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336" r:id="rId3"/>
    <p:sldId id="320" r:id="rId4"/>
    <p:sldId id="322" r:id="rId5"/>
    <p:sldId id="337" r:id="rId6"/>
    <p:sldId id="338" r:id="rId7"/>
    <p:sldId id="341" r:id="rId8"/>
    <p:sldId id="323" r:id="rId9"/>
    <p:sldId id="339" r:id="rId10"/>
    <p:sldId id="340" r:id="rId11"/>
    <p:sldId id="342" r:id="rId12"/>
    <p:sldId id="343" r:id="rId13"/>
    <p:sldId id="345" r:id="rId14"/>
    <p:sldId id="344" r:id="rId15"/>
    <p:sldId id="346" r:id="rId16"/>
    <p:sldId id="347" r:id="rId17"/>
    <p:sldId id="348" r:id="rId18"/>
    <p:sldId id="350" r:id="rId19"/>
  </p:sldIdLst>
  <p:sldSz cx="9144000" cy="6858000" type="screen4x3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6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38ADBEFB-B451-4981-A4DD-132299C19A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269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41" tIns="47769" rIns="95541" bIns="4776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A9A3718E-9EA3-49FA-918D-97C1C9B212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28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17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3CB306D-94E6-4398-A6A2-F5A9947ADE30}" type="slidenum">
              <a:rPr lang="de-DE" sz="1300" smtClean="0"/>
              <a:pPr/>
              <a:t>9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10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11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12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13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14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15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0E422D-F2B2-47F7-A01A-6F7309377AB0}" type="slidenum">
              <a:rPr lang="de-DE" sz="1300" smtClean="0"/>
              <a:pPr/>
              <a:t>16</a:t>
            </a:fld>
            <a:endParaRPr lang="de-DE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150938"/>
          </a:xfrm>
          <a:solidFill>
            <a:schemeClr val="accent1"/>
          </a:solidFill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625"/>
            <a:ext cx="6400800" cy="1273175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de-AT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275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ED8C-7200-4C5B-9C15-B14F306F31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84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1943100" cy="5835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5676900" cy="58356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B1E2-6409-4C17-957E-A0418CA333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11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5761037" cy="865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0000" cy="4683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10000" cy="4683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64F2-E645-4D71-87D2-B428F5198E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245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5761037" cy="865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0000" cy="4683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3810000" cy="2265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30638"/>
            <a:ext cx="3810000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C165-CC99-4C2C-960B-D1F22D3E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9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AWG 2011, Klagenfurt, </a:t>
            </a:r>
            <a:r>
              <a:rPr lang="de-DE" dirty="0" err="1" smtClean="0"/>
              <a:t>Aussenegg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Cech,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copula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high-dimensional real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portfolios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CD2B-406D-46E3-A06C-BBFB57640C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0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941-3141-401F-80C1-82B9DC045A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3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100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B0DC-0808-447F-BB74-EDC3AC9546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59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3594-3A09-4BBE-87D3-62012046C7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0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C714-6A15-4B8E-8955-FF3ED270D3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72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52E1-72FB-4A87-BCA8-74B7EA2940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7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5717-2E68-43E3-92C8-AE162F0500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73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Photo Editor Photo" r:id="rId3" imgW="6752381" imgH="2486372" progId="MSPhotoEd.3">
                  <p:embed/>
                </p:oleObj>
              </mc:Choice>
              <mc:Fallback>
                <p:oleObj name="Photo Editor Photo" r:id="rId3" imgW="6752381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Aussenegg</a:t>
            </a:r>
            <a:r>
              <a:rPr lang="en-US" dirty="0" smtClean="0"/>
              <a:t> </a:t>
            </a:r>
            <a:r>
              <a:rPr lang="en-US" dirty="0"/>
              <a:t>and Cech, A new copula approach for high-dimensional real world portfolios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D2B4-5159-41A7-BCCC-2DCF18FB12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2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60350"/>
            <a:ext cx="57610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875"/>
            <a:ext cx="77724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489700"/>
            <a:ext cx="68389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de-DE" dirty="0" err="1" smtClean="0"/>
              <a:t>Aussenegg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Cech,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copula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high-dimensional real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portfolios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489700"/>
            <a:ext cx="7905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DFF066-3516-4A26-B4B6-D23622FD57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2800"/>
          </a:p>
        </p:txBody>
      </p:sp>
      <p:graphicFrame>
        <p:nvGraphicFramePr>
          <p:cNvPr id="1031" name="Object 10"/>
          <p:cNvGraphicFramePr>
            <a:graphicFrameLocks noChangeAspect="1"/>
          </p:cNvGraphicFramePr>
          <p:nvPr userDrawn="1"/>
        </p:nvGraphicFramePr>
        <p:xfrm>
          <a:off x="6705600" y="282575"/>
          <a:ext cx="228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16" imgW="6752381" imgH="2486372" progId="MSPhotoEd.3">
                  <p:embed/>
                </p:oleObj>
              </mc:Choice>
              <mc:Fallback>
                <p:oleObj name="Photo Editor Photo" r:id="rId16" imgW="6752381" imgH="2486372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575"/>
                        <a:ext cx="228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/>
              <a:t>XIV International Conference on</a:t>
            </a:r>
            <a:br>
              <a:rPr lang="en-GB" sz="2400" b="1" dirty="0" smtClean="0"/>
            </a:br>
            <a:r>
              <a:rPr lang="en-GB" sz="2400" b="1" dirty="0" smtClean="0"/>
              <a:t>Economic and Social Development,</a:t>
            </a:r>
            <a:br>
              <a:rPr lang="en-GB" sz="2400" b="1" dirty="0" smtClean="0"/>
            </a:br>
            <a:r>
              <a:rPr lang="en-GB" sz="2400" b="1" dirty="0" smtClean="0"/>
              <a:t>2-5 April 2013, Moscow</a:t>
            </a:r>
            <a:endParaRPr lang="en-GB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700213"/>
            <a:ext cx="6697663" cy="2449512"/>
          </a:xfrm>
        </p:spPr>
        <p:txBody>
          <a:bodyPr/>
          <a:lstStyle/>
          <a:p>
            <a:pPr eaLnBrk="1" hangingPunct="1"/>
            <a:r>
              <a:rPr lang="en-GB" sz="3600" dirty="0" smtClean="0"/>
              <a:t>A new copula approach</a:t>
            </a:r>
            <a:br>
              <a:rPr lang="en-GB" sz="3600" dirty="0" smtClean="0"/>
            </a:br>
            <a:r>
              <a:rPr lang="en-GB" sz="3600" dirty="0" smtClean="0"/>
              <a:t>for high-dimensional</a:t>
            </a:r>
            <a:br>
              <a:rPr lang="en-GB" sz="3600" dirty="0" smtClean="0"/>
            </a:br>
            <a:r>
              <a:rPr lang="en-GB" sz="3600" dirty="0" smtClean="0"/>
              <a:t>real world portfolios</a:t>
            </a:r>
            <a:br>
              <a:rPr lang="en-GB" sz="36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Wolfgang </a:t>
            </a:r>
            <a:r>
              <a:rPr lang="en-GB" sz="2000" dirty="0" err="1" smtClean="0"/>
              <a:t>Aussenegg</a:t>
            </a:r>
            <a:r>
              <a:rPr lang="en-GB" sz="2000" dirty="0" smtClean="0"/>
              <a:t>, Vienna University of Technology</a:t>
            </a:r>
          </a:p>
          <a:p>
            <a:pPr eaLnBrk="1" hangingPunct="1"/>
            <a:r>
              <a:rPr lang="en-GB" sz="2000" dirty="0" smtClean="0"/>
              <a:t>Christian Cech, University of Applied Sciences bfi Vienna</a:t>
            </a:r>
          </a:p>
          <a:p>
            <a:pPr marL="457200" lvl="1" indent="0"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14340" name="Picture 7" descr="T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316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Logo_eng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460851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10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Hit test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We conduct a </a:t>
            </a:r>
            <a:r>
              <a:rPr lang="en-US" sz="1800" b="1" dirty="0" smtClean="0"/>
              <a:t>hit test</a:t>
            </a:r>
            <a:r>
              <a:rPr lang="en-US" sz="1800" dirty="0" smtClean="0"/>
              <a:t> to assess the appropriateness of our models</a:t>
            </a:r>
            <a:br>
              <a:rPr lang="en-US" sz="1800" dirty="0" smtClean="0"/>
            </a:br>
            <a:endParaRPr lang="en-US" sz="1000" dirty="0" smtClean="0"/>
          </a:p>
          <a:p>
            <a:r>
              <a:rPr lang="en-US" sz="1800" dirty="0" smtClean="0"/>
              <a:t>We make 4,746 out-of-sample forecasts of the</a:t>
            </a:r>
            <a:br>
              <a:rPr lang="en-US" sz="1800" dirty="0" smtClean="0"/>
            </a:br>
            <a:r>
              <a:rPr lang="en-US" sz="1800" b="1" dirty="0" smtClean="0"/>
              <a:t>1% portfolio return </a:t>
            </a:r>
            <a:r>
              <a:rPr lang="en-US" sz="1800" b="1" dirty="0" err="1" smtClean="0"/>
              <a:t>quantile</a:t>
            </a:r>
            <a:r>
              <a:rPr lang="en-US" sz="1800" dirty="0" smtClean="0"/>
              <a:t> (</a:t>
            </a:r>
            <a:r>
              <a:rPr lang="en-US" sz="1800" dirty="0" smtClean="0">
                <a:sym typeface="Wingdings" pitchFamily="2" charset="2"/>
              </a:rPr>
              <a:t> 99% VaR) </a:t>
            </a:r>
            <a:r>
              <a:rPr lang="en-US" sz="1800" dirty="0" smtClean="0"/>
              <a:t>and count how many times the next day’s portfolio return is below the forecast (“hit”)</a:t>
            </a:r>
            <a:br>
              <a:rPr lang="en-US" sz="1800" dirty="0" smtClean="0"/>
            </a:br>
            <a:endParaRPr lang="en-US" sz="1000" dirty="0" smtClean="0"/>
          </a:p>
          <a:p>
            <a:r>
              <a:rPr lang="en-US" sz="1800" dirty="0" smtClean="0"/>
              <a:t>For a correctly specified model we expect to observe about 47 hits</a:t>
            </a:r>
            <a:br>
              <a:rPr lang="en-US" sz="1800" dirty="0" smtClean="0"/>
            </a:br>
            <a:endParaRPr lang="en-US" sz="1000" dirty="0" smtClean="0"/>
          </a:p>
          <a:p>
            <a:r>
              <a:rPr lang="en-US" sz="1800" dirty="0" smtClean="0"/>
              <a:t>Results </a:t>
            </a:r>
            <a:r>
              <a:rPr lang="en-US" sz="1800" dirty="0" err="1" smtClean="0"/>
              <a:t>Kupiec</a:t>
            </a:r>
            <a:r>
              <a:rPr lang="en-US" sz="1800" dirty="0" smtClean="0"/>
              <a:t> Hit Test (</a:t>
            </a:r>
            <a:r>
              <a:rPr lang="en-US" sz="1800" i="1" dirty="0" smtClean="0"/>
              <a:t>n </a:t>
            </a:r>
            <a:r>
              <a:rPr lang="en-US" sz="1800" dirty="0" smtClean="0"/>
              <a:t>= 4,746)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46951"/>
              </p:ext>
            </p:extLst>
          </p:nvPr>
        </p:nvGraphicFramePr>
        <p:xfrm>
          <a:off x="1115616" y="386825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92088"/>
                <a:gridCol w="864096"/>
                <a:gridCol w="1847528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Model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# </a:t>
                      </a:r>
                      <a:r>
                        <a:rPr lang="de-AT" dirty="0" err="1" smtClean="0"/>
                        <a:t>hits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% </a:t>
                      </a:r>
                      <a:r>
                        <a:rPr lang="de-AT" dirty="0" err="1" smtClean="0"/>
                        <a:t>hits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Kupiec</a:t>
                      </a:r>
                      <a:r>
                        <a:rPr lang="de-AT" dirty="0" smtClean="0"/>
                        <a:t> p-</a:t>
                      </a:r>
                      <a:r>
                        <a:rPr lang="de-AT" dirty="0" err="1" smtClean="0"/>
                        <a:t>value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Variance-Covariance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1.92%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0.00%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Meta-</a:t>
                      </a:r>
                      <a:r>
                        <a:rPr lang="de-AT" dirty="0" err="1" smtClean="0"/>
                        <a:t>Gaussian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1.56%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0.03%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Meta-Student [n=250]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1.45%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0.33%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Meta-Student [n=50]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1.39%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1.07%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Historical Simulation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1.39%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1.07%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11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Hit test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The performance of the models varies over time: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The main reason for the poor model performance is due to the poor performance of the models in 2008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884368" cy="289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rot="-5400000">
            <a:off x="192433" y="3226091"/>
            <a:ext cx="84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% </a:t>
            </a:r>
            <a:r>
              <a:rPr lang="de-AT" sz="1200" dirty="0" err="1" smtClean="0"/>
              <a:t>hits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1126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12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test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Results </a:t>
            </a:r>
            <a:r>
              <a:rPr lang="en-US" sz="1800" dirty="0" err="1" smtClean="0"/>
              <a:t>Kupiec</a:t>
            </a:r>
            <a:r>
              <a:rPr lang="en-US" sz="1800" dirty="0" smtClean="0"/>
              <a:t> Hit Test </a:t>
            </a:r>
            <a:r>
              <a:rPr lang="en-US" sz="1800" b="1" dirty="0" smtClean="0"/>
              <a:t>without 2008</a:t>
            </a:r>
            <a:r>
              <a:rPr lang="en-US" sz="1800" dirty="0" smtClean="0"/>
              <a:t> (</a:t>
            </a:r>
            <a:r>
              <a:rPr lang="en-US" sz="1800" i="1" dirty="0" smtClean="0"/>
              <a:t>n </a:t>
            </a:r>
            <a:r>
              <a:rPr lang="en-US" sz="1800" dirty="0" smtClean="0"/>
              <a:t>= 4,495)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 our data sample, the meta-Student </a:t>
            </a:r>
            <a:r>
              <a:rPr lang="en-US" sz="1800" i="1" dirty="0" smtClean="0"/>
              <a:t>t</a:t>
            </a:r>
            <a:r>
              <a:rPr lang="en-US" sz="1800" dirty="0" smtClean="0"/>
              <a:t> models perform better than the meta-Gaussian model</a:t>
            </a:r>
            <a:br>
              <a:rPr lang="en-US" sz="1800" dirty="0" smtClean="0"/>
            </a:br>
            <a:r>
              <a:rPr lang="en-US" sz="1800" dirty="0" smtClean="0"/>
              <a:t>This is because </a:t>
            </a:r>
            <a:r>
              <a:rPr lang="en-US" sz="1800" i="1" dirty="0" smtClean="0">
                <a:latin typeface="Symbol" pitchFamily="18" charset="2"/>
              </a:rPr>
              <a:t>n</a:t>
            </a:r>
            <a:r>
              <a:rPr lang="en-US" sz="1800" dirty="0" smtClean="0"/>
              <a:t>, the degrees  of freedom, are explicitly calibrated in the meta-Student </a:t>
            </a:r>
            <a:r>
              <a:rPr lang="en-US" sz="1800" i="1" dirty="0" smtClean="0"/>
              <a:t>t</a:t>
            </a:r>
            <a:r>
              <a:rPr lang="en-US" sz="1800" dirty="0" smtClean="0"/>
              <a:t> models, while for the meta Gaussian model </a:t>
            </a:r>
            <a:r>
              <a:rPr lang="en-US" sz="1800" i="1" dirty="0" smtClean="0">
                <a:latin typeface="Symbol" pitchFamily="18" charset="2"/>
              </a:rPr>
              <a:t>n</a:t>
            </a:r>
            <a:r>
              <a:rPr lang="en-US" sz="1800" dirty="0" smtClean="0"/>
              <a:t> = ∞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sym typeface="Wingdings" pitchFamily="2" charset="2"/>
              </a:rPr>
              <a:t> Let us have a closer look at the parameter </a:t>
            </a:r>
            <a:r>
              <a:rPr lang="en-US" sz="1800" i="1" dirty="0" smtClean="0">
                <a:latin typeface="Symbol" pitchFamily="18" charset="2"/>
              </a:rPr>
              <a:t>n </a:t>
            </a:r>
            <a:r>
              <a:rPr lang="en-US" sz="1800" dirty="0" smtClean="0">
                <a:sym typeface="Wingdings" pitchFamily="2" charset="2"/>
              </a:rPr>
              <a:t>!</a:t>
            </a:r>
            <a:endParaRPr lang="en-US" sz="180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37177"/>
              </p:ext>
            </p:extLst>
          </p:nvPr>
        </p:nvGraphicFramePr>
        <p:xfrm>
          <a:off x="1115616" y="191683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92088"/>
                <a:gridCol w="864096"/>
                <a:gridCol w="1847528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Model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# </a:t>
                      </a:r>
                      <a:r>
                        <a:rPr lang="de-AT" dirty="0" err="1" smtClean="0"/>
                        <a:t>hits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% </a:t>
                      </a:r>
                      <a:r>
                        <a:rPr lang="de-AT" dirty="0" err="1" smtClean="0"/>
                        <a:t>hits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Kupiec</a:t>
                      </a:r>
                      <a:r>
                        <a:rPr lang="de-AT" dirty="0" smtClean="0"/>
                        <a:t> p-</a:t>
                      </a:r>
                      <a:r>
                        <a:rPr lang="de-AT" dirty="0" err="1" smtClean="0"/>
                        <a:t>value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Variance-Covariance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1.49%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  0.21%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Meta-</a:t>
                      </a:r>
                      <a:r>
                        <a:rPr lang="de-AT" dirty="0" err="1" smtClean="0"/>
                        <a:t>Gaussian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1.20%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18.85%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Meta-Student [n=250]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1.18%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24.06%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Meta-Student [n=50]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1.07%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65.11%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Historical Simulation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1.11%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45.71%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test: parameter </a:t>
            </a:r>
            <a:r>
              <a:rPr lang="en-US" i="1" dirty="0" smtClean="0">
                <a:latin typeface="Symbol" pitchFamily="18" charset="2"/>
              </a:rPr>
              <a:t>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 smtClean="0"/>
              <a:t>Distribution</a:t>
            </a:r>
            <a:r>
              <a:rPr lang="en-US" sz="1800" dirty="0" smtClean="0"/>
              <a:t> of the </a:t>
            </a:r>
            <a:r>
              <a:rPr lang="en-US" sz="1800" i="1" dirty="0" smtClean="0"/>
              <a:t>bivariate</a:t>
            </a:r>
            <a:r>
              <a:rPr lang="en-US" sz="1800" dirty="0" smtClean="0"/>
              <a:t> estimates of </a:t>
            </a:r>
            <a:r>
              <a:rPr lang="en-US" sz="1800" i="1" dirty="0" smtClean="0">
                <a:latin typeface="Symbol" pitchFamily="18" charset="2"/>
              </a:rPr>
              <a:t>n</a:t>
            </a:r>
            <a:r>
              <a:rPr lang="en-US" sz="1800" dirty="0" smtClean="0"/>
              <a:t> (</a:t>
            </a:r>
            <a:r>
              <a:rPr lang="en-US" sz="1800" i="1" dirty="0" smtClean="0"/>
              <a:t>n</a:t>
            </a:r>
            <a:r>
              <a:rPr lang="en-US" sz="1800" dirty="0" smtClean="0"/>
              <a:t> = 996,660)</a:t>
            </a:r>
            <a:br>
              <a:rPr lang="en-US" sz="1800" dirty="0" smtClean="0"/>
            </a:br>
            <a:endParaRPr lang="en-US" sz="1000" dirty="0" smtClean="0"/>
          </a:p>
          <a:p>
            <a:r>
              <a:rPr lang="en-US" sz="1800" dirty="0" smtClean="0"/>
              <a:t>A substantial fraction of </a:t>
            </a:r>
            <a:r>
              <a:rPr lang="en-US" sz="1800" i="1" dirty="0" smtClean="0">
                <a:latin typeface="Symbol" pitchFamily="18" charset="2"/>
              </a:rPr>
              <a:t>n </a:t>
            </a:r>
            <a:r>
              <a:rPr lang="en-US" sz="1800" dirty="0"/>
              <a:t>estimates </a:t>
            </a:r>
            <a:r>
              <a:rPr lang="en-US" sz="1800" dirty="0" smtClean="0"/>
              <a:t>is </a:t>
            </a:r>
            <a:r>
              <a:rPr lang="en-US" sz="1800" b="1" dirty="0" smtClean="0"/>
              <a:t>very high</a:t>
            </a:r>
            <a:r>
              <a:rPr lang="en-US" sz="1800" dirty="0" smtClean="0"/>
              <a:t>, hence the copula resembles a Gaussian copula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Fractions: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sz="1800" dirty="0" smtClean="0"/>
              <a:t>Distribution </a:t>
            </a:r>
            <a:r>
              <a:rPr lang="en-US" sz="1800" dirty="0"/>
              <a:t>of those </a:t>
            </a:r>
            <a:r>
              <a:rPr lang="en-US" sz="1800" i="1" dirty="0" smtClean="0">
                <a:latin typeface="Symbol" pitchFamily="18" charset="2"/>
              </a:rPr>
              <a:t>n</a:t>
            </a:r>
            <a:r>
              <a:rPr lang="en-US" sz="1800" dirty="0"/>
              <a:t> estimates that are </a:t>
            </a:r>
            <a:r>
              <a:rPr lang="en-US" sz="1800" b="1" dirty="0"/>
              <a:t>low</a:t>
            </a:r>
            <a:endParaRPr lang="de-AT" sz="1800" b="1" dirty="0"/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13</a:t>
            </a:fld>
            <a:endParaRPr lang="de-DE" sz="140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04" y="2708920"/>
            <a:ext cx="48497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88906"/>
              </p:ext>
            </p:extLst>
          </p:nvPr>
        </p:nvGraphicFramePr>
        <p:xfrm>
          <a:off x="971600" y="4005064"/>
          <a:ext cx="31318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46"/>
                <a:gridCol w="863757"/>
                <a:gridCol w="1224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/>
                        <a:t>model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i="1" dirty="0" smtClean="0">
                          <a:latin typeface="Symbol" pitchFamily="18" charset="2"/>
                        </a:rPr>
                        <a:t>n </a:t>
                      </a:r>
                      <a:r>
                        <a:rPr lang="de-AT" sz="1600" dirty="0" smtClean="0"/>
                        <a:t>&gt; 100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i="1" dirty="0" smtClean="0">
                          <a:latin typeface="Symbol" pitchFamily="18" charset="2"/>
                        </a:rPr>
                        <a:t>n </a:t>
                      </a:r>
                      <a:r>
                        <a:rPr lang="de-AT" sz="1600" dirty="0" smtClean="0"/>
                        <a:t>&gt; 1,000</a:t>
                      </a:r>
                      <a:endParaRPr lang="de-A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600" i="1" dirty="0" smtClean="0"/>
                        <a:t>n</a:t>
                      </a:r>
                      <a:r>
                        <a:rPr lang="de-AT" sz="1600" dirty="0" smtClean="0"/>
                        <a:t> = 250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29%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26%</a:t>
                      </a:r>
                      <a:endParaRPr lang="de-A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600" i="1" dirty="0" smtClean="0"/>
                        <a:t>n</a:t>
                      </a:r>
                      <a:r>
                        <a:rPr lang="de-AT" sz="1600" dirty="0" smtClean="0"/>
                        <a:t> = 50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45%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44%</a:t>
                      </a:r>
                      <a:endParaRPr lang="de-A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4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14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test: parameter </a:t>
            </a:r>
            <a:r>
              <a:rPr lang="en-US" i="1" dirty="0" smtClean="0">
                <a:latin typeface="Symbol" pitchFamily="18" charset="2"/>
              </a:rPr>
              <a:t>n</a:t>
            </a:r>
            <a:endParaRPr lang="en-US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Evolution of the </a:t>
            </a:r>
            <a:r>
              <a:rPr lang="en-US" sz="1800" b="1" dirty="0" smtClean="0"/>
              <a:t>median of </a:t>
            </a:r>
            <a:r>
              <a:rPr lang="en-US" sz="1800" b="1" i="1" dirty="0" smtClean="0">
                <a:latin typeface="Symbol" pitchFamily="18" charset="2"/>
              </a:rPr>
              <a:t>n</a:t>
            </a:r>
            <a:r>
              <a:rPr lang="en-US" sz="1800" dirty="0" smtClean="0"/>
              <a:t> (from 210 daily bivariate estimates)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1347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15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Hit test: GARCH (1,1) innovations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The results from the hit test for our meta-Student </a:t>
            </a:r>
            <a:r>
              <a:rPr lang="en-US" sz="1800" i="1" dirty="0" smtClean="0"/>
              <a:t>t</a:t>
            </a:r>
            <a:r>
              <a:rPr lang="en-US" sz="1800" dirty="0" smtClean="0"/>
              <a:t> model are </a:t>
            </a:r>
            <a:r>
              <a:rPr lang="en-US" sz="1800" dirty="0"/>
              <a:t>u</a:t>
            </a:r>
            <a:r>
              <a:rPr lang="en-US" sz="1800" dirty="0" smtClean="0"/>
              <a:t>nsatisfactory, as the model should also be consistent in a turbulent market environment (like 2008).</a:t>
            </a:r>
            <a:br>
              <a:rPr lang="en-US" sz="1800" dirty="0" smtClean="0"/>
            </a:br>
            <a:endParaRPr lang="en-US" sz="800" dirty="0" smtClean="0"/>
          </a:p>
          <a:p>
            <a:r>
              <a:rPr lang="en-US" sz="1800" dirty="0" smtClean="0"/>
              <a:t>Additionally we want to account for volatility clustering and apply the models on innovations of a </a:t>
            </a:r>
            <a:r>
              <a:rPr lang="en-US" sz="1800" b="1" dirty="0" smtClean="0"/>
              <a:t>GARCH(1,1)</a:t>
            </a:r>
            <a:r>
              <a:rPr lang="en-US" sz="1800" dirty="0" smtClean="0"/>
              <a:t> process.</a:t>
            </a:r>
            <a:br>
              <a:rPr lang="en-US" sz="1800" dirty="0" smtClean="0"/>
            </a:br>
            <a:endParaRPr lang="en-US" sz="800" dirty="0" smtClean="0"/>
          </a:p>
          <a:p>
            <a:r>
              <a:rPr lang="en-US" sz="1800" dirty="0" smtClean="0"/>
              <a:t>Results </a:t>
            </a:r>
            <a:r>
              <a:rPr lang="en-US" sz="1800" dirty="0" err="1" smtClean="0"/>
              <a:t>Kupiec</a:t>
            </a:r>
            <a:r>
              <a:rPr lang="en-US" sz="1800" dirty="0" smtClean="0"/>
              <a:t> Hit Test (</a:t>
            </a:r>
            <a:r>
              <a:rPr lang="en-US" sz="1800" i="1" dirty="0" smtClean="0"/>
              <a:t>n </a:t>
            </a:r>
            <a:r>
              <a:rPr lang="en-US" sz="1800" dirty="0" smtClean="0"/>
              <a:t>= 4,746), GARCH(1,1) innovations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16570"/>
              </p:ext>
            </p:extLst>
          </p:nvPr>
        </p:nvGraphicFramePr>
        <p:xfrm>
          <a:off x="1115616" y="357301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92088"/>
                <a:gridCol w="864096"/>
                <a:gridCol w="1847528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Model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# </a:t>
                      </a:r>
                      <a:r>
                        <a:rPr lang="de-AT" dirty="0" err="1" smtClean="0"/>
                        <a:t>hits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% </a:t>
                      </a:r>
                      <a:r>
                        <a:rPr lang="de-AT" dirty="0" err="1" smtClean="0"/>
                        <a:t>hits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Kupiec</a:t>
                      </a:r>
                      <a:r>
                        <a:rPr lang="de-AT" dirty="0" smtClean="0"/>
                        <a:t> p-</a:t>
                      </a:r>
                      <a:r>
                        <a:rPr lang="de-AT" dirty="0" err="1" smtClean="0"/>
                        <a:t>value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Variance-Covariance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1.37%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  1.54%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Meta-</a:t>
                      </a:r>
                      <a:r>
                        <a:rPr lang="de-AT" dirty="0" err="1" smtClean="0"/>
                        <a:t>Gaussian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1.10%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51.42%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Meta-Student [n=250]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0.91%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43.71%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Meta-Student [n=50]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0.95%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71.73%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Historical Simulation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1.16%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28.33%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9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16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Hit test: GARCH (1,1) innovations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A significantly larger percentage of hits in 2008 cannot be observed for meta-Student </a:t>
            </a:r>
            <a:r>
              <a:rPr lang="en-US" sz="1800" i="1" dirty="0" smtClean="0"/>
              <a:t>t</a:t>
            </a:r>
            <a:r>
              <a:rPr lang="en-US" sz="1800" dirty="0" smtClean="0"/>
              <a:t> models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4217"/>
            <a:ext cx="8316416" cy="29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 rot="-5400000">
            <a:off x="192433" y="3226091"/>
            <a:ext cx="84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% </a:t>
            </a:r>
            <a:r>
              <a:rPr lang="de-AT" sz="1200" dirty="0" err="1" smtClean="0"/>
              <a:t>hits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8806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FBD707-0986-4BEF-9B8A-5FAA5E66E42D}" type="slidenum">
              <a:rPr lang="de-DE" sz="1400" smtClean="0"/>
              <a:pPr/>
              <a:t>17</a:t>
            </a:fld>
            <a:endParaRPr lang="de-DE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b="1" dirty="0" smtClean="0"/>
              <a:t>5 models</a:t>
            </a:r>
            <a:r>
              <a:rPr lang="en-US" sz="1800" dirty="0" smtClean="0"/>
              <a:t> are employed,</a:t>
            </a:r>
            <a:br>
              <a:rPr lang="en-US" sz="1800" dirty="0" smtClean="0"/>
            </a:br>
            <a:r>
              <a:rPr lang="en-US" sz="1800" dirty="0" smtClean="0"/>
              <a:t>the widely used Variance-Covariance model serves as benchmark</a:t>
            </a:r>
            <a:br>
              <a:rPr lang="en-US" sz="1800" dirty="0" smtClean="0"/>
            </a:br>
            <a:endParaRPr lang="en-US" sz="800" dirty="0" smtClean="0"/>
          </a:p>
          <a:p>
            <a:r>
              <a:rPr lang="en-US" sz="1800" i="1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n-US" sz="1800" b="1" dirty="0" smtClean="0"/>
              <a:t>“correct model specification”</a:t>
            </a:r>
            <a:r>
              <a:rPr lang="en-US" sz="1800" dirty="0" smtClean="0"/>
              <a:t> can be </a:t>
            </a:r>
            <a:r>
              <a:rPr lang="en-US" sz="1800" b="1" dirty="0" smtClean="0"/>
              <a:t>rejected</a:t>
            </a:r>
            <a:br>
              <a:rPr lang="en-US" sz="1800" b="1" dirty="0" smtClean="0"/>
            </a:br>
            <a:r>
              <a:rPr lang="en-US" sz="1800" b="1" dirty="0" smtClean="0"/>
              <a:t>     </a:t>
            </a:r>
            <a:r>
              <a:rPr lang="en-US" sz="1800" dirty="0" smtClean="0"/>
              <a:t> at the 5% significance level for all models</a:t>
            </a:r>
            <a:br>
              <a:rPr lang="en-US" sz="1800" dirty="0" smtClean="0"/>
            </a:br>
            <a:endParaRPr lang="en-US" sz="800" dirty="0" smtClean="0"/>
          </a:p>
          <a:p>
            <a:r>
              <a:rPr lang="en-US" sz="1800" dirty="0" smtClean="0"/>
              <a:t>This is due to the </a:t>
            </a:r>
            <a:r>
              <a:rPr lang="en-US" sz="1800" b="1" dirty="0" smtClean="0"/>
              <a:t>weak performance</a:t>
            </a:r>
            <a:r>
              <a:rPr lang="en-US" sz="1800" dirty="0" smtClean="0"/>
              <a:t> of all models </a:t>
            </a:r>
            <a:r>
              <a:rPr lang="en-US" sz="1800" b="1" dirty="0" smtClean="0"/>
              <a:t>in 2008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800" dirty="0" smtClean="0"/>
          </a:p>
          <a:p>
            <a:r>
              <a:rPr lang="en-US" sz="1800" dirty="0" smtClean="0"/>
              <a:t>Applying the models to </a:t>
            </a:r>
            <a:r>
              <a:rPr lang="en-US" sz="1800" b="1" dirty="0" smtClean="0"/>
              <a:t>GARCH(1,1) innovations</a:t>
            </a:r>
            <a:r>
              <a:rPr lang="en-US" sz="1800" dirty="0" smtClean="0"/>
              <a:t> leads to a considerable improvement</a:t>
            </a:r>
            <a:br>
              <a:rPr lang="en-US" sz="1800" dirty="0" smtClean="0"/>
            </a:br>
            <a:endParaRPr lang="en-US" sz="800" dirty="0" smtClean="0"/>
          </a:p>
          <a:p>
            <a:r>
              <a:rPr lang="en-US" sz="1800" dirty="0" smtClean="0"/>
              <a:t>The </a:t>
            </a:r>
            <a:r>
              <a:rPr lang="en-US" sz="1800" b="1" dirty="0" smtClean="0"/>
              <a:t>weaknesses of the Variance-Covariance</a:t>
            </a:r>
            <a:r>
              <a:rPr lang="en-US" sz="1800" dirty="0" smtClean="0"/>
              <a:t> models stem from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/>
              <a:t>a</a:t>
            </a:r>
            <a:r>
              <a:rPr lang="en-US" sz="1800" dirty="0" smtClean="0"/>
              <a:t>n inappropriate modeling of the </a:t>
            </a:r>
            <a:r>
              <a:rPr lang="en-US" sz="1800" b="1" dirty="0" smtClean="0"/>
              <a:t>marginal distributions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(i.e. </a:t>
            </a:r>
            <a:r>
              <a:rPr lang="en-US" sz="1800" dirty="0" err="1" smtClean="0"/>
              <a:t>univariate</a:t>
            </a:r>
            <a:r>
              <a:rPr lang="en-US" sz="1800" dirty="0" smtClean="0"/>
              <a:t> asset return distributions)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 smtClean="0"/>
              <a:t>an inappropriate modeling of the ‘dependence structure’ (</a:t>
            </a:r>
            <a:r>
              <a:rPr lang="en-US" sz="1800" b="1" dirty="0" smtClean="0"/>
              <a:t>copula</a:t>
            </a:r>
            <a:r>
              <a:rPr lang="en-US" sz="1800" dirty="0" smtClean="0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 smtClean="0"/>
              <a:t>Not accounting for </a:t>
            </a:r>
            <a:r>
              <a:rPr lang="en-US" sz="1800" b="1" dirty="0" smtClean="0"/>
              <a:t>volatility clustering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800" dirty="0" smtClean="0"/>
          </a:p>
          <a:p>
            <a:pPr marL="571500" indent="-514350"/>
            <a:r>
              <a:rPr lang="en-US" sz="1800" dirty="0" smtClean="0"/>
              <a:t>Noteworthy: good performance of the simple historical simulation model. However: Confidence level cannot be higher than 99.6%</a:t>
            </a:r>
          </a:p>
        </p:txBody>
      </p:sp>
    </p:spTree>
    <p:extLst>
      <p:ext uri="{BB962C8B-B14F-4D97-AF65-F5344CB8AC3E}">
        <p14:creationId xmlns:p14="http://schemas.microsoft.com/office/powerpoint/2010/main" val="8687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400" b="1" dirty="0"/>
              <a:t>XIV International Conference on</a:t>
            </a:r>
            <a:br>
              <a:rPr lang="en-GB" sz="2400" b="1" dirty="0"/>
            </a:br>
            <a:r>
              <a:rPr lang="en-GB" sz="2400" b="1" dirty="0"/>
              <a:t>Economic and Social Development,</a:t>
            </a:r>
            <a:br>
              <a:rPr lang="en-GB" sz="2400" b="1" dirty="0"/>
            </a:br>
            <a:r>
              <a:rPr lang="en-GB" sz="2400" b="1" dirty="0"/>
              <a:t>2-5 April 2013, Moscow</a:t>
            </a:r>
            <a:endParaRPr lang="en-GB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700213"/>
            <a:ext cx="6697663" cy="2449512"/>
          </a:xfrm>
        </p:spPr>
        <p:txBody>
          <a:bodyPr/>
          <a:lstStyle/>
          <a:p>
            <a:pPr eaLnBrk="1" hangingPunct="1"/>
            <a:r>
              <a:rPr lang="en-GB" sz="3600" dirty="0" smtClean="0"/>
              <a:t>A new copula approach</a:t>
            </a:r>
            <a:br>
              <a:rPr lang="en-GB" sz="3600" dirty="0" smtClean="0"/>
            </a:br>
            <a:r>
              <a:rPr lang="en-GB" sz="3600" dirty="0" smtClean="0"/>
              <a:t>for high-dimensional</a:t>
            </a:r>
            <a:br>
              <a:rPr lang="en-GB" sz="3600" dirty="0" smtClean="0"/>
            </a:br>
            <a:r>
              <a:rPr lang="en-GB" sz="3600" dirty="0" smtClean="0"/>
              <a:t>real world portfolios</a:t>
            </a:r>
            <a:br>
              <a:rPr lang="en-GB" sz="36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Wolfgang </a:t>
            </a:r>
            <a:r>
              <a:rPr lang="en-GB" sz="2000" dirty="0" err="1" smtClean="0"/>
              <a:t>Aussenegg</a:t>
            </a:r>
            <a:r>
              <a:rPr lang="en-GB" sz="2000" dirty="0" smtClean="0"/>
              <a:t>, Vienna University of Technology</a:t>
            </a:r>
          </a:p>
          <a:p>
            <a:pPr eaLnBrk="1" hangingPunct="1"/>
            <a:r>
              <a:rPr lang="en-GB" sz="2000" dirty="0" smtClean="0"/>
              <a:t>Christian Cech, University of Applied Sciences bfi Vienna</a:t>
            </a:r>
          </a:p>
          <a:p>
            <a:pPr marL="457200" lvl="1" indent="0"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14340" name="Picture 7" descr="T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316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Logo_eng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460851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2BCC03-33C4-4429-A224-55B50C50C440}" type="slidenum">
              <a:rPr lang="de-DE" sz="1400" smtClean="0"/>
              <a:pPr/>
              <a:t>2</a:t>
            </a:fld>
            <a:endParaRPr lang="de-DE" sz="140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We present a new </a:t>
            </a:r>
            <a:r>
              <a:rPr lang="en-US" sz="1800" b="1" dirty="0" smtClean="0"/>
              <a:t>parsimonious approach</a:t>
            </a:r>
            <a:r>
              <a:rPr lang="en-US" sz="1800" dirty="0" smtClean="0"/>
              <a:t> to calibrate a </a:t>
            </a:r>
            <a:br>
              <a:rPr lang="en-US" sz="1800" dirty="0" smtClean="0"/>
            </a:br>
            <a:r>
              <a:rPr lang="en-US" sz="1800" b="1" dirty="0" smtClean="0"/>
              <a:t>Student t copula for high dimensional</a:t>
            </a:r>
            <a:r>
              <a:rPr lang="en-US" sz="1800" dirty="0" smtClean="0"/>
              <a:t> data sets</a:t>
            </a:r>
            <a:br>
              <a:rPr lang="en-US" sz="1800" dirty="0" smtClean="0"/>
            </a:b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The most widely used market risk model: </a:t>
            </a:r>
            <a:r>
              <a:rPr lang="en-US" sz="1800" b="1" dirty="0" smtClean="0"/>
              <a:t>Variance-Covariance model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serves as benchmark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weaknesses (empirical evidence):</a:t>
            </a:r>
          </a:p>
          <a:p>
            <a:pPr lvl="2" eaLnBrk="1" hangingPunct="1"/>
            <a:r>
              <a:rPr lang="de-AT" sz="1800" dirty="0" err="1" smtClean="0"/>
              <a:t>daily</a:t>
            </a:r>
            <a:r>
              <a:rPr lang="de-AT" sz="1800" dirty="0" smtClean="0"/>
              <a:t> </a:t>
            </a:r>
            <a:r>
              <a:rPr lang="de-AT" sz="1800" dirty="0" smtClean="0"/>
              <a:t>(</a:t>
            </a:r>
            <a:r>
              <a:rPr lang="de-AT" sz="1800" dirty="0" err="1" smtClean="0"/>
              <a:t>univariate</a:t>
            </a:r>
            <a:r>
              <a:rPr lang="de-AT" sz="1800" dirty="0" smtClean="0"/>
              <a:t>) </a:t>
            </a:r>
            <a:r>
              <a:rPr lang="de-AT" sz="1800" dirty="0" err="1" smtClean="0"/>
              <a:t>asset</a:t>
            </a:r>
            <a:r>
              <a:rPr lang="de-AT" sz="1800" dirty="0" smtClean="0"/>
              <a:t> </a:t>
            </a:r>
            <a:r>
              <a:rPr lang="de-AT" sz="1800" dirty="0" err="1" smtClean="0"/>
              <a:t>returns</a:t>
            </a:r>
            <a:r>
              <a:rPr lang="de-AT" sz="1800" dirty="0" smtClean="0"/>
              <a:t> </a:t>
            </a:r>
            <a:r>
              <a:rPr lang="de-AT" sz="1800" dirty="0" err="1" smtClean="0"/>
              <a:t>are</a:t>
            </a:r>
            <a:r>
              <a:rPr lang="de-AT" sz="1800" dirty="0" smtClean="0"/>
              <a:t> not </a:t>
            </a:r>
            <a:r>
              <a:rPr lang="de-AT" sz="1800" dirty="0" err="1" smtClean="0"/>
              <a:t>normally</a:t>
            </a:r>
            <a:r>
              <a:rPr lang="de-AT" sz="1800" dirty="0" smtClean="0"/>
              <a:t> </a:t>
            </a:r>
            <a:r>
              <a:rPr lang="de-AT" sz="1800" dirty="0" err="1" smtClean="0"/>
              <a:t>distributed</a:t>
            </a:r>
            <a:r>
              <a:rPr lang="de-AT" sz="1800" dirty="0" smtClean="0"/>
              <a:t> but </a:t>
            </a:r>
            <a:r>
              <a:rPr lang="de-AT" sz="1800" dirty="0" err="1" smtClean="0"/>
              <a:t>display</a:t>
            </a:r>
            <a:r>
              <a:rPr lang="de-AT" sz="1800" dirty="0" smtClean="0"/>
              <a:t> </a:t>
            </a:r>
            <a:r>
              <a:rPr lang="de-AT" sz="1800" b="1" dirty="0" smtClean="0"/>
              <a:t>„heavy </a:t>
            </a:r>
            <a:r>
              <a:rPr lang="de-AT" sz="1800" b="1" dirty="0" err="1" smtClean="0"/>
              <a:t>tails</a:t>
            </a:r>
            <a:r>
              <a:rPr lang="de-AT" sz="1800" b="1" dirty="0" smtClean="0"/>
              <a:t>“</a:t>
            </a:r>
            <a:endParaRPr lang="de-AT" sz="1800" dirty="0" smtClean="0"/>
          </a:p>
          <a:p>
            <a:pPr lvl="2" eaLnBrk="1" hangingPunct="1"/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dependence</a:t>
            </a:r>
            <a:r>
              <a:rPr lang="de-AT" sz="1800" dirty="0" smtClean="0"/>
              <a:t> </a:t>
            </a:r>
            <a:r>
              <a:rPr lang="de-AT" sz="1800" dirty="0" err="1" smtClean="0"/>
              <a:t>structure</a:t>
            </a:r>
            <a:r>
              <a:rPr lang="de-AT" sz="1800" dirty="0" smtClean="0"/>
              <a:t> (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copula</a:t>
            </a:r>
            <a:r>
              <a:rPr lang="de-AT" sz="1800" dirty="0" smtClean="0"/>
              <a:t>) </a:t>
            </a:r>
            <a:r>
              <a:rPr lang="de-AT" sz="1800" dirty="0" err="1" smtClean="0"/>
              <a:t>is</a:t>
            </a:r>
            <a:r>
              <a:rPr lang="de-AT" sz="1800" dirty="0" smtClean="0"/>
              <a:t> non-</a:t>
            </a:r>
            <a:r>
              <a:rPr lang="de-AT" sz="1800" dirty="0" err="1" smtClean="0"/>
              <a:t>Gaussian</a:t>
            </a:r>
            <a:r>
              <a:rPr lang="de-AT" sz="1800" dirty="0" smtClean="0"/>
              <a:t>, </a:t>
            </a:r>
            <a:r>
              <a:rPr lang="de-AT" sz="1800" dirty="0" err="1" smtClean="0"/>
              <a:t>as</a:t>
            </a:r>
            <a:r>
              <a:rPr lang="de-AT" sz="1800" dirty="0" smtClean="0"/>
              <a:t> a </a:t>
            </a:r>
            <a:br>
              <a:rPr lang="de-AT" sz="1800" dirty="0" smtClean="0"/>
            </a:br>
            <a:r>
              <a:rPr lang="de-AT" sz="1800" b="1" dirty="0" err="1" smtClean="0"/>
              <a:t>higher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probability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of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joint</a:t>
            </a:r>
            <a:r>
              <a:rPr lang="de-AT" sz="1800" b="1" dirty="0" smtClean="0"/>
              <a:t> extreme </a:t>
            </a:r>
            <a:r>
              <a:rPr lang="de-AT" sz="1800" b="1" dirty="0" err="1" smtClean="0"/>
              <a:t>co-movements</a:t>
            </a:r>
            <a:r>
              <a:rPr lang="de-AT" sz="1800" dirty="0" smtClean="0"/>
              <a:t> </a:t>
            </a:r>
            <a:r>
              <a:rPr lang="de-AT" sz="1800" dirty="0" err="1" smtClean="0"/>
              <a:t>is</a:t>
            </a:r>
            <a:r>
              <a:rPr lang="de-AT" sz="1800" dirty="0" smtClean="0"/>
              <a:t> </a:t>
            </a:r>
            <a:r>
              <a:rPr lang="de-AT" sz="1800" dirty="0" err="1" smtClean="0"/>
              <a:t>observed</a:t>
            </a:r>
            <a:endParaRPr lang="en-US" sz="1800" dirty="0" smtClean="0">
              <a:sym typeface="Wingdings" pitchFamily="2" charset="2"/>
            </a:endParaRPr>
          </a:p>
        </p:txBody>
      </p:sp>
      <p:grpSp>
        <p:nvGrpSpPr>
          <p:cNvPr id="15366" name="Gruppieren 5"/>
          <p:cNvGrpSpPr>
            <a:grpSpLocks/>
          </p:cNvGrpSpPr>
          <p:nvPr/>
        </p:nvGrpSpPr>
        <p:grpSpPr bwMode="auto">
          <a:xfrm>
            <a:off x="1735138" y="4437063"/>
            <a:ext cx="7158037" cy="1935162"/>
            <a:chOff x="827088" y="4149725"/>
            <a:chExt cx="7445375" cy="2293938"/>
          </a:xfrm>
        </p:grpSpPr>
        <p:pic>
          <p:nvPicPr>
            <p:cNvPr id="15367" name="Picture 8" descr="econom_05_01a_univpd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654550"/>
              <a:ext cx="320675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econom_05_01c_biv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808538"/>
              <a:ext cx="2692400" cy="150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1547813" y="4149725"/>
              <a:ext cx="190817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sz="1400"/>
                <a:t>marginal distributions:</a:t>
              </a:r>
            </a:p>
            <a:p>
              <a:r>
                <a:rPr lang="de-DE" sz="1400"/>
                <a:t>non-Gaussian</a:t>
              </a:r>
              <a:endParaRPr lang="de-AT" sz="1400"/>
            </a:p>
          </p:txBody>
        </p:sp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4567238" y="5300663"/>
              <a:ext cx="377825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sz="2000" i="1"/>
                <a:t>C</a:t>
              </a:r>
              <a:endParaRPr lang="de-AT" sz="2000" i="1"/>
            </a:p>
          </p:txBody>
        </p:sp>
        <p:sp>
          <p:nvSpPr>
            <p:cNvPr id="15371" name="Line 13"/>
            <p:cNvSpPr>
              <a:spLocks noChangeShapeType="1"/>
            </p:cNvSpPr>
            <p:nvPr/>
          </p:nvSpPr>
          <p:spPr bwMode="auto">
            <a:xfrm>
              <a:off x="3779838" y="5086350"/>
              <a:ext cx="7921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372" name="Line 14"/>
            <p:cNvSpPr>
              <a:spLocks noChangeShapeType="1"/>
            </p:cNvSpPr>
            <p:nvPr/>
          </p:nvSpPr>
          <p:spPr bwMode="auto">
            <a:xfrm flipV="1">
              <a:off x="3779838" y="5591175"/>
              <a:ext cx="792162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4211638" y="4149725"/>
              <a:ext cx="128746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sz="1400"/>
                <a:t>Copula:</a:t>
              </a:r>
              <a:br>
                <a:rPr lang="de-DE" sz="1400"/>
              </a:br>
              <a:r>
                <a:rPr lang="de-DE" sz="1400"/>
                <a:t>non-Gaussian</a:t>
              </a:r>
              <a:endParaRPr lang="de-AT" sz="1400"/>
            </a:p>
          </p:txBody>
        </p:sp>
        <p:sp>
          <p:nvSpPr>
            <p:cNvPr id="15374" name="Line 16"/>
            <p:cNvSpPr>
              <a:spLocks noChangeShapeType="1"/>
            </p:cNvSpPr>
            <p:nvPr/>
          </p:nvSpPr>
          <p:spPr bwMode="auto">
            <a:xfrm>
              <a:off x="4932363" y="5516563"/>
              <a:ext cx="71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375" name="Text Box 18"/>
            <p:cNvSpPr txBox="1">
              <a:spLocks noChangeArrowheads="1"/>
            </p:cNvSpPr>
            <p:nvPr/>
          </p:nvSpPr>
          <p:spPr bwMode="auto">
            <a:xfrm>
              <a:off x="6069013" y="4149725"/>
              <a:ext cx="204628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sz="1400"/>
                <a:t>multivariate distribution:</a:t>
              </a:r>
              <a:br>
                <a:rPr lang="de-DE" sz="1400"/>
              </a:br>
              <a:r>
                <a:rPr lang="de-DE" sz="1400"/>
                <a:t>non-Gaussian</a:t>
              </a:r>
              <a:endParaRPr lang="de-AT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8BE7804-9C88-4181-B3BE-C98EBBD0A63D}" type="slidenum">
              <a:rPr lang="de-DE" sz="1400" smtClean="0"/>
              <a:pPr/>
              <a:t>3</a:t>
            </a:fld>
            <a:endParaRPr lang="de-DE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Models that use a Student </a:t>
            </a:r>
            <a:r>
              <a:rPr lang="en-US" sz="1800" i="1" dirty="0" smtClean="0"/>
              <a:t>t</a:t>
            </a:r>
            <a:r>
              <a:rPr lang="en-US" sz="1800" dirty="0" smtClean="0"/>
              <a:t> copula – </a:t>
            </a:r>
            <a:r>
              <a:rPr lang="en-US" sz="1800" b="1" dirty="0" smtClean="0"/>
              <a:t>meta Student </a:t>
            </a:r>
            <a:r>
              <a:rPr lang="en-US" sz="1800" b="1" i="1" dirty="0" smtClean="0"/>
              <a:t>t</a:t>
            </a:r>
            <a:r>
              <a:rPr lang="en-US" sz="1800" b="1" dirty="0" smtClean="0"/>
              <a:t> models</a:t>
            </a:r>
            <a:r>
              <a:rPr lang="en-US" sz="1800" dirty="0" smtClean="0"/>
              <a:t> – seem an appropriate alternative</a:t>
            </a:r>
            <a:br>
              <a:rPr lang="en-US" sz="1800" dirty="0" smtClean="0"/>
            </a:b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However these models are computationally intensive and hence</a:t>
            </a:r>
            <a:br>
              <a:rPr lang="en-US" sz="1800" dirty="0" smtClean="0"/>
            </a:br>
            <a:r>
              <a:rPr lang="en-US" sz="1800" b="1" dirty="0" smtClean="0"/>
              <a:t>time-consuming</a:t>
            </a:r>
            <a:br>
              <a:rPr lang="en-US" sz="1800" b="1" dirty="0" smtClean="0"/>
            </a:br>
            <a:endParaRPr lang="en-US" sz="1000" b="1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This leads us to propose a parsimonious copula-parameter </a:t>
            </a:r>
            <a:r>
              <a:rPr lang="en-US" sz="1800" b="1" dirty="0" smtClean="0">
                <a:sym typeface="Wingdings" pitchFamily="2" charset="2"/>
              </a:rPr>
              <a:t>calibration process</a:t>
            </a:r>
            <a:r>
              <a:rPr lang="en-US" sz="1800" dirty="0" smtClean="0">
                <a:sym typeface="Wingdings" pitchFamily="2" charset="2"/>
              </a:rPr>
              <a:t> where the parameter “degrees of freedom”, </a:t>
            </a:r>
            <a:r>
              <a:rPr lang="en-US" sz="1800" i="1" dirty="0" smtClean="0">
                <a:latin typeface="Symbol" pitchFamily="18" charset="2"/>
                <a:sym typeface="Wingdings" pitchFamily="2" charset="2"/>
              </a:rPr>
              <a:t>n </a:t>
            </a:r>
            <a:r>
              <a:rPr lang="en-US" sz="1800" dirty="0" smtClean="0">
                <a:sym typeface="Wingdings" pitchFamily="2" charset="2"/>
              </a:rPr>
              <a:t>, is estimated </a:t>
            </a:r>
            <a:r>
              <a:rPr lang="en-US" sz="1800" b="1" dirty="0" smtClean="0">
                <a:sym typeface="Wingdings" pitchFamily="2" charset="2"/>
              </a:rPr>
              <a:t>on the basis of </a:t>
            </a:r>
            <a:r>
              <a:rPr lang="en-US" sz="1800" b="1" i="1" dirty="0" smtClean="0">
                <a:sym typeface="Wingdings" pitchFamily="2" charset="2"/>
              </a:rPr>
              <a:t>bivariate</a:t>
            </a:r>
            <a:r>
              <a:rPr lang="en-US" sz="1800" b="1" dirty="0" smtClean="0">
                <a:sym typeface="Wingdings" pitchFamily="2" charset="2"/>
              </a:rPr>
              <a:t> data-pairs</a:t>
            </a:r>
            <a:r>
              <a:rPr lang="en-US" sz="1800" dirty="0" smtClean="0">
                <a:sym typeface="Wingdings" pitchFamily="2" charset="2"/>
              </a:rPr>
              <a:t/>
            </a:r>
            <a:br>
              <a:rPr lang="en-US" sz="1800" dirty="0" smtClean="0">
                <a:sym typeface="Wingdings" pitchFamily="2" charset="2"/>
              </a:rPr>
            </a:br>
            <a:endParaRPr lang="en-US" sz="10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We conduct a </a:t>
            </a:r>
            <a:r>
              <a:rPr lang="en-US" sz="1800" b="1" dirty="0" smtClean="0">
                <a:sym typeface="Wingdings" pitchFamily="2" charset="2"/>
              </a:rPr>
              <a:t>hit test</a:t>
            </a:r>
            <a:r>
              <a:rPr lang="en-US" sz="1800" dirty="0" smtClean="0">
                <a:sym typeface="Wingdings" pitchFamily="2" charset="2"/>
              </a:rPr>
              <a:t> for VaR(99%, 1day) estimates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20 years of daily data (</a:t>
            </a:r>
            <a:r>
              <a:rPr lang="en-US" sz="1800" i="1" dirty="0" smtClean="0">
                <a:sym typeface="Wingdings" pitchFamily="2" charset="2"/>
              </a:rPr>
              <a:t>n</a:t>
            </a:r>
            <a:r>
              <a:rPr lang="en-US" sz="1800" dirty="0" smtClean="0">
                <a:sym typeface="Wingdings" pitchFamily="2" charset="2"/>
              </a:rPr>
              <a:t> = 4,746),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rolling window of 250 trading days</a:t>
            </a:r>
            <a:br>
              <a:rPr lang="en-US" sz="1800" dirty="0" smtClean="0">
                <a:sym typeface="Wingdings" pitchFamily="2" charset="2"/>
              </a:rPr>
            </a:br>
            <a:endParaRPr lang="en-US" sz="8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Equally weighted portfolio consisting of 21 financial assets</a:t>
            </a:r>
            <a:br>
              <a:rPr lang="en-US" sz="1800" dirty="0" smtClean="0">
                <a:sym typeface="Wingdings" pitchFamily="2" charset="2"/>
              </a:rPr>
            </a:br>
            <a:endParaRPr lang="en-US" sz="12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ym typeface="Wingdings" pitchFamily="2" charset="2"/>
              </a:rPr>
              <a:t>Models tested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Variance-Covariance model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meta-Gaussian model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new meta-Student </a:t>
            </a:r>
            <a:r>
              <a:rPr lang="en-US" sz="1800" i="1" dirty="0" smtClean="0">
                <a:sym typeface="Wingdings" pitchFamily="2" charset="2"/>
              </a:rPr>
              <a:t>t</a:t>
            </a:r>
            <a:r>
              <a:rPr lang="en-US" sz="1800" dirty="0" smtClean="0">
                <a:sym typeface="Wingdings" pitchFamily="2" charset="2"/>
              </a:rPr>
              <a:t> model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historical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CAC775-4576-4AF2-8C3C-AB9A991AC866}" type="slidenum">
              <a:rPr lang="de-DE" sz="1400" smtClean="0"/>
              <a:pPr/>
              <a:t>4</a:t>
            </a:fld>
            <a:endParaRPr lang="de-DE" sz="14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Copula approaches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134350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The main advantages of copula-based approaches is that they allow for a separate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of</a:t>
            </a:r>
            <a:br>
              <a:rPr lang="en-US" sz="1800" dirty="0" smtClean="0"/>
            </a:br>
            <a:endParaRPr lang="en-US" sz="12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 marginal distributions (</a:t>
            </a:r>
            <a:r>
              <a:rPr lang="en-US" sz="1800" dirty="0" smtClean="0">
                <a:sym typeface="Wingdings" pitchFamily="2" charset="2"/>
              </a:rPr>
              <a:t> financial asset returns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200" dirty="0" smtClean="0"/>
          </a:p>
          <a:p>
            <a:pPr lvl="1">
              <a:lnSpc>
                <a:spcPct val="8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he copula (</a:t>
            </a:r>
            <a:r>
              <a:rPr lang="en-US" sz="1800" dirty="0" smtClean="0">
                <a:sym typeface="Wingdings" pitchFamily="2" charset="2"/>
              </a:rPr>
              <a:t>”dependence structure” or “correlation”)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We examine the goodness-of-fit of two elliptical copulas with parameters</a:t>
            </a:r>
            <a:br>
              <a:rPr lang="en-US" sz="1800" dirty="0" smtClean="0">
                <a:sym typeface="Wingdings" pitchFamily="2" charset="2"/>
              </a:rPr>
            </a:br>
            <a:endParaRPr lang="en-US" sz="12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Gaussian copula: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correlation matrix </a:t>
            </a:r>
            <a:r>
              <a:rPr lang="en-US" sz="1800" b="1" dirty="0" smtClean="0">
                <a:sym typeface="Wingdings" pitchFamily="2" charset="2"/>
              </a:rPr>
              <a:t>P</a:t>
            </a:r>
            <a:br>
              <a:rPr lang="en-US" sz="1800" b="1" dirty="0" smtClean="0">
                <a:sym typeface="Wingdings" pitchFamily="2" charset="2"/>
              </a:rPr>
            </a:br>
            <a:endParaRPr lang="en-US" sz="12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Student t copula: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correlation matrix </a:t>
            </a:r>
            <a:r>
              <a:rPr lang="en-US" sz="1800" b="1" dirty="0" smtClean="0">
                <a:sym typeface="Wingdings" pitchFamily="2" charset="2"/>
              </a:rPr>
              <a:t>P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degrees of freedom </a:t>
            </a:r>
            <a:r>
              <a:rPr lang="en-US" sz="1800" i="1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1800" dirty="0" smtClean="0">
                <a:sym typeface="Wingdings" pitchFamily="2" charset="2"/>
              </a:rPr>
              <a:t> (scalar parameter)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the lower </a:t>
            </a:r>
            <a:r>
              <a:rPr lang="en-US" sz="1800" i="1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1800" dirty="0" smtClean="0">
                <a:sym typeface="Wingdings" pitchFamily="2" charset="2"/>
              </a:rPr>
              <a:t> , the higher is the probability of joint extreme co-movements</a:t>
            </a:r>
            <a:br>
              <a:rPr lang="en-US" sz="1800" dirty="0" smtClean="0">
                <a:sym typeface="Wingdings" pitchFamily="2" charset="2"/>
              </a:rPr>
            </a:br>
            <a:endParaRPr lang="en-US" sz="10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The Gaussian copula is a special case of the Student </a:t>
            </a:r>
            <a:r>
              <a:rPr lang="en-US" sz="1800" i="1" dirty="0" smtClean="0">
                <a:sym typeface="Wingdings" pitchFamily="2" charset="2"/>
              </a:rPr>
              <a:t>t</a:t>
            </a:r>
            <a:r>
              <a:rPr lang="en-US" sz="1800" dirty="0" smtClean="0">
                <a:sym typeface="Wingdings" pitchFamily="2" charset="2"/>
              </a:rPr>
              <a:t> copula where </a:t>
            </a:r>
            <a:r>
              <a:rPr lang="en-US" sz="1800" i="1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400" dirty="0" smtClean="0">
                <a:cs typeface="Arial" charset="0"/>
                <a:sym typeface="Wingdings" pitchFamily="2" charset="2"/>
              </a:rPr>
              <a:t>→</a:t>
            </a:r>
            <a:r>
              <a:rPr lang="en-US" sz="1800" dirty="0" smtClean="0">
                <a:cs typeface="Arial" charset="0"/>
                <a:sym typeface="Wingdings" pitchFamily="2" charset="2"/>
              </a:rPr>
              <a:t> ∞</a:t>
            </a:r>
            <a:br>
              <a:rPr lang="en-US" sz="1800" dirty="0" smtClean="0">
                <a:cs typeface="Arial" charset="0"/>
                <a:sym typeface="Wingdings" pitchFamily="2" charset="2"/>
              </a:rPr>
            </a:br>
            <a:endParaRPr lang="en-US" sz="1000" dirty="0" smtClean="0">
              <a:cs typeface="Arial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cs typeface="Arial" charset="0"/>
                <a:sym typeface="Wingdings" pitchFamily="2" charset="2"/>
              </a:rPr>
              <a:t>Recent studies have shown that the Gaussian copula underestimates the probability of </a:t>
            </a:r>
            <a:r>
              <a:rPr lang="en-US" sz="1800" i="1" dirty="0" smtClean="0">
                <a:cs typeface="Arial" charset="0"/>
                <a:sym typeface="Wingdings" pitchFamily="2" charset="2"/>
              </a:rPr>
              <a:t>joint</a:t>
            </a:r>
            <a:r>
              <a:rPr lang="en-US" sz="1800" dirty="0" smtClean="0">
                <a:cs typeface="Arial" charset="0"/>
                <a:sym typeface="Wingdings" pitchFamily="2" charset="2"/>
              </a:rPr>
              <a:t> severe losses. </a:t>
            </a:r>
            <a:r>
              <a:rPr lang="en-US" sz="1800" b="1" dirty="0" smtClean="0">
                <a:cs typeface="Arial" charset="0"/>
                <a:sym typeface="Wingdings" pitchFamily="2" charset="2"/>
              </a:rPr>
              <a:t> use Student </a:t>
            </a:r>
            <a:r>
              <a:rPr lang="en-US" sz="1800" b="1" i="1" dirty="0" smtClean="0">
                <a:cs typeface="Arial" charset="0"/>
                <a:sym typeface="Wingdings" pitchFamily="2" charset="2"/>
              </a:rPr>
              <a:t>t</a:t>
            </a:r>
            <a:r>
              <a:rPr lang="en-US" sz="1800" b="1" dirty="0" smtClean="0">
                <a:cs typeface="Arial" charset="0"/>
                <a:sym typeface="Wingdings" pitchFamily="2" charset="2"/>
              </a:rPr>
              <a:t> copula</a:t>
            </a:r>
            <a:endParaRPr lang="en-US" sz="18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FBF77D2-41B4-4938-AAD0-689E92F9967E}" type="slidenum">
              <a:rPr lang="de-DE" sz="1400" smtClean="0"/>
              <a:pPr/>
              <a:t>5</a:t>
            </a:fld>
            <a:endParaRPr lang="de-DE" sz="14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</a:t>
            </a:r>
            <a:r>
              <a:rPr lang="en-US" i="1" smtClean="0"/>
              <a:t>t</a:t>
            </a:r>
            <a:r>
              <a:rPr lang="en-US" smtClean="0"/>
              <a:t> copula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134350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The drawback of the Student </a:t>
            </a:r>
            <a:r>
              <a:rPr lang="en-US" sz="1800" i="1" dirty="0" smtClean="0"/>
              <a:t>t</a:t>
            </a:r>
            <a:r>
              <a:rPr lang="en-US" sz="1800" dirty="0" smtClean="0"/>
              <a:t> copula is that the calibration is </a:t>
            </a:r>
            <a:br>
              <a:rPr lang="en-US" sz="1800" dirty="0" smtClean="0"/>
            </a:br>
            <a:r>
              <a:rPr lang="en-US" sz="1800" b="1" dirty="0" smtClean="0"/>
              <a:t>very time-consuming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for high-dimensional data sets and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if </a:t>
            </a:r>
            <a:r>
              <a:rPr lang="en-US" sz="1800" i="1" dirty="0" smtClean="0">
                <a:latin typeface="Symbol" pitchFamily="18" charset="2"/>
              </a:rPr>
              <a:t>n</a:t>
            </a:r>
            <a:r>
              <a:rPr lang="en-US" sz="1800" dirty="0" smtClean="0"/>
              <a:t> is large</a:t>
            </a:r>
            <a:br>
              <a:rPr lang="en-US" sz="1800" dirty="0" smtClean="0"/>
            </a:br>
            <a:endParaRPr lang="en-US" sz="1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Small simulation study: Calibration time for Student </a:t>
            </a:r>
            <a:r>
              <a:rPr lang="en-US" sz="1800" i="1" dirty="0" smtClean="0">
                <a:sym typeface="Wingdings" pitchFamily="2" charset="2"/>
              </a:rPr>
              <a:t>t</a:t>
            </a:r>
            <a:r>
              <a:rPr lang="en-US" sz="1800" dirty="0" smtClean="0">
                <a:sym typeface="Wingdings" pitchFamily="2" charset="2"/>
              </a:rPr>
              <a:t> copula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We simulate random data of 250 sets for different dimensions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(Gaussian copula </a:t>
            </a:r>
            <a:r>
              <a:rPr lang="en-US" sz="1800" dirty="0" err="1" smtClean="0">
                <a:sym typeface="Wingdings" pitchFamily="2" charset="2"/>
              </a:rPr>
              <a:t>rvs</a:t>
            </a:r>
            <a:r>
              <a:rPr lang="en-US" sz="1800" dirty="0" smtClean="0">
                <a:sym typeface="Wingdings" pitchFamily="2" charset="2"/>
              </a:rPr>
              <a:t>, only one scenario)</a:t>
            </a:r>
            <a:endParaRPr lang="en-US" sz="1700" dirty="0" smtClean="0">
              <a:sym typeface="Wingdings" pitchFamily="2" charset="2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68675"/>
            <a:ext cx="64897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D26E851-53C2-4602-BC36-E00729653ADE}" type="slidenum">
              <a:rPr lang="de-DE" sz="1400" smtClean="0"/>
              <a:pPr/>
              <a:t>6</a:t>
            </a:fld>
            <a:endParaRPr lang="de-DE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</a:t>
            </a:r>
            <a:r>
              <a:rPr lang="en-US" i="1" smtClean="0"/>
              <a:t>t</a:t>
            </a:r>
            <a:r>
              <a:rPr lang="en-US" smtClean="0"/>
              <a:t> copula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22139"/>
                <a:ext cx="7772400" cy="4683125"/>
              </a:xfrm>
            </p:spPr>
            <p:txBody>
              <a:bodyPr/>
              <a:lstStyle/>
              <a:p>
                <a:r>
                  <a:rPr lang="de-AT" sz="1800" dirty="0" smtClean="0"/>
                  <a:t>This </a:t>
                </a:r>
                <a:r>
                  <a:rPr lang="de-AT" sz="1800" dirty="0" err="1" smtClean="0"/>
                  <a:t>motivates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our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newly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proposed</a:t>
                </a:r>
                <a:r>
                  <a:rPr lang="de-AT" sz="1800" dirty="0" smtClean="0"/>
                  <a:t> </a:t>
                </a:r>
                <a:r>
                  <a:rPr lang="de-AT" sz="1800" b="1" dirty="0" err="1" smtClean="0"/>
                  <a:t>parsimonious</a:t>
                </a:r>
                <a:r>
                  <a:rPr lang="de-AT" sz="1800" b="1" dirty="0" smtClean="0"/>
                  <a:t> </a:t>
                </a:r>
                <a:r>
                  <a:rPr lang="de-AT" sz="1800" b="1" dirty="0" err="1" smtClean="0"/>
                  <a:t>calibration</a:t>
                </a:r>
                <a:r>
                  <a:rPr lang="de-AT" sz="1800" b="1" dirty="0" smtClean="0"/>
                  <a:t> </a:t>
                </a:r>
                <a:r>
                  <a:rPr lang="de-AT" sz="1800" b="1" dirty="0" err="1" smtClean="0"/>
                  <a:t>procedure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based</a:t>
                </a:r>
                <a:r>
                  <a:rPr lang="de-AT" sz="1800" dirty="0" smtClean="0"/>
                  <a:t> on </a:t>
                </a:r>
                <a:r>
                  <a:rPr lang="de-AT" sz="1800" b="1" i="1" dirty="0" err="1" smtClean="0"/>
                  <a:t>bivariate</a:t>
                </a:r>
                <a:r>
                  <a:rPr lang="de-AT" sz="1800" b="1" dirty="0" smtClean="0"/>
                  <a:t> </a:t>
                </a:r>
                <a:r>
                  <a:rPr lang="de-AT" sz="1800" b="1" dirty="0" err="1" smtClean="0"/>
                  <a:t>pairs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observations</a:t>
                </a:r>
                <a:endParaRPr lang="de-AT" sz="1800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AT" sz="1800" dirty="0" err="1" smtClean="0"/>
                  <a:t>Construct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bivariate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pairs</a:t>
                </a:r>
                <a:r>
                  <a:rPr lang="de-AT" sz="1800" dirty="0" smtClean="0"/>
                  <a:t> (</a:t>
                </a:r>
                <a:r>
                  <a:rPr lang="de-AT" sz="180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18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AT" sz="1800" b="0" i="1" smtClean="0"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d>
                          <m:dPr>
                            <m:ctrlPr>
                              <a:rPr lang="de-AT" sz="1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de-AT" sz="1800" b="0" i="1" smtClean="0">
                                <a:latin typeface="Cambria Math"/>
                                <a:sym typeface="Wingdings" pitchFamily="2" charset="2"/>
                              </a:rPr>
                              <m:t>𝑑</m:t>
                            </m:r>
                            <m:r>
                              <a:rPr lang="de-AT" sz="1800" b="0" i="1" smtClean="0">
                                <a:latin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de-AT" sz="18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de-AT" sz="1800" dirty="0" smtClean="0">
                    <a:sym typeface="Wingdings" pitchFamily="2" charset="2"/>
                  </a:rPr>
                  <a:t> </a:t>
                </a:r>
                <a:r>
                  <a:rPr lang="de-AT" sz="1800" dirty="0" err="1" smtClean="0">
                    <a:sym typeface="Wingdings" pitchFamily="2" charset="2"/>
                  </a:rPr>
                  <a:t>pairs</a:t>
                </a:r>
                <a:r>
                  <a:rPr lang="de-AT" sz="1800" dirty="0" smtClean="0"/>
                  <a:t>)</a:t>
                </a:r>
                <a:br>
                  <a:rPr lang="de-AT" sz="1800" dirty="0" smtClean="0"/>
                </a:br>
                <a:r>
                  <a:rPr lang="de-AT" sz="1800" dirty="0" err="1" smtClean="0"/>
                  <a:t>For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each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these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pairs</a:t>
                </a:r>
                <a:r>
                  <a:rPr lang="de-AT" sz="1800" dirty="0" smtClean="0"/>
                  <a:t>, </a:t>
                </a:r>
                <a:r>
                  <a:rPr lang="de-AT" sz="1800" dirty="0" err="1" smtClean="0"/>
                  <a:t>calibrate</a:t>
                </a:r>
                <a:r>
                  <a:rPr lang="de-AT" sz="1800" dirty="0" smtClean="0"/>
                  <a:t> a Student </a:t>
                </a:r>
                <a:r>
                  <a:rPr lang="de-AT" sz="1800" i="1" dirty="0" smtClean="0"/>
                  <a:t>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copula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and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store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parameter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AT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AT" sz="1800" b="0" i="1" smtClean="0">
                                <a:latin typeface="Cambria Math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de-AT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1800" dirty="0" smtClean="0"/>
                  <a:t/>
                </a:r>
                <a:br>
                  <a:rPr lang="de-AT" sz="1800" dirty="0" smtClean="0"/>
                </a:br>
                <a:endParaRPr lang="de-AT" sz="1000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AT" sz="1800" dirty="0" err="1" smtClean="0"/>
                  <a:t>Use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median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parameters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AT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AT" sz="1800" b="0" i="1" smtClean="0">
                                <a:latin typeface="Cambria Math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de-AT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1800" dirty="0" smtClean="0"/>
                  <a:t> </a:t>
                </a:r>
                <a:r>
                  <a:rPr lang="de-AT" sz="1800" dirty="0" err="1" smtClean="0"/>
                  <a:t>as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parameter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AT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AT" sz="1800" b="0" i="1" smtClean="0">
                            <a:latin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de-AT" sz="1800" dirty="0" smtClean="0"/>
                  <a:t> </a:t>
                </a:r>
                <a:r>
                  <a:rPr lang="de-AT" sz="1800" dirty="0" err="1" smtClean="0"/>
                  <a:t>for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br>
                  <a:rPr lang="de-AT" sz="1800" dirty="0" smtClean="0"/>
                </a:br>
                <a:r>
                  <a:rPr lang="de-AT" sz="1800" i="1" dirty="0" smtClean="0"/>
                  <a:t>d</a:t>
                </a:r>
                <a:r>
                  <a:rPr lang="de-AT" sz="1800" dirty="0" smtClean="0"/>
                  <a:t>-dimensional Student </a:t>
                </a:r>
                <a:r>
                  <a:rPr lang="de-AT" sz="1800" i="1" dirty="0" smtClean="0"/>
                  <a:t>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copula</a:t>
                </a:r>
                <a:r>
                  <a:rPr lang="de-AT" sz="1800" dirty="0" smtClean="0"/>
                  <a:t/>
                </a:r>
                <a:br>
                  <a:rPr lang="de-AT" sz="1800" dirty="0" smtClean="0"/>
                </a:br>
                <a:endParaRPr lang="de-AT" sz="1000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AT" sz="1800" dirty="0" err="1" smtClean="0"/>
                  <a:t>Approximate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correlation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matrix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by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using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Gaussian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copula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parameter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AT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AT" sz="1800" b="1" i="0" smtClean="0">
                                <a:latin typeface="Cambria Math"/>
                              </a:rPr>
                              <m:t>𝐏</m:t>
                            </m:r>
                          </m:e>
                        </m:acc>
                      </m:e>
                      <m:sub>
                        <m:r>
                          <a:rPr lang="de-AT" sz="1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de-AT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AT" sz="1800" dirty="0" smtClean="0"/>
                  <a:t> </a:t>
                </a:r>
                <a:r>
                  <a:rPr lang="de-AT" sz="1800" dirty="0" err="1" smtClean="0"/>
                  <a:t>as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proxy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for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Student t </a:t>
                </a:r>
                <a:r>
                  <a:rPr lang="de-AT" sz="1800" dirty="0" err="1" smtClean="0"/>
                  <a:t>copula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parameter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AT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AT" sz="1800" b="1" i="0" smtClean="0">
                                <a:latin typeface="Cambria Math"/>
                              </a:rPr>
                              <m:t>𝐏</m:t>
                            </m:r>
                          </m:e>
                        </m:acc>
                      </m:e>
                      <m:sub>
                        <m:r>
                          <a:rPr lang="de-AT" sz="1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AT" sz="1800" dirty="0" smtClean="0"/>
                  <a:t/>
                </a:r>
                <a:br>
                  <a:rPr lang="de-AT" sz="1800" dirty="0" smtClean="0"/>
                </a:br>
                <a:r>
                  <a:rPr lang="de-AT" sz="1800" dirty="0" smtClean="0"/>
                  <a:t>(</a:t>
                </a:r>
                <a:r>
                  <a:rPr lang="de-AT" sz="1800" dirty="0" smtClean="0">
                    <a:sym typeface="Wingdings" pitchFamily="2" charset="2"/>
                  </a:rPr>
                  <a:t> </a:t>
                </a:r>
                <a:r>
                  <a:rPr lang="de-AT" sz="1800" dirty="0" err="1" smtClean="0">
                    <a:sym typeface="Wingdings" pitchFamily="2" charset="2"/>
                  </a:rPr>
                  <a:t>faster</a:t>
                </a:r>
                <a:r>
                  <a:rPr lang="de-AT" sz="1800" dirty="0" smtClean="0">
                    <a:sym typeface="Wingdings" pitchFamily="2" charset="2"/>
                  </a:rPr>
                  <a:t> </a:t>
                </a:r>
                <a:r>
                  <a:rPr lang="de-AT" sz="1800" dirty="0" err="1" smtClean="0">
                    <a:sym typeface="Wingdings" pitchFamily="2" charset="2"/>
                  </a:rPr>
                  <a:t>than</a:t>
                </a:r>
                <a:r>
                  <a:rPr lang="de-AT" sz="1800" dirty="0" smtClean="0">
                    <a:sym typeface="Wingdings" pitchFamily="2" charset="2"/>
                  </a:rPr>
                  <a:t> </a:t>
                </a:r>
                <a:r>
                  <a:rPr lang="de-AT" sz="1800" dirty="0" err="1" smtClean="0">
                    <a:sym typeface="Wingdings" pitchFamily="2" charset="2"/>
                  </a:rPr>
                  <a:t>calibrating</a:t>
                </a:r>
                <a:r>
                  <a:rPr lang="de-AT" sz="1800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AT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AT" sz="1800" b="1" i="0" smtClean="0">
                                <a:latin typeface="Cambria Math"/>
                              </a:rPr>
                              <m:t>𝐏</m:t>
                            </m:r>
                          </m:e>
                        </m:acc>
                      </m:e>
                      <m:sub>
                        <m:r>
                          <a:rPr lang="de-AT" sz="1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AT" sz="1800" dirty="0" smtClean="0">
                    <a:sym typeface="Wingdings" pitchFamily="2" charset="2"/>
                  </a:rPr>
                  <a:t> </a:t>
                </a:r>
                <a:r>
                  <a:rPr lang="de-AT" sz="1800" dirty="0" err="1" smtClean="0">
                    <a:sym typeface="Wingdings" pitchFamily="2" charset="2"/>
                  </a:rPr>
                  <a:t>and</a:t>
                </a:r>
                <a:r>
                  <a:rPr lang="de-AT" sz="1800" dirty="0" smtClean="0">
                    <a:sym typeface="Wingdings" pitchFamily="2" charset="2"/>
                  </a:rPr>
                  <a:t> </a:t>
                </a:r>
                <a:r>
                  <a:rPr lang="de-AT" sz="1800" dirty="0" err="1" smtClean="0">
                    <a:sym typeface="Wingdings" pitchFamily="2" charset="2"/>
                  </a:rPr>
                  <a:t>conservative</a:t>
                </a:r>
                <a:r>
                  <a:rPr lang="de-AT" sz="1800" dirty="0" smtClean="0">
                    <a:sym typeface="Wingdings" pitchFamily="2" charset="2"/>
                  </a:rPr>
                  <a:t> </a:t>
                </a:r>
                <a:r>
                  <a:rPr lang="de-AT" sz="1800" dirty="0" err="1" smtClean="0">
                    <a:sym typeface="Wingdings" pitchFamily="2" charset="2"/>
                  </a:rPr>
                  <a:t>approach</a:t>
                </a:r>
                <a:r>
                  <a:rPr lang="de-AT" sz="1800" dirty="0" smtClean="0"/>
                  <a:t>)</a:t>
                </a:r>
                <a:br>
                  <a:rPr lang="de-AT" sz="1800" dirty="0" smtClean="0"/>
                </a:br>
                <a:endParaRPr lang="de-AT" sz="800" dirty="0" smtClean="0"/>
              </a:p>
              <a:p>
                <a:pPr marL="400050"/>
                <a:r>
                  <a:rPr lang="de-AT" sz="1800" dirty="0" err="1" smtClean="0"/>
                  <a:t>Calibration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a 21-dimensional </a:t>
                </a:r>
                <a:r>
                  <a:rPr lang="de-AT" sz="1800" dirty="0" err="1" smtClean="0"/>
                  <a:t>data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set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with</a:t>
                </a:r>
                <a:r>
                  <a:rPr lang="de-AT" sz="1800" dirty="0" smtClean="0"/>
                  <a:t> 250 </a:t>
                </a:r>
                <a:r>
                  <a:rPr lang="de-AT" sz="1800" dirty="0" err="1" smtClean="0"/>
                  <a:t>observations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takes</a:t>
                </a:r>
                <a:r>
                  <a:rPr lang="de-AT" sz="1800" dirty="0" smtClean="0"/>
                  <a:t> </a:t>
                </a:r>
                <a:r>
                  <a:rPr lang="de-AT" sz="1800" b="1" dirty="0" err="1" smtClean="0"/>
                  <a:t>less</a:t>
                </a:r>
                <a:r>
                  <a:rPr lang="de-AT" sz="1800" b="1" dirty="0" smtClean="0"/>
                  <a:t> </a:t>
                </a:r>
                <a:r>
                  <a:rPr lang="de-AT" sz="1800" b="1" dirty="0" err="1" smtClean="0"/>
                  <a:t>than</a:t>
                </a:r>
                <a:r>
                  <a:rPr lang="de-AT" sz="1800" b="1" dirty="0" smtClean="0"/>
                  <a:t> 1 </a:t>
                </a:r>
                <a:r>
                  <a:rPr lang="de-AT" sz="1800" b="1" dirty="0" err="1" smtClean="0"/>
                  <a:t>minute</a:t>
                </a:r>
                <a:r>
                  <a:rPr lang="de-AT" sz="1800" dirty="0" smtClean="0"/>
                  <a:t/>
                </a:r>
                <a:br>
                  <a:rPr lang="de-AT" sz="1800" dirty="0" smtClean="0"/>
                </a:br>
                <a:endParaRPr lang="de-AT" sz="800" dirty="0" smtClean="0"/>
              </a:p>
              <a:p>
                <a:pPr marL="400050"/>
                <a:r>
                  <a:rPr lang="de-AT" sz="1800" dirty="0" smtClean="0"/>
                  <a:t>An alternative </a:t>
                </a:r>
                <a:r>
                  <a:rPr lang="de-AT" sz="1800" dirty="0" err="1" smtClean="0"/>
                  <a:t>version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above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algorithm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uses</a:t>
                </a:r>
                <a:r>
                  <a:rPr lang="de-AT" sz="1800" dirty="0" smtClean="0"/>
                  <a:t> a </a:t>
                </a:r>
                <a:r>
                  <a:rPr lang="de-AT" sz="1800" dirty="0" err="1" smtClean="0"/>
                  <a:t>rolling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window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</a:t>
                </a:r>
                <a:r>
                  <a:rPr lang="de-AT" sz="1800" dirty="0" err="1"/>
                  <a:t>only</a:t>
                </a:r>
                <a:r>
                  <a:rPr lang="de-AT" sz="1800" dirty="0"/>
                  <a:t> 50 </a:t>
                </a:r>
                <a:r>
                  <a:rPr lang="de-AT" sz="1800" dirty="0" err="1" smtClean="0"/>
                  <a:t>trading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days</a:t>
                </a:r>
                <a:r>
                  <a:rPr lang="de-AT" sz="1800" dirty="0" smtClean="0"/>
                  <a:t> (</a:t>
                </a:r>
                <a:r>
                  <a:rPr lang="de-AT" sz="1800" dirty="0" err="1" smtClean="0"/>
                  <a:t>instead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250 </a:t>
                </a:r>
                <a:r>
                  <a:rPr lang="de-AT" sz="1800" dirty="0" err="1" smtClean="0"/>
                  <a:t>days</a:t>
                </a:r>
                <a:r>
                  <a:rPr lang="de-AT" sz="1800" dirty="0" smtClean="0"/>
                  <a:t>) </a:t>
                </a:r>
                <a:r>
                  <a:rPr lang="de-AT" sz="1800" dirty="0" err="1" smtClean="0"/>
                  <a:t>to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estimate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AT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AT" sz="1800" b="0" i="1" smtClean="0">
                            <a:latin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de-AT" sz="1800" dirty="0" smtClean="0"/>
                  <a:t>. The </a:t>
                </a:r>
                <a:r>
                  <a:rPr lang="de-AT" sz="1800" dirty="0" err="1" smtClean="0"/>
                  <a:t>advantage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of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this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approach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is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that</a:t>
                </a:r>
                <a:r>
                  <a:rPr lang="de-AT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AT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AT" sz="1800" b="0" i="1" smtClean="0">
                            <a:latin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de-AT" sz="1800" dirty="0" smtClean="0"/>
                  <a:t> adjusts </a:t>
                </a:r>
                <a:r>
                  <a:rPr lang="de-AT" sz="1800" dirty="0" err="1" smtClean="0"/>
                  <a:t>more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quickly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to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reflect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more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recent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market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data</a:t>
                </a:r>
                <a:r>
                  <a:rPr lang="de-AT" sz="1800" dirty="0" smtClean="0"/>
                  <a:t>.</a:t>
                </a:r>
                <a:endParaRPr lang="de-AT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22139"/>
                <a:ext cx="7772400" cy="4683125"/>
              </a:xfrm>
              <a:blipFill rotWithShape="1">
                <a:blip r:embed="rId2"/>
                <a:stretch>
                  <a:fillRect l="-549" t="-651" b="-191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8898A4-C7D3-4F0C-81DB-7411077632CB}" type="slidenum">
              <a:rPr lang="de-DE" sz="1400" smtClean="0"/>
              <a:pPr/>
              <a:t>7</a:t>
            </a:fld>
            <a:endParaRPr lang="de-DE" sz="140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Estimation of VaR</a:t>
            </a:r>
          </a:p>
        </p:txBody>
      </p:sp>
      <p:sp>
        <p:nvSpPr>
          <p:cNvPr id="20485" name="Inhaltsplatzhalter 1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683125"/>
          </a:xfrm>
        </p:spPr>
        <p:txBody>
          <a:bodyPr/>
          <a:lstStyle/>
          <a:p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 smtClean="0"/>
              <a:t>estimate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b="1" dirty="0" smtClean="0"/>
              <a:t>99% 1-day VaR</a:t>
            </a:r>
            <a:r>
              <a:rPr lang="de-AT" sz="1800" dirty="0" smtClean="0"/>
              <a:t> on a </a:t>
            </a:r>
            <a:r>
              <a:rPr lang="de-AT" sz="1800" dirty="0" err="1" smtClean="0"/>
              <a:t>daily</a:t>
            </a:r>
            <a:r>
              <a:rPr lang="de-AT" sz="1800" dirty="0" smtClean="0"/>
              <a:t> </a:t>
            </a:r>
            <a:r>
              <a:rPr lang="de-AT" sz="1800" dirty="0" err="1" smtClean="0"/>
              <a:t>basis</a:t>
            </a:r>
            <a:r>
              <a:rPr lang="de-AT" sz="1800" dirty="0" smtClean="0"/>
              <a:t> </a:t>
            </a:r>
            <a:r>
              <a:rPr lang="de-AT" sz="1800" dirty="0" err="1" smtClean="0"/>
              <a:t>using</a:t>
            </a:r>
            <a:r>
              <a:rPr lang="de-AT" sz="1800" dirty="0" smtClean="0"/>
              <a:t> a </a:t>
            </a:r>
            <a:r>
              <a:rPr lang="de-AT" sz="1800" dirty="0" err="1" smtClean="0"/>
              <a:t>rolling</a:t>
            </a:r>
            <a:r>
              <a:rPr lang="de-AT" sz="1800" dirty="0" smtClean="0"/>
              <a:t> </a:t>
            </a:r>
            <a:r>
              <a:rPr lang="de-AT" sz="1800" dirty="0" err="1" smtClean="0"/>
              <a:t>window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250 </a:t>
            </a:r>
            <a:r>
              <a:rPr lang="de-AT" sz="1800" dirty="0" err="1" smtClean="0"/>
              <a:t>most</a:t>
            </a:r>
            <a:r>
              <a:rPr lang="de-AT" sz="1800" dirty="0" smtClean="0"/>
              <a:t> </a:t>
            </a:r>
            <a:r>
              <a:rPr lang="de-AT" sz="1800" dirty="0" err="1" smtClean="0"/>
              <a:t>recent</a:t>
            </a:r>
            <a:r>
              <a:rPr lang="de-AT" sz="1800" dirty="0" smtClean="0"/>
              <a:t> </a:t>
            </a:r>
            <a:r>
              <a:rPr lang="de-AT" sz="1800" dirty="0" err="1" smtClean="0"/>
              <a:t>observations</a:t>
            </a: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000" dirty="0" smtClean="0"/>
          </a:p>
          <a:p>
            <a:r>
              <a:rPr lang="de-AT" sz="1800" dirty="0" err="1" smtClean="0"/>
              <a:t>Variance-Covariance</a:t>
            </a:r>
            <a:r>
              <a:rPr lang="de-AT" sz="1800" dirty="0" smtClean="0"/>
              <a:t> </a:t>
            </a:r>
            <a:r>
              <a:rPr lang="de-AT" sz="1800" dirty="0" err="1" smtClean="0"/>
              <a:t>model</a:t>
            </a:r>
            <a:endParaRPr lang="de-AT" sz="1800" dirty="0" smtClean="0"/>
          </a:p>
          <a:p>
            <a:pPr lvl="1"/>
            <a:r>
              <a:rPr lang="de-AT" sz="1800" dirty="0" err="1" smtClean="0"/>
              <a:t>Assumes</a:t>
            </a:r>
            <a:r>
              <a:rPr lang="de-AT" sz="1800" dirty="0" smtClean="0"/>
              <a:t> multivariate </a:t>
            </a:r>
            <a:r>
              <a:rPr lang="de-AT" sz="1800" dirty="0" err="1" smtClean="0"/>
              <a:t>Gaussian</a:t>
            </a:r>
            <a:r>
              <a:rPr lang="de-AT" sz="1800" dirty="0" smtClean="0"/>
              <a:t> </a:t>
            </a:r>
            <a:r>
              <a:rPr lang="de-AT" sz="1800" dirty="0" err="1" smtClean="0"/>
              <a:t>distribution</a:t>
            </a:r>
            <a:endParaRPr lang="de-AT" sz="1800" dirty="0" smtClean="0"/>
          </a:p>
          <a:p>
            <a:pPr lvl="1"/>
            <a:r>
              <a:rPr lang="de-AT" sz="1800" dirty="0" smtClean="0"/>
              <a:t>VaR </a:t>
            </a:r>
            <a:r>
              <a:rPr lang="de-AT" sz="1800" dirty="0" err="1" smtClean="0"/>
              <a:t>is</a:t>
            </a:r>
            <a:r>
              <a:rPr lang="de-AT" sz="1800" dirty="0" smtClean="0"/>
              <a:t> </a:t>
            </a:r>
            <a:r>
              <a:rPr lang="de-AT" sz="1800" dirty="0" err="1" smtClean="0"/>
              <a:t>estimated</a:t>
            </a:r>
            <a:r>
              <a:rPr lang="de-AT" sz="1800" dirty="0" smtClean="0"/>
              <a:t> on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basis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sample-</a:t>
            </a:r>
            <a:r>
              <a:rPr lang="de-AT" sz="1800" dirty="0" err="1" smtClean="0"/>
              <a:t>covariance</a:t>
            </a:r>
            <a:r>
              <a:rPr lang="de-AT" sz="1800" dirty="0" smtClean="0"/>
              <a:t>-matrix</a:t>
            </a:r>
            <a:br>
              <a:rPr lang="de-AT" sz="1800" dirty="0" smtClean="0"/>
            </a:br>
            <a:r>
              <a:rPr lang="de-AT" sz="1800" dirty="0" smtClean="0"/>
              <a:t>(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dirty="0" err="1" smtClean="0"/>
              <a:t>expected</a:t>
            </a:r>
            <a:r>
              <a:rPr lang="de-AT" sz="1800" dirty="0" smtClean="0"/>
              <a:t> </a:t>
            </a:r>
            <a:r>
              <a:rPr lang="de-AT" sz="1800" dirty="0" err="1" smtClean="0"/>
              <a:t>return</a:t>
            </a:r>
            <a:r>
              <a:rPr lang="de-AT" sz="1800" dirty="0" smtClean="0"/>
              <a:t> </a:t>
            </a:r>
            <a:r>
              <a:rPr lang="de-AT" sz="1800" dirty="0" err="1" smtClean="0"/>
              <a:t>is</a:t>
            </a:r>
            <a:r>
              <a:rPr lang="de-AT" sz="1800" dirty="0" smtClean="0"/>
              <a:t> </a:t>
            </a:r>
            <a:r>
              <a:rPr lang="de-AT" sz="1800" dirty="0" err="1" smtClean="0"/>
              <a:t>ignored</a:t>
            </a:r>
            <a:r>
              <a:rPr lang="de-AT" sz="1800" dirty="0" smtClean="0"/>
              <a:t>)</a:t>
            </a:r>
            <a:br>
              <a:rPr lang="de-AT" sz="1800" dirty="0" smtClean="0"/>
            </a:br>
            <a:endParaRPr lang="de-AT" sz="1000" dirty="0" smtClean="0"/>
          </a:p>
          <a:p>
            <a:r>
              <a:rPr lang="de-AT" sz="1800" dirty="0" smtClean="0"/>
              <a:t>Historical </a:t>
            </a:r>
            <a:r>
              <a:rPr lang="de-AT" sz="1800" dirty="0" err="1" smtClean="0"/>
              <a:t>simulation</a:t>
            </a: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000" dirty="0" smtClean="0"/>
          </a:p>
          <a:p>
            <a:r>
              <a:rPr lang="de-AT" sz="1800" dirty="0" smtClean="0"/>
              <a:t>Copula </a:t>
            </a:r>
            <a:r>
              <a:rPr lang="de-AT" sz="1800" dirty="0" err="1" smtClean="0"/>
              <a:t>models</a:t>
            </a:r>
            <a:endParaRPr lang="de-AT" sz="1800" dirty="0" smtClean="0"/>
          </a:p>
          <a:p>
            <a:pPr lvl="1"/>
            <a:r>
              <a:rPr lang="de-AT" sz="1800" dirty="0" err="1" smtClean="0"/>
              <a:t>Estimate</a:t>
            </a:r>
            <a:r>
              <a:rPr lang="de-AT" sz="1800" dirty="0" smtClean="0"/>
              <a:t> </a:t>
            </a:r>
            <a:r>
              <a:rPr lang="de-AT" sz="1800" dirty="0" err="1" smtClean="0"/>
              <a:t>copula</a:t>
            </a:r>
            <a:r>
              <a:rPr lang="de-AT" sz="1800" dirty="0" smtClean="0"/>
              <a:t> </a:t>
            </a:r>
            <a:r>
              <a:rPr lang="de-AT" sz="1800" dirty="0" err="1" smtClean="0"/>
              <a:t>parameters</a:t>
            </a:r>
            <a:r>
              <a:rPr lang="de-AT" sz="1800" dirty="0" smtClean="0"/>
              <a:t> </a:t>
            </a:r>
            <a:r>
              <a:rPr lang="de-AT" sz="1800" dirty="0" err="1" smtClean="0"/>
              <a:t>with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pseudo-log-</a:t>
            </a:r>
            <a:r>
              <a:rPr lang="de-AT" sz="1800" dirty="0" err="1" smtClean="0"/>
              <a:t>likelihood</a:t>
            </a:r>
            <a:r>
              <a:rPr lang="de-AT" sz="1800" dirty="0" smtClean="0"/>
              <a:t> </a:t>
            </a:r>
            <a:r>
              <a:rPr lang="de-AT" sz="1800" dirty="0" err="1" smtClean="0"/>
              <a:t>method</a:t>
            </a:r>
            <a:endParaRPr lang="de-AT" sz="1800" dirty="0" smtClean="0"/>
          </a:p>
          <a:p>
            <a:pPr lvl="1"/>
            <a:r>
              <a:rPr lang="de-AT" sz="1800" dirty="0" err="1" smtClean="0"/>
              <a:t>Simulate</a:t>
            </a:r>
            <a:r>
              <a:rPr lang="de-AT" sz="1800" dirty="0" smtClean="0"/>
              <a:t> 10,000 </a:t>
            </a:r>
            <a:r>
              <a:rPr lang="de-AT" sz="1800" dirty="0" err="1" smtClean="0"/>
              <a:t>scenarios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21-dimensional </a:t>
            </a:r>
            <a:r>
              <a:rPr lang="de-AT" sz="1800" dirty="0" err="1" smtClean="0"/>
              <a:t>copulas</a:t>
            </a:r>
            <a:endParaRPr lang="de-AT" sz="1800" dirty="0" smtClean="0"/>
          </a:p>
          <a:p>
            <a:pPr lvl="1"/>
            <a:r>
              <a:rPr lang="de-AT" sz="1800" dirty="0" err="1" smtClean="0"/>
              <a:t>Use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simulated</a:t>
            </a:r>
            <a:r>
              <a:rPr lang="de-AT" sz="1800" dirty="0" smtClean="0"/>
              <a:t> </a:t>
            </a:r>
            <a:r>
              <a:rPr lang="de-AT" sz="1800" dirty="0" err="1" smtClean="0"/>
              <a:t>copula</a:t>
            </a:r>
            <a:r>
              <a:rPr lang="de-AT" sz="1800" dirty="0" smtClean="0"/>
              <a:t> </a:t>
            </a:r>
            <a:r>
              <a:rPr lang="de-AT" sz="1800" dirty="0" err="1" smtClean="0"/>
              <a:t>scenarios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compute</a:t>
            </a:r>
            <a:r>
              <a:rPr lang="de-AT" sz="1800" dirty="0" smtClean="0"/>
              <a:t> </a:t>
            </a:r>
            <a:r>
              <a:rPr lang="de-AT" sz="1800" dirty="0" err="1" smtClean="0"/>
              <a:t>scenarios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a 21-dimensional </a:t>
            </a:r>
            <a:r>
              <a:rPr lang="de-AT" sz="1800" dirty="0" err="1" smtClean="0"/>
              <a:t>asset</a:t>
            </a:r>
            <a:r>
              <a:rPr lang="de-AT" sz="1800" dirty="0" smtClean="0"/>
              <a:t> </a:t>
            </a:r>
            <a:r>
              <a:rPr lang="de-AT" sz="1800" dirty="0" err="1" smtClean="0"/>
              <a:t>return</a:t>
            </a:r>
            <a:r>
              <a:rPr lang="de-AT" sz="1800" dirty="0" smtClean="0"/>
              <a:t> </a:t>
            </a:r>
            <a:r>
              <a:rPr lang="de-AT" sz="1800" dirty="0" err="1" smtClean="0"/>
              <a:t>distribution</a:t>
            </a:r>
            <a:r>
              <a:rPr lang="de-AT" sz="1800" dirty="0" smtClean="0"/>
              <a:t>.</a:t>
            </a:r>
            <a:br>
              <a:rPr lang="de-AT" sz="1800" dirty="0" smtClean="0"/>
            </a:br>
            <a:r>
              <a:rPr lang="de-AT" sz="1800" dirty="0" smtClean="0"/>
              <a:t>Model </a:t>
            </a:r>
            <a:r>
              <a:rPr lang="de-AT" sz="1800" dirty="0" err="1" smtClean="0"/>
              <a:t>the</a:t>
            </a:r>
            <a:r>
              <a:rPr lang="de-AT" sz="1800" dirty="0" smtClean="0"/>
              <a:t> marginal </a:t>
            </a:r>
            <a:r>
              <a:rPr lang="de-AT" sz="1800" dirty="0" err="1" smtClean="0"/>
              <a:t>distributions</a:t>
            </a:r>
            <a:r>
              <a:rPr lang="de-AT" sz="1800" dirty="0" smtClean="0"/>
              <a:t> </a:t>
            </a:r>
            <a:r>
              <a:rPr lang="de-AT" sz="1800" dirty="0" err="1" smtClean="0"/>
              <a:t>as</a:t>
            </a:r>
            <a:r>
              <a:rPr lang="de-AT" sz="1800" dirty="0" smtClean="0"/>
              <a:t> </a:t>
            </a:r>
            <a:r>
              <a:rPr lang="de-AT" sz="1800" dirty="0" err="1" smtClean="0"/>
              <a:t>Gaussian</a:t>
            </a:r>
            <a:r>
              <a:rPr lang="de-AT" sz="1800" dirty="0" smtClean="0"/>
              <a:t>-kernel-</a:t>
            </a:r>
            <a:r>
              <a:rPr lang="de-AT" sz="1800" dirty="0" err="1" smtClean="0"/>
              <a:t>smoothed</a:t>
            </a:r>
            <a:r>
              <a:rPr lang="de-AT" sz="1800" dirty="0" smtClean="0"/>
              <a:t> </a:t>
            </a:r>
            <a:r>
              <a:rPr lang="de-AT" sz="1800" dirty="0" err="1" smtClean="0"/>
              <a:t>distributions</a:t>
            </a:r>
            <a:r>
              <a:rPr lang="de-AT" sz="1800" dirty="0" smtClean="0"/>
              <a:t> </a:t>
            </a:r>
            <a:r>
              <a:rPr lang="de-AT" sz="1800" dirty="0" err="1" smtClean="0"/>
              <a:t>based</a:t>
            </a:r>
            <a:r>
              <a:rPr lang="de-AT" sz="1800" dirty="0" smtClean="0"/>
              <a:t> on </a:t>
            </a:r>
            <a:r>
              <a:rPr lang="de-AT" sz="1800" dirty="0" err="1" smtClean="0"/>
              <a:t>the</a:t>
            </a:r>
            <a:r>
              <a:rPr lang="de-AT" sz="1800" dirty="0" smtClean="0"/>
              <a:t> 250 </a:t>
            </a:r>
            <a:r>
              <a:rPr lang="de-AT" sz="1800" dirty="0" err="1" smtClean="0"/>
              <a:t>most</a:t>
            </a:r>
            <a:r>
              <a:rPr lang="de-AT" sz="1800" dirty="0" smtClean="0"/>
              <a:t> </a:t>
            </a:r>
            <a:r>
              <a:rPr lang="de-AT" sz="1800" dirty="0" err="1" smtClean="0"/>
              <a:t>recent</a:t>
            </a:r>
            <a:r>
              <a:rPr lang="de-AT" sz="1800" dirty="0" smtClean="0"/>
              <a:t> </a:t>
            </a:r>
            <a:r>
              <a:rPr lang="de-AT" sz="1800" dirty="0" err="1" smtClean="0"/>
              <a:t>observations</a:t>
            </a:r>
            <a:r>
              <a:rPr lang="de-AT" sz="1800" dirty="0" smtClean="0"/>
              <a:t>.</a:t>
            </a:r>
          </a:p>
          <a:p>
            <a:pPr lvl="1"/>
            <a:r>
              <a:rPr lang="de-AT" sz="1800" dirty="0" smtClean="0"/>
              <a:t>VaR: 1%-</a:t>
            </a:r>
            <a:r>
              <a:rPr lang="de-AT" sz="1800" dirty="0" err="1" smtClean="0"/>
              <a:t>quantile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10,000 </a:t>
            </a:r>
            <a:r>
              <a:rPr lang="de-AT" sz="1800" dirty="0" err="1" smtClean="0"/>
              <a:t>scenario</a:t>
            </a:r>
            <a:r>
              <a:rPr lang="de-AT" sz="1800" dirty="0" smtClean="0"/>
              <a:t> </a:t>
            </a:r>
            <a:r>
              <a:rPr lang="de-AT" sz="1800" dirty="0" err="1" smtClean="0"/>
              <a:t>portfolio</a:t>
            </a:r>
            <a:r>
              <a:rPr lang="de-AT" sz="1800" dirty="0" smtClean="0"/>
              <a:t> </a:t>
            </a:r>
            <a:r>
              <a:rPr lang="de-AT" sz="1800" dirty="0" err="1" smtClean="0"/>
              <a:t>returns</a:t>
            </a: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136945E-AE51-4373-871A-F3B6DBF06A5F}" type="slidenum">
              <a:rPr lang="de-DE" sz="1400" smtClean="0"/>
              <a:pPr/>
              <a:t>8</a:t>
            </a:fld>
            <a:endParaRPr lang="de-DE" sz="140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r>
              <a:rPr lang="en-US" sz="1800" dirty="0" smtClean="0"/>
              <a:t>Daily log returns of </a:t>
            </a:r>
            <a:r>
              <a:rPr lang="en-US" sz="1800" b="1" dirty="0" smtClean="0"/>
              <a:t>21 financial assets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from August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1990 to July 30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2010 (</a:t>
            </a:r>
            <a:r>
              <a:rPr lang="en-US" sz="1800" i="1" dirty="0" smtClean="0"/>
              <a:t>n </a:t>
            </a:r>
            <a:r>
              <a:rPr lang="en-US" sz="1800" dirty="0" smtClean="0"/>
              <a:t>= 4,997)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We examine an </a:t>
            </a:r>
            <a:r>
              <a:rPr lang="en-US" sz="1800" b="1" dirty="0" smtClean="0"/>
              <a:t>equally weighted portfolio</a:t>
            </a:r>
            <a:r>
              <a:rPr lang="en-US" sz="1800" dirty="0" smtClean="0"/>
              <a:t> consisting of these assets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Financial assets:</a:t>
            </a:r>
          </a:p>
          <a:p>
            <a:pPr lvl="1"/>
            <a:r>
              <a:rPr lang="en-US" sz="1800" dirty="0" smtClean="0"/>
              <a:t>Foreign exchange (3 assets)</a:t>
            </a:r>
          </a:p>
          <a:p>
            <a:pPr lvl="1"/>
            <a:r>
              <a:rPr lang="en-US" sz="1800" dirty="0" smtClean="0"/>
              <a:t>Blue-chip stocks (6 assets)</a:t>
            </a:r>
          </a:p>
          <a:p>
            <a:pPr lvl="1"/>
            <a:r>
              <a:rPr lang="en-US" sz="1800" dirty="0" smtClean="0"/>
              <a:t>Stock indices (3 assets)</a:t>
            </a:r>
          </a:p>
          <a:p>
            <a:pPr lvl="1"/>
            <a:r>
              <a:rPr lang="en-US" sz="1800" dirty="0" smtClean="0"/>
              <a:t>Commodities (3 assets)</a:t>
            </a:r>
          </a:p>
          <a:p>
            <a:pPr lvl="1"/>
            <a:r>
              <a:rPr lang="en-US" sz="1800" dirty="0" smtClean="0"/>
              <a:t>Fixed-income instrument with different maturities (6 assets)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>
                <a:sym typeface="Wingdings" pitchFamily="2" charset="2"/>
              </a:rPr>
              <a:t>USD-investor perspective</a:t>
            </a:r>
            <a:br>
              <a:rPr lang="en-US" sz="1800" dirty="0" smtClean="0">
                <a:sym typeface="Wingdings" pitchFamily="2" charset="2"/>
              </a:rPr>
            </a:br>
            <a:endParaRPr lang="en-US" sz="1800" dirty="0" smtClean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Data source: Thomson Reuters 3000 </a:t>
            </a:r>
            <a:r>
              <a:rPr lang="en-US" sz="1800" dirty="0" err="1" smtClean="0">
                <a:sym typeface="Wingdings" pitchFamily="2" charset="2"/>
              </a:rPr>
              <a:t>Xtra</a:t>
            </a:r>
            <a:endParaRPr lang="en-US" sz="1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dirty="0" err="1" smtClean="0"/>
              <a:t>Aussenegg</a:t>
            </a:r>
            <a:r>
              <a:rPr lang="en-US" sz="1000" dirty="0" smtClean="0"/>
              <a:t> and Cech, A new copula approach for high-dimensional real world portfolios</a:t>
            </a:r>
            <a:endParaRPr lang="de-DE" sz="1000" dirty="0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057DF8-5D13-482E-A34F-07BB73F3677A}" type="slidenum">
              <a:rPr lang="de-DE" sz="1400" smtClean="0"/>
              <a:pPr/>
              <a:t>9</a:t>
            </a:fld>
            <a:endParaRPr lang="de-DE" sz="14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Boxplot of </a:t>
            </a:r>
            <a:r>
              <a:rPr lang="en-US" sz="1800" dirty="0" err="1" smtClean="0"/>
              <a:t>univariate</a:t>
            </a:r>
            <a:r>
              <a:rPr lang="en-US" sz="1800" dirty="0" smtClean="0"/>
              <a:t> return time series: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(one outlier for oil is not shown: -40.66%)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All time series are </a:t>
            </a:r>
            <a:r>
              <a:rPr lang="en-US" sz="1800" b="1" dirty="0" smtClean="0"/>
              <a:t>leptokurtic</a:t>
            </a:r>
            <a:endParaRPr lang="en-US" sz="1800" dirty="0" smtClean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00808"/>
            <a:ext cx="90376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4868863"/>
            <a:ext cx="4519612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41057" y="6320353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e</a:t>
            </a:r>
            <a:r>
              <a:rPr lang="de-AT" sz="1200" dirty="0" err="1" smtClean="0"/>
              <a:t>xcess</a:t>
            </a:r>
            <a:r>
              <a:rPr lang="de-AT" sz="1200" dirty="0" smtClean="0"/>
              <a:t> </a:t>
            </a:r>
            <a:r>
              <a:rPr lang="de-AT" sz="1200" dirty="0" err="1" smtClean="0"/>
              <a:t>kurtosis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7A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4CE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Bildschirmpräsentation (4:3)</PresentationFormat>
  <Paragraphs>243</Paragraphs>
  <Slides>18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Leere Präsentation</vt:lpstr>
      <vt:lpstr>Photo Editor Photo</vt:lpstr>
      <vt:lpstr>XIV International Conference on Economic and Social Development, 2-5 April 2013, Moscow</vt:lpstr>
      <vt:lpstr>Introduction</vt:lpstr>
      <vt:lpstr>Introduction</vt:lpstr>
      <vt:lpstr>Copula approaches</vt:lpstr>
      <vt:lpstr>Student t copula</vt:lpstr>
      <vt:lpstr>Student t copula</vt:lpstr>
      <vt:lpstr>Estimation of VaR</vt:lpstr>
      <vt:lpstr>Data</vt:lpstr>
      <vt:lpstr>Data</vt:lpstr>
      <vt:lpstr>Hit test</vt:lpstr>
      <vt:lpstr>Hit test</vt:lpstr>
      <vt:lpstr>Hit test</vt:lpstr>
      <vt:lpstr>Hit test: parameter n</vt:lpstr>
      <vt:lpstr>Hit test: parameter n</vt:lpstr>
      <vt:lpstr>Hit test: GARCH (1,1) innovations</vt:lpstr>
      <vt:lpstr>Hit test: GARCH (1,1) innovations</vt:lpstr>
      <vt:lpstr>Conclusion</vt:lpstr>
      <vt:lpstr>XIV International Conference on Economic and Social Development, 2-5 April 2013, Moscow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Econom2006, 1, Ch. Cech</dc:title>
  <dc:creator>-</dc:creator>
  <cp:lastModifiedBy>Cech</cp:lastModifiedBy>
  <cp:revision>227</cp:revision>
  <cp:lastPrinted>2011-11-14T14:27:15Z</cp:lastPrinted>
  <dcterms:created xsi:type="dcterms:W3CDTF">2006-01-03T12:42:02Z</dcterms:created>
  <dcterms:modified xsi:type="dcterms:W3CDTF">2013-04-03T10:59:11Z</dcterms:modified>
</cp:coreProperties>
</file>