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26"/>
  </p:notesMasterIdLst>
  <p:handoutMasterIdLst>
    <p:handoutMasterId r:id="rId27"/>
  </p:handoutMasterIdLst>
  <p:sldIdLst>
    <p:sldId id="319" r:id="rId2"/>
    <p:sldId id="320" r:id="rId3"/>
    <p:sldId id="321" r:id="rId4"/>
    <p:sldId id="310" r:id="rId5"/>
    <p:sldId id="307" r:id="rId6"/>
    <p:sldId id="316" r:id="rId7"/>
    <p:sldId id="293" r:id="rId8"/>
    <p:sldId id="294" r:id="rId9"/>
    <p:sldId id="295" r:id="rId10"/>
    <p:sldId id="296" r:id="rId11"/>
    <p:sldId id="302" r:id="rId12"/>
    <p:sldId id="297" r:id="rId13"/>
    <p:sldId id="303" r:id="rId14"/>
    <p:sldId id="304" r:id="rId15"/>
    <p:sldId id="305" r:id="rId16"/>
    <p:sldId id="306" r:id="rId17"/>
    <p:sldId id="301" r:id="rId18"/>
    <p:sldId id="308" r:id="rId19"/>
    <p:sldId id="314" r:id="rId20"/>
    <p:sldId id="315" r:id="rId21"/>
    <p:sldId id="309" r:id="rId22"/>
    <p:sldId id="317" r:id="rId23"/>
    <p:sldId id="318" r:id="rId24"/>
    <p:sldId id="322" r:id="rId25"/>
  </p:sldIdLst>
  <p:sldSz cx="9906000" cy="6858000" type="A4"/>
  <p:notesSz cx="6732588" cy="9855200"/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BEEB3A"/>
    <a:srgbClr val="E28546"/>
    <a:srgbClr val="A6BCEA"/>
    <a:srgbClr val="1668B1"/>
    <a:srgbClr val="EF99A7"/>
    <a:srgbClr val="FFDC8D"/>
    <a:srgbClr val="66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352" y="-90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0595D-D358-4017-8D9D-E62D35778924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i-FI"/>
        </a:p>
      </dgm:t>
    </dgm:pt>
    <dgm:pt modelId="{C11839A8-B541-4393-AE3D-34836F973C94}">
      <dgm:prSet phldrT="[Teksti]" custT="1"/>
      <dgm:spPr/>
      <dgm:t>
        <a:bodyPr/>
        <a:lstStyle/>
        <a:p>
          <a:r>
            <a:rPr lang="en-US" sz="1400" noProof="0" smtClean="0"/>
            <a:t>1st phase Regulation 7/2011</a:t>
          </a:r>
          <a:endParaRPr lang="en-US" sz="1400" noProof="0"/>
        </a:p>
      </dgm:t>
    </dgm:pt>
    <dgm:pt modelId="{79AD9601-61B1-462E-8FFF-C8F87AEBACE9}" type="parTrans" cxnId="{24AF04BC-B43B-4C97-8B9C-E884FB426E0F}">
      <dgm:prSet/>
      <dgm:spPr/>
      <dgm:t>
        <a:bodyPr/>
        <a:lstStyle/>
        <a:p>
          <a:endParaRPr lang="fi-FI"/>
        </a:p>
      </dgm:t>
    </dgm:pt>
    <dgm:pt modelId="{5286914A-FDFF-4F97-A7EF-955A7723CE71}" type="sibTrans" cxnId="{24AF04BC-B43B-4C97-8B9C-E884FB426E0F}">
      <dgm:prSet/>
      <dgm:spPr/>
      <dgm:t>
        <a:bodyPr/>
        <a:lstStyle/>
        <a:p>
          <a:endParaRPr lang="fi-FI"/>
        </a:p>
      </dgm:t>
    </dgm:pt>
    <dgm:pt modelId="{DE0E623D-8E0F-4A2C-9BFE-F4F93B5509F0}">
      <dgm:prSet phldrT="[Teksti]"/>
      <dgm:spPr/>
      <dgm:t>
        <a:bodyPr/>
        <a:lstStyle/>
        <a:p>
          <a:r>
            <a:rPr lang="en-US" noProof="0" smtClean="0"/>
            <a:t>Air emissions accounts</a:t>
          </a:r>
          <a:endParaRPr lang="en-US" noProof="0"/>
        </a:p>
      </dgm:t>
    </dgm:pt>
    <dgm:pt modelId="{14C8FFC6-A991-4839-AF32-CD1DB788A947}" type="parTrans" cxnId="{1145F334-615C-4382-AAF3-04697D3B75F1}">
      <dgm:prSet/>
      <dgm:spPr/>
      <dgm:t>
        <a:bodyPr/>
        <a:lstStyle/>
        <a:p>
          <a:endParaRPr lang="fi-FI"/>
        </a:p>
      </dgm:t>
    </dgm:pt>
    <dgm:pt modelId="{F796ECFB-BB9A-4482-AC1D-4ABFA3DBA7C6}" type="sibTrans" cxnId="{1145F334-615C-4382-AAF3-04697D3B75F1}">
      <dgm:prSet/>
      <dgm:spPr/>
      <dgm:t>
        <a:bodyPr/>
        <a:lstStyle/>
        <a:p>
          <a:endParaRPr lang="fi-FI"/>
        </a:p>
      </dgm:t>
    </dgm:pt>
    <dgm:pt modelId="{545D663D-43E9-4F88-B2C7-06D15941A744}">
      <dgm:prSet phldrT="[Teksti]" custT="1"/>
      <dgm:spPr/>
      <dgm:t>
        <a:bodyPr/>
        <a:lstStyle/>
        <a:p>
          <a:r>
            <a:rPr lang="en-US" sz="1400" noProof="0" smtClean="0"/>
            <a:t>2nd phase </a:t>
          </a:r>
        </a:p>
        <a:p>
          <a:r>
            <a:rPr lang="en-US" sz="1400" noProof="0" smtClean="0"/>
            <a:t>regulation 2015?</a:t>
          </a:r>
        </a:p>
      </dgm:t>
    </dgm:pt>
    <dgm:pt modelId="{32E968C1-089D-411E-AFB1-161355348A47}" type="parTrans" cxnId="{0A718061-41BA-404B-A1A2-27F1AE3F49DC}">
      <dgm:prSet/>
      <dgm:spPr/>
      <dgm:t>
        <a:bodyPr/>
        <a:lstStyle/>
        <a:p>
          <a:endParaRPr lang="fi-FI"/>
        </a:p>
      </dgm:t>
    </dgm:pt>
    <dgm:pt modelId="{28272A78-3051-41A9-8BE5-B194B634FA9A}" type="sibTrans" cxnId="{0A718061-41BA-404B-A1A2-27F1AE3F49DC}">
      <dgm:prSet/>
      <dgm:spPr/>
      <dgm:t>
        <a:bodyPr/>
        <a:lstStyle/>
        <a:p>
          <a:endParaRPr lang="fi-FI"/>
        </a:p>
      </dgm:t>
    </dgm:pt>
    <dgm:pt modelId="{6A0C9F01-C8C5-4E33-984E-D165FE94CD9C}">
      <dgm:prSet phldrT="[Teksti]"/>
      <dgm:spPr/>
      <dgm:t>
        <a:bodyPr/>
        <a:lstStyle/>
        <a:p>
          <a:r>
            <a:rPr lang="en-US" noProof="0" smtClean="0"/>
            <a:t>Energy accounts</a:t>
          </a:r>
          <a:endParaRPr lang="en-US" noProof="0"/>
        </a:p>
      </dgm:t>
    </dgm:pt>
    <dgm:pt modelId="{417E36F0-45DF-405D-88C1-62E13FB91F92}" type="parTrans" cxnId="{5626FC45-89A2-4AC7-86DC-F2CEB9ACEF20}">
      <dgm:prSet/>
      <dgm:spPr/>
      <dgm:t>
        <a:bodyPr/>
        <a:lstStyle/>
        <a:p>
          <a:endParaRPr lang="fi-FI"/>
        </a:p>
      </dgm:t>
    </dgm:pt>
    <dgm:pt modelId="{32C49C57-26E3-4846-85A3-81FA3F87E67D}" type="sibTrans" cxnId="{5626FC45-89A2-4AC7-86DC-F2CEB9ACEF20}">
      <dgm:prSet/>
      <dgm:spPr/>
      <dgm:t>
        <a:bodyPr/>
        <a:lstStyle/>
        <a:p>
          <a:endParaRPr lang="fi-FI"/>
        </a:p>
      </dgm:t>
    </dgm:pt>
    <dgm:pt modelId="{16975E4C-5E5E-40ED-B663-F2E16FC141B3}">
      <dgm:prSet phldrT="[Teksti]"/>
      <dgm:spPr/>
      <dgm:t>
        <a:bodyPr/>
        <a:lstStyle/>
        <a:p>
          <a:r>
            <a:rPr lang="en-US" noProof="0" smtClean="0"/>
            <a:t>3rd phase</a:t>
          </a:r>
          <a:r>
            <a:rPr lang="fi-FI" smtClean="0"/>
            <a:t> </a:t>
          </a:r>
          <a:endParaRPr lang="fi-FI" dirty="0"/>
        </a:p>
      </dgm:t>
    </dgm:pt>
    <dgm:pt modelId="{78F9DC19-9ED7-47F0-8C98-47687746B3BA}" type="parTrans" cxnId="{9B0ECDAA-8E4C-44AA-AE1A-11C75DE5F46A}">
      <dgm:prSet/>
      <dgm:spPr/>
      <dgm:t>
        <a:bodyPr/>
        <a:lstStyle/>
        <a:p>
          <a:endParaRPr lang="fi-FI"/>
        </a:p>
      </dgm:t>
    </dgm:pt>
    <dgm:pt modelId="{51BBE14C-99E6-4A45-B6AF-42EBC6FBE9AA}" type="sibTrans" cxnId="{9B0ECDAA-8E4C-44AA-AE1A-11C75DE5F46A}">
      <dgm:prSet/>
      <dgm:spPr/>
      <dgm:t>
        <a:bodyPr/>
        <a:lstStyle/>
        <a:p>
          <a:endParaRPr lang="fi-FI"/>
        </a:p>
      </dgm:t>
    </dgm:pt>
    <dgm:pt modelId="{15D025A2-7D52-4948-B9E4-9266C27A9EE7}">
      <dgm:prSet/>
      <dgm:spPr/>
      <dgm:t>
        <a:bodyPr/>
        <a:lstStyle/>
        <a:p>
          <a:r>
            <a:rPr lang="en-US" noProof="0" smtClean="0"/>
            <a:t>Waste accounts </a:t>
          </a:r>
          <a:endParaRPr lang="en-US" noProof="0"/>
        </a:p>
      </dgm:t>
    </dgm:pt>
    <dgm:pt modelId="{CD8AB417-20C6-4ABD-A87E-7ADCDE08F3FC}" type="parTrans" cxnId="{40EE2ECC-BF36-449B-9484-C88B69C5D05F}">
      <dgm:prSet/>
      <dgm:spPr/>
      <dgm:t>
        <a:bodyPr/>
        <a:lstStyle/>
        <a:p>
          <a:endParaRPr lang="fi-FI"/>
        </a:p>
      </dgm:t>
    </dgm:pt>
    <dgm:pt modelId="{66DC2FD1-7AC1-480A-A2EC-63915F08A016}" type="sibTrans" cxnId="{40EE2ECC-BF36-449B-9484-C88B69C5D05F}">
      <dgm:prSet/>
      <dgm:spPr/>
      <dgm:t>
        <a:bodyPr/>
        <a:lstStyle/>
        <a:p>
          <a:endParaRPr lang="fi-FI"/>
        </a:p>
      </dgm:t>
    </dgm:pt>
    <dgm:pt modelId="{50C78BE9-299D-409B-BB54-F8C55AEA2B87}">
      <dgm:prSet phldrT="[Teksti]"/>
      <dgm:spPr/>
      <dgm:t>
        <a:bodyPr/>
        <a:lstStyle/>
        <a:p>
          <a:r>
            <a:rPr lang="en-US" noProof="0" smtClean="0"/>
            <a:t>Water accounts</a:t>
          </a:r>
          <a:endParaRPr lang="en-US" noProof="0"/>
        </a:p>
      </dgm:t>
    </dgm:pt>
    <dgm:pt modelId="{B00B2415-C4E0-4FDD-A873-4D18F242872D}" type="parTrans" cxnId="{566E9B4F-1249-4B5D-BA3F-7D057A80CB01}">
      <dgm:prSet/>
      <dgm:spPr/>
      <dgm:t>
        <a:bodyPr/>
        <a:lstStyle/>
        <a:p>
          <a:endParaRPr lang="fi-FI"/>
        </a:p>
      </dgm:t>
    </dgm:pt>
    <dgm:pt modelId="{72295247-37FC-49C2-828C-DF1D6A2F287D}" type="sibTrans" cxnId="{566E9B4F-1249-4B5D-BA3F-7D057A80CB01}">
      <dgm:prSet/>
      <dgm:spPr/>
      <dgm:t>
        <a:bodyPr/>
        <a:lstStyle/>
        <a:p>
          <a:endParaRPr lang="fi-FI"/>
        </a:p>
      </dgm:t>
    </dgm:pt>
    <dgm:pt modelId="{21CD770C-5A21-433E-BA9E-D082A7DCC23B}">
      <dgm:prSet/>
      <dgm:spPr/>
      <dgm:t>
        <a:bodyPr/>
        <a:lstStyle/>
        <a:p>
          <a:r>
            <a:rPr lang="en-US" noProof="0" smtClean="0"/>
            <a:t>Environmentally related taxes by economic activity</a:t>
          </a:r>
        </a:p>
      </dgm:t>
    </dgm:pt>
    <dgm:pt modelId="{A420897B-D1B9-4DE9-AF0C-B45ED6AF392C}" type="parTrans" cxnId="{65AFD359-6640-45E8-AD33-EB1E8EF9B46C}">
      <dgm:prSet/>
      <dgm:spPr/>
      <dgm:t>
        <a:bodyPr/>
        <a:lstStyle/>
        <a:p>
          <a:endParaRPr lang="fi-FI"/>
        </a:p>
      </dgm:t>
    </dgm:pt>
    <dgm:pt modelId="{B3064D67-B35A-4AFD-A688-5AEAD0873C2D}" type="sibTrans" cxnId="{65AFD359-6640-45E8-AD33-EB1E8EF9B46C}">
      <dgm:prSet/>
      <dgm:spPr/>
      <dgm:t>
        <a:bodyPr/>
        <a:lstStyle/>
        <a:p>
          <a:endParaRPr lang="fi-FI"/>
        </a:p>
      </dgm:t>
    </dgm:pt>
    <dgm:pt modelId="{B569738D-BA98-41D2-86E2-CC7579263D61}">
      <dgm:prSet/>
      <dgm:spPr/>
      <dgm:t>
        <a:bodyPr/>
        <a:lstStyle/>
        <a:p>
          <a:r>
            <a:rPr lang="en-US" noProof="0" smtClean="0"/>
            <a:t>Economy-wide material flow accounts</a:t>
          </a:r>
          <a:endParaRPr lang="en-US" noProof="0"/>
        </a:p>
      </dgm:t>
    </dgm:pt>
    <dgm:pt modelId="{9BB72474-6DB4-4D06-B406-2A6EBA321F49}" type="parTrans" cxnId="{7E92E08A-7B9A-4724-97BB-F1426F79495A}">
      <dgm:prSet/>
      <dgm:spPr/>
      <dgm:t>
        <a:bodyPr/>
        <a:lstStyle/>
        <a:p>
          <a:endParaRPr lang="fi-FI"/>
        </a:p>
      </dgm:t>
    </dgm:pt>
    <dgm:pt modelId="{C37AFB33-E682-4F05-89A3-2F45D346F838}" type="sibTrans" cxnId="{7E92E08A-7B9A-4724-97BB-F1426F79495A}">
      <dgm:prSet/>
      <dgm:spPr/>
      <dgm:t>
        <a:bodyPr/>
        <a:lstStyle/>
        <a:p>
          <a:endParaRPr lang="fi-FI"/>
        </a:p>
      </dgm:t>
    </dgm:pt>
    <dgm:pt modelId="{E6E76955-2948-4E9D-9AC3-5C3ED914CF2D}">
      <dgm:prSet/>
      <dgm:spPr/>
      <dgm:t>
        <a:bodyPr/>
        <a:lstStyle/>
        <a:p>
          <a:r>
            <a:rPr lang="en-US" noProof="0" smtClean="0"/>
            <a:t>Environmental protection expenditures</a:t>
          </a:r>
        </a:p>
      </dgm:t>
    </dgm:pt>
    <dgm:pt modelId="{4243B4BD-063B-40B8-93D9-EC5779D63113}" type="parTrans" cxnId="{16BFF676-B4B3-41AC-88D7-C34A3A84FFE4}">
      <dgm:prSet/>
      <dgm:spPr/>
      <dgm:t>
        <a:bodyPr/>
        <a:lstStyle/>
        <a:p>
          <a:endParaRPr lang="fi-FI"/>
        </a:p>
      </dgm:t>
    </dgm:pt>
    <dgm:pt modelId="{958D3466-6466-4E55-9620-422F91C024C5}" type="sibTrans" cxnId="{16BFF676-B4B3-41AC-88D7-C34A3A84FFE4}">
      <dgm:prSet/>
      <dgm:spPr/>
      <dgm:t>
        <a:bodyPr/>
        <a:lstStyle/>
        <a:p>
          <a:endParaRPr lang="fi-FI"/>
        </a:p>
      </dgm:t>
    </dgm:pt>
    <dgm:pt modelId="{6B96496F-699D-4540-995C-4D398D5AE535}">
      <dgm:prSet/>
      <dgm:spPr/>
      <dgm:t>
        <a:bodyPr/>
        <a:lstStyle/>
        <a:p>
          <a:r>
            <a:rPr lang="en-US" noProof="0" smtClean="0"/>
            <a:t>Environmental goods and services sector</a:t>
          </a:r>
        </a:p>
      </dgm:t>
    </dgm:pt>
    <dgm:pt modelId="{252209AC-7140-4584-8958-F3BC7D67F821}" type="parTrans" cxnId="{2F6FB0D3-693B-4CBE-ABE8-36BE41F675D8}">
      <dgm:prSet/>
      <dgm:spPr/>
      <dgm:t>
        <a:bodyPr/>
        <a:lstStyle/>
        <a:p>
          <a:endParaRPr lang="fi-FI"/>
        </a:p>
      </dgm:t>
    </dgm:pt>
    <dgm:pt modelId="{CAEDEC97-3AE9-4F36-ACD4-A344026AB68C}" type="sibTrans" cxnId="{2F6FB0D3-693B-4CBE-ABE8-36BE41F675D8}">
      <dgm:prSet/>
      <dgm:spPr/>
      <dgm:t>
        <a:bodyPr/>
        <a:lstStyle/>
        <a:p>
          <a:endParaRPr lang="fi-FI"/>
        </a:p>
      </dgm:t>
    </dgm:pt>
    <dgm:pt modelId="{0FADAF69-4175-4A21-B0CA-0C57F68B290B}">
      <dgm:prSet phldrT="[Teksti]"/>
      <dgm:spPr/>
      <dgm:t>
        <a:bodyPr/>
        <a:lstStyle/>
        <a:p>
          <a:r>
            <a:rPr lang="en-US" noProof="0" smtClean="0"/>
            <a:t>RUMEA,…</a:t>
          </a:r>
          <a:endParaRPr lang="en-US" noProof="0"/>
        </a:p>
      </dgm:t>
    </dgm:pt>
    <dgm:pt modelId="{8D990AB4-547D-47E5-9667-EE8A9035DDEC}" type="parTrans" cxnId="{124DEEAC-437C-4561-A052-C3F327E28B3A}">
      <dgm:prSet/>
      <dgm:spPr/>
      <dgm:t>
        <a:bodyPr/>
        <a:lstStyle/>
        <a:p>
          <a:endParaRPr lang="fi-FI"/>
        </a:p>
      </dgm:t>
    </dgm:pt>
    <dgm:pt modelId="{D2793CC3-3100-445A-BD43-701A68DFB84C}" type="sibTrans" cxnId="{124DEEAC-437C-4561-A052-C3F327E28B3A}">
      <dgm:prSet/>
      <dgm:spPr/>
      <dgm:t>
        <a:bodyPr/>
        <a:lstStyle/>
        <a:p>
          <a:endParaRPr lang="fi-FI"/>
        </a:p>
      </dgm:t>
    </dgm:pt>
    <dgm:pt modelId="{B40C4CA6-D90C-4B9F-98D5-294225C7EB79}" type="pres">
      <dgm:prSet presAssocID="{7000595D-D358-4017-8D9D-E62D357789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0B0C6A5-35DC-4A31-9755-30EA02700E7F}" type="pres">
      <dgm:prSet presAssocID="{C11839A8-B541-4393-AE3D-34836F973C94}" presName="composite" presStyleCnt="0"/>
      <dgm:spPr/>
    </dgm:pt>
    <dgm:pt modelId="{99B4EFB1-FEBD-4CC0-A687-4B781B55FBBD}" type="pres">
      <dgm:prSet presAssocID="{C11839A8-B541-4393-AE3D-34836F973C94}" presName="parentText" presStyleLbl="alignNode1" presStyleIdx="0" presStyleCnt="3" custScaleY="115739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094D4B-3586-4BB7-BCB3-5BB6694E4EC2}" type="pres">
      <dgm:prSet presAssocID="{C11839A8-B541-4393-AE3D-34836F973C9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68CB1BC-0DAD-4D52-903D-3F2A1C26D894}" type="pres">
      <dgm:prSet presAssocID="{5286914A-FDFF-4F97-A7EF-955A7723CE71}" presName="sp" presStyleCnt="0"/>
      <dgm:spPr/>
    </dgm:pt>
    <dgm:pt modelId="{83C3C0B9-9119-4BE4-9643-1AD77430B96B}" type="pres">
      <dgm:prSet presAssocID="{545D663D-43E9-4F88-B2C7-06D15941A744}" presName="composite" presStyleCnt="0"/>
      <dgm:spPr/>
    </dgm:pt>
    <dgm:pt modelId="{249193C7-EFFD-43BD-A0BE-F3B0D27D454B}" type="pres">
      <dgm:prSet presAssocID="{545D663D-43E9-4F88-B2C7-06D15941A744}" presName="parentText" presStyleLbl="alignNode1" presStyleIdx="1" presStyleCnt="3" custScaleY="13040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C64858-D710-4159-802B-3BBBBCC94AD9}" type="pres">
      <dgm:prSet presAssocID="{545D663D-43E9-4F88-B2C7-06D15941A74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6AE5338-3346-4DD4-94B4-D66A0B2614FA}" type="pres">
      <dgm:prSet presAssocID="{28272A78-3051-41A9-8BE5-B194B634FA9A}" presName="sp" presStyleCnt="0"/>
      <dgm:spPr/>
    </dgm:pt>
    <dgm:pt modelId="{C6D9B5F2-B495-4E64-B49F-241CFF162483}" type="pres">
      <dgm:prSet presAssocID="{16975E4C-5E5E-40ED-B663-F2E16FC141B3}" presName="composite" presStyleCnt="0"/>
      <dgm:spPr/>
    </dgm:pt>
    <dgm:pt modelId="{DE2E4EE7-7AE2-4404-9E33-B63F2C98D6B2}" type="pres">
      <dgm:prSet presAssocID="{16975E4C-5E5E-40ED-B663-F2E16FC141B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961666-5BC1-4B8C-BBC0-51E506FC3A41}" type="pres">
      <dgm:prSet presAssocID="{16975E4C-5E5E-40ED-B663-F2E16FC141B3}" presName="descendantText" presStyleLbl="alignAcc1" presStyleIdx="2" presStyleCnt="3" custLinFactNeighborX="648" custLinFactNeighborY="33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05A9406-BA8D-4B0D-A844-7921066D3F10}" type="presOf" srcId="{C11839A8-B541-4393-AE3D-34836F973C94}" destId="{99B4EFB1-FEBD-4CC0-A687-4B781B55FBBD}" srcOrd="0" destOrd="0" presId="urn:microsoft.com/office/officeart/2005/8/layout/chevron2"/>
    <dgm:cxn modelId="{A9DBFEF6-B32F-42ED-9F13-3C64ECAB6001}" type="presOf" srcId="{B569738D-BA98-41D2-86E2-CC7579263D61}" destId="{CE094D4B-3586-4BB7-BCB3-5BB6694E4EC2}" srcOrd="0" destOrd="2" presId="urn:microsoft.com/office/officeart/2005/8/layout/chevron2"/>
    <dgm:cxn modelId="{124DEEAC-437C-4561-A052-C3F327E28B3A}" srcId="{16975E4C-5E5E-40ED-B663-F2E16FC141B3}" destId="{0FADAF69-4175-4A21-B0CA-0C57F68B290B}" srcOrd="2" destOrd="0" parTransId="{8D990AB4-547D-47E5-9667-EE8A9035DDEC}" sibTransId="{D2793CC3-3100-445A-BD43-701A68DFB84C}"/>
    <dgm:cxn modelId="{0A718061-41BA-404B-A1A2-27F1AE3F49DC}" srcId="{7000595D-D358-4017-8D9D-E62D35778924}" destId="{545D663D-43E9-4F88-B2C7-06D15941A744}" srcOrd="1" destOrd="0" parTransId="{32E968C1-089D-411E-AFB1-161355348A47}" sibTransId="{28272A78-3051-41A9-8BE5-B194B634FA9A}"/>
    <dgm:cxn modelId="{2F6FB0D3-693B-4CBE-ABE8-36BE41F675D8}" srcId="{545D663D-43E9-4F88-B2C7-06D15941A744}" destId="{6B96496F-699D-4540-995C-4D398D5AE535}" srcOrd="2" destOrd="0" parTransId="{252209AC-7140-4584-8958-F3BC7D67F821}" sibTransId="{CAEDEC97-3AE9-4F36-ACD4-A344026AB68C}"/>
    <dgm:cxn modelId="{8D1D1BC8-7274-47E1-8BE0-2C58A246E94B}" type="presOf" srcId="{6A0C9F01-C8C5-4E33-984E-D165FE94CD9C}" destId="{A8C64858-D710-4159-802B-3BBBBCC94AD9}" srcOrd="0" destOrd="0" presId="urn:microsoft.com/office/officeart/2005/8/layout/chevron2"/>
    <dgm:cxn modelId="{879635C4-BD44-421D-82A2-005D4E65B375}" type="presOf" srcId="{50C78BE9-299D-409B-BB54-F8C55AEA2B87}" destId="{26961666-5BC1-4B8C-BBC0-51E506FC3A41}" srcOrd="0" destOrd="1" presId="urn:microsoft.com/office/officeart/2005/8/layout/chevron2"/>
    <dgm:cxn modelId="{7E92E08A-7B9A-4724-97BB-F1426F79495A}" srcId="{C11839A8-B541-4393-AE3D-34836F973C94}" destId="{B569738D-BA98-41D2-86E2-CC7579263D61}" srcOrd="2" destOrd="0" parTransId="{9BB72474-6DB4-4D06-B406-2A6EBA321F49}" sibTransId="{C37AFB33-E682-4F05-89A3-2F45D346F838}"/>
    <dgm:cxn modelId="{D3D0A605-1F3E-4B8E-B4C0-100793968EDA}" type="presOf" srcId="{16975E4C-5E5E-40ED-B663-F2E16FC141B3}" destId="{DE2E4EE7-7AE2-4404-9E33-B63F2C98D6B2}" srcOrd="0" destOrd="0" presId="urn:microsoft.com/office/officeart/2005/8/layout/chevron2"/>
    <dgm:cxn modelId="{91C4F94F-80AD-4276-821E-FAAFB6C68F44}" type="presOf" srcId="{15D025A2-7D52-4948-B9E4-9266C27A9EE7}" destId="{26961666-5BC1-4B8C-BBC0-51E506FC3A41}" srcOrd="0" destOrd="0" presId="urn:microsoft.com/office/officeart/2005/8/layout/chevron2"/>
    <dgm:cxn modelId="{16BFF676-B4B3-41AC-88D7-C34A3A84FFE4}" srcId="{545D663D-43E9-4F88-B2C7-06D15941A744}" destId="{E6E76955-2948-4E9D-9AC3-5C3ED914CF2D}" srcOrd="1" destOrd="0" parTransId="{4243B4BD-063B-40B8-93D9-EC5779D63113}" sibTransId="{958D3466-6466-4E55-9620-422F91C024C5}"/>
    <dgm:cxn modelId="{AFFC7E98-9F50-45FD-A06E-2B0ED9B1DFBD}" type="presOf" srcId="{6B96496F-699D-4540-995C-4D398D5AE535}" destId="{A8C64858-D710-4159-802B-3BBBBCC94AD9}" srcOrd="0" destOrd="2" presId="urn:microsoft.com/office/officeart/2005/8/layout/chevron2"/>
    <dgm:cxn modelId="{F1C5DA44-CB78-4FBA-B465-EE01EEC529CB}" type="presOf" srcId="{0FADAF69-4175-4A21-B0CA-0C57F68B290B}" destId="{26961666-5BC1-4B8C-BBC0-51E506FC3A41}" srcOrd="0" destOrd="2" presId="urn:microsoft.com/office/officeart/2005/8/layout/chevron2"/>
    <dgm:cxn modelId="{5626FC45-89A2-4AC7-86DC-F2CEB9ACEF20}" srcId="{545D663D-43E9-4F88-B2C7-06D15941A744}" destId="{6A0C9F01-C8C5-4E33-984E-D165FE94CD9C}" srcOrd="0" destOrd="0" parTransId="{417E36F0-45DF-405D-88C1-62E13FB91F92}" sibTransId="{32C49C57-26E3-4846-85A3-81FA3F87E67D}"/>
    <dgm:cxn modelId="{24AF04BC-B43B-4C97-8B9C-E884FB426E0F}" srcId="{7000595D-D358-4017-8D9D-E62D35778924}" destId="{C11839A8-B541-4393-AE3D-34836F973C94}" srcOrd="0" destOrd="0" parTransId="{79AD9601-61B1-462E-8FFF-C8F87AEBACE9}" sibTransId="{5286914A-FDFF-4F97-A7EF-955A7723CE71}"/>
    <dgm:cxn modelId="{1145F334-615C-4382-AAF3-04697D3B75F1}" srcId="{C11839A8-B541-4393-AE3D-34836F973C94}" destId="{DE0E623D-8E0F-4A2C-9BFE-F4F93B5509F0}" srcOrd="0" destOrd="0" parTransId="{14C8FFC6-A991-4839-AF32-CD1DB788A947}" sibTransId="{F796ECFB-BB9A-4482-AC1D-4ABFA3DBA7C6}"/>
    <dgm:cxn modelId="{58D1F91D-2205-4DD4-8878-2B5804440AFB}" type="presOf" srcId="{21CD770C-5A21-433E-BA9E-D082A7DCC23B}" destId="{CE094D4B-3586-4BB7-BCB3-5BB6694E4EC2}" srcOrd="0" destOrd="1" presId="urn:microsoft.com/office/officeart/2005/8/layout/chevron2"/>
    <dgm:cxn modelId="{566E9B4F-1249-4B5D-BA3F-7D057A80CB01}" srcId="{16975E4C-5E5E-40ED-B663-F2E16FC141B3}" destId="{50C78BE9-299D-409B-BB54-F8C55AEA2B87}" srcOrd="1" destOrd="0" parTransId="{B00B2415-C4E0-4FDD-A873-4D18F242872D}" sibTransId="{72295247-37FC-49C2-828C-DF1D6A2F287D}"/>
    <dgm:cxn modelId="{40EE2ECC-BF36-449B-9484-C88B69C5D05F}" srcId="{16975E4C-5E5E-40ED-B663-F2E16FC141B3}" destId="{15D025A2-7D52-4948-B9E4-9266C27A9EE7}" srcOrd="0" destOrd="0" parTransId="{CD8AB417-20C6-4ABD-A87E-7ADCDE08F3FC}" sibTransId="{66DC2FD1-7AC1-480A-A2EC-63915F08A016}"/>
    <dgm:cxn modelId="{9B0ECDAA-8E4C-44AA-AE1A-11C75DE5F46A}" srcId="{7000595D-D358-4017-8D9D-E62D35778924}" destId="{16975E4C-5E5E-40ED-B663-F2E16FC141B3}" srcOrd="2" destOrd="0" parTransId="{78F9DC19-9ED7-47F0-8C98-47687746B3BA}" sibTransId="{51BBE14C-99E6-4A45-B6AF-42EBC6FBE9AA}"/>
    <dgm:cxn modelId="{A522C13A-8E03-48B8-B766-C74424A47B17}" type="presOf" srcId="{E6E76955-2948-4E9D-9AC3-5C3ED914CF2D}" destId="{A8C64858-D710-4159-802B-3BBBBCC94AD9}" srcOrd="0" destOrd="1" presId="urn:microsoft.com/office/officeart/2005/8/layout/chevron2"/>
    <dgm:cxn modelId="{ABAE680E-6A1F-4453-9AFD-440AEE738297}" type="presOf" srcId="{7000595D-D358-4017-8D9D-E62D35778924}" destId="{B40C4CA6-D90C-4B9F-98D5-294225C7EB79}" srcOrd="0" destOrd="0" presId="urn:microsoft.com/office/officeart/2005/8/layout/chevron2"/>
    <dgm:cxn modelId="{5A0AB5D4-14F1-4F06-B83E-9EA80A42B103}" type="presOf" srcId="{545D663D-43E9-4F88-B2C7-06D15941A744}" destId="{249193C7-EFFD-43BD-A0BE-F3B0D27D454B}" srcOrd="0" destOrd="0" presId="urn:microsoft.com/office/officeart/2005/8/layout/chevron2"/>
    <dgm:cxn modelId="{DE223A80-B18B-4842-964F-81EB44580F56}" type="presOf" srcId="{DE0E623D-8E0F-4A2C-9BFE-F4F93B5509F0}" destId="{CE094D4B-3586-4BB7-BCB3-5BB6694E4EC2}" srcOrd="0" destOrd="0" presId="urn:microsoft.com/office/officeart/2005/8/layout/chevron2"/>
    <dgm:cxn modelId="{65AFD359-6640-45E8-AD33-EB1E8EF9B46C}" srcId="{C11839A8-B541-4393-AE3D-34836F973C94}" destId="{21CD770C-5A21-433E-BA9E-D082A7DCC23B}" srcOrd="1" destOrd="0" parTransId="{A420897B-D1B9-4DE9-AF0C-B45ED6AF392C}" sibTransId="{B3064D67-B35A-4AFD-A688-5AEAD0873C2D}"/>
    <dgm:cxn modelId="{F7DE2DE6-65AD-45A0-BEE6-96B4E8BAE3D2}" type="presParOf" srcId="{B40C4CA6-D90C-4B9F-98D5-294225C7EB79}" destId="{E0B0C6A5-35DC-4A31-9755-30EA02700E7F}" srcOrd="0" destOrd="0" presId="urn:microsoft.com/office/officeart/2005/8/layout/chevron2"/>
    <dgm:cxn modelId="{9E6CAE23-5605-4048-BDB2-5A4E9D977090}" type="presParOf" srcId="{E0B0C6A5-35DC-4A31-9755-30EA02700E7F}" destId="{99B4EFB1-FEBD-4CC0-A687-4B781B55FBBD}" srcOrd="0" destOrd="0" presId="urn:microsoft.com/office/officeart/2005/8/layout/chevron2"/>
    <dgm:cxn modelId="{04BC0A3C-A0EA-4D0C-ADEF-79AAC6213D34}" type="presParOf" srcId="{E0B0C6A5-35DC-4A31-9755-30EA02700E7F}" destId="{CE094D4B-3586-4BB7-BCB3-5BB6694E4EC2}" srcOrd="1" destOrd="0" presId="urn:microsoft.com/office/officeart/2005/8/layout/chevron2"/>
    <dgm:cxn modelId="{3F839754-2383-4DAD-85F7-DE20F0784D98}" type="presParOf" srcId="{B40C4CA6-D90C-4B9F-98D5-294225C7EB79}" destId="{168CB1BC-0DAD-4D52-903D-3F2A1C26D894}" srcOrd="1" destOrd="0" presId="urn:microsoft.com/office/officeart/2005/8/layout/chevron2"/>
    <dgm:cxn modelId="{C9171CBB-596C-42A7-82AE-798260C3F262}" type="presParOf" srcId="{B40C4CA6-D90C-4B9F-98D5-294225C7EB79}" destId="{83C3C0B9-9119-4BE4-9643-1AD77430B96B}" srcOrd="2" destOrd="0" presId="urn:microsoft.com/office/officeart/2005/8/layout/chevron2"/>
    <dgm:cxn modelId="{1D68524F-10DE-4281-9A20-D9C1DB19D037}" type="presParOf" srcId="{83C3C0B9-9119-4BE4-9643-1AD77430B96B}" destId="{249193C7-EFFD-43BD-A0BE-F3B0D27D454B}" srcOrd="0" destOrd="0" presId="urn:microsoft.com/office/officeart/2005/8/layout/chevron2"/>
    <dgm:cxn modelId="{D76DDD99-542A-448F-87A5-EFD70D1CEC11}" type="presParOf" srcId="{83C3C0B9-9119-4BE4-9643-1AD77430B96B}" destId="{A8C64858-D710-4159-802B-3BBBBCC94AD9}" srcOrd="1" destOrd="0" presId="urn:microsoft.com/office/officeart/2005/8/layout/chevron2"/>
    <dgm:cxn modelId="{57A90BE7-79F6-4217-8645-65C67380CCF5}" type="presParOf" srcId="{B40C4CA6-D90C-4B9F-98D5-294225C7EB79}" destId="{F6AE5338-3346-4DD4-94B4-D66A0B2614FA}" srcOrd="3" destOrd="0" presId="urn:microsoft.com/office/officeart/2005/8/layout/chevron2"/>
    <dgm:cxn modelId="{F55C8EDB-926A-4CBC-92E5-350FBC4A85E8}" type="presParOf" srcId="{B40C4CA6-D90C-4B9F-98D5-294225C7EB79}" destId="{C6D9B5F2-B495-4E64-B49F-241CFF162483}" srcOrd="4" destOrd="0" presId="urn:microsoft.com/office/officeart/2005/8/layout/chevron2"/>
    <dgm:cxn modelId="{F2998F26-7943-4072-9BBD-9DB79C36AE3B}" type="presParOf" srcId="{C6D9B5F2-B495-4E64-B49F-241CFF162483}" destId="{DE2E4EE7-7AE2-4404-9E33-B63F2C98D6B2}" srcOrd="0" destOrd="0" presId="urn:microsoft.com/office/officeart/2005/8/layout/chevron2"/>
    <dgm:cxn modelId="{2638D4BF-6F43-4BE6-B53C-1818DD37DAF1}" type="presParOf" srcId="{C6D9B5F2-B495-4E64-B49F-241CFF162483}" destId="{26961666-5BC1-4B8C-BBC0-51E506FC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B4EFB1-FEBD-4CC0-A687-4B781B55FBBD}">
      <dsp:nvSpPr>
        <dsp:cNvPr id="0" name=""/>
        <dsp:cNvSpPr/>
      </dsp:nvSpPr>
      <dsp:spPr>
        <a:xfrm rot="5400000">
          <a:off x="165690" y="315916"/>
          <a:ext cx="1580878" cy="95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1st phase Regulation 7/2011</a:t>
          </a:r>
          <a:endParaRPr lang="en-US" sz="1400" kern="1200" noProof="0"/>
        </a:p>
      </dsp:txBody>
      <dsp:txXfrm rot="5400000">
        <a:off x="165690" y="315916"/>
        <a:ext cx="1580878" cy="956129"/>
      </dsp:txXfrm>
    </dsp:sp>
    <dsp:sp modelId="{CE094D4B-3586-4BB7-BCB3-5BB6694E4EC2}">
      <dsp:nvSpPr>
        <dsp:cNvPr id="0" name=""/>
        <dsp:cNvSpPr/>
      </dsp:nvSpPr>
      <dsp:spPr>
        <a:xfrm rot="5400000">
          <a:off x="3336147" y="-1790921"/>
          <a:ext cx="887834" cy="46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Air emissions accounts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Environmentally related taxes by economic activity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Economy-wide material flow accounts</a:t>
          </a:r>
          <a:endParaRPr lang="en-US" sz="1500" kern="1200" noProof="0"/>
        </a:p>
      </dsp:txBody>
      <dsp:txXfrm rot="5400000">
        <a:off x="3336147" y="-1790921"/>
        <a:ext cx="887834" cy="4691740"/>
      </dsp:txXfrm>
    </dsp:sp>
    <dsp:sp modelId="{249193C7-EFFD-43BD-A0BE-F3B0D27D454B}">
      <dsp:nvSpPr>
        <dsp:cNvPr id="0" name=""/>
        <dsp:cNvSpPr/>
      </dsp:nvSpPr>
      <dsp:spPr>
        <a:xfrm rot="5400000">
          <a:off x="65535" y="1830758"/>
          <a:ext cx="1781187" cy="95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2nd phase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regulation 2015?</a:t>
          </a:r>
        </a:p>
      </dsp:txBody>
      <dsp:txXfrm rot="5400000">
        <a:off x="65535" y="1830758"/>
        <a:ext cx="1781187" cy="956129"/>
      </dsp:txXfrm>
    </dsp:sp>
    <dsp:sp modelId="{A8C64858-D710-4159-802B-3BBBBCC94AD9}">
      <dsp:nvSpPr>
        <dsp:cNvPr id="0" name=""/>
        <dsp:cNvSpPr/>
      </dsp:nvSpPr>
      <dsp:spPr>
        <a:xfrm rot="5400000">
          <a:off x="3336147" y="-276079"/>
          <a:ext cx="887834" cy="46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Energy accounts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Environmental protection expenditures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Environmental goods and services sector</a:t>
          </a:r>
        </a:p>
      </dsp:txBody>
      <dsp:txXfrm rot="5400000">
        <a:off x="3336147" y="-276079"/>
        <a:ext cx="887834" cy="4691740"/>
      </dsp:txXfrm>
    </dsp:sp>
    <dsp:sp modelId="{DE2E4EE7-7AE2-4404-9E33-B63F2C98D6B2}">
      <dsp:nvSpPr>
        <dsp:cNvPr id="0" name=""/>
        <dsp:cNvSpPr/>
      </dsp:nvSpPr>
      <dsp:spPr>
        <a:xfrm rot="5400000">
          <a:off x="273179" y="3238110"/>
          <a:ext cx="1365899" cy="95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3rd phase</a:t>
          </a:r>
          <a:r>
            <a:rPr lang="fi-FI" sz="1600" kern="1200" smtClean="0"/>
            <a:t> </a:t>
          </a:r>
          <a:endParaRPr lang="fi-FI" sz="1600" kern="1200" dirty="0"/>
        </a:p>
      </dsp:txBody>
      <dsp:txXfrm rot="5400000">
        <a:off x="273179" y="3238110"/>
        <a:ext cx="1365899" cy="956129"/>
      </dsp:txXfrm>
    </dsp:sp>
    <dsp:sp modelId="{26961666-5BC1-4B8C-BBC0-51E506FC3A41}">
      <dsp:nvSpPr>
        <dsp:cNvPr id="0" name=""/>
        <dsp:cNvSpPr/>
      </dsp:nvSpPr>
      <dsp:spPr>
        <a:xfrm rot="5400000">
          <a:off x="3366549" y="1134272"/>
          <a:ext cx="887834" cy="46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Waste accounts 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Water accounts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RUMEA,…</a:t>
          </a:r>
          <a:endParaRPr lang="en-US" sz="1500" kern="1200" noProof="0"/>
        </a:p>
      </dsp:txBody>
      <dsp:txXfrm rot="5400000">
        <a:off x="3366549" y="1134272"/>
        <a:ext cx="887834" cy="469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336A4-3619-4B6A-ACD3-4073BB6AB7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8188"/>
            <a:ext cx="533876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38712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Muokkaa tekstin perustyylejä napsauttamalla</a:t>
            </a:r>
          </a:p>
          <a:p>
            <a:pPr lvl="1"/>
            <a:r>
              <a:rPr lang="en-GB" noProof="0" smtClean="0"/>
              <a:t>toinen taso</a:t>
            </a:r>
          </a:p>
          <a:p>
            <a:pPr lvl="2"/>
            <a:r>
              <a:rPr lang="en-GB" noProof="0" smtClean="0"/>
              <a:t>kolmas taso</a:t>
            </a:r>
          </a:p>
          <a:p>
            <a:pPr lvl="3"/>
            <a:r>
              <a:rPr lang="en-GB" noProof="0" smtClean="0"/>
              <a:t>neljäs taso</a:t>
            </a:r>
          </a:p>
          <a:p>
            <a:pPr lvl="4"/>
            <a:r>
              <a:rPr lang="en-GB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fld id="{1CC46C3B-0571-40A6-B182-410B4A75D3AD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5150" indent="-1079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noProof="0" smtClean="0"/>
              <a:t>Muokkaa alaotsikon perustyyliä napsautt.</a:t>
            </a:r>
            <a:endParaRPr lang="en-GB" noProof="0"/>
          </a:p>
        </p:txBody>
      </p:sp>
      <p:pic>
        <p:nvPicPr>
          <p:cNvPr id="6" name="Picture 43" descr="D:\2004\tp\grafi\kalvopohjat\englanti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800"/>
            <a:ext cx="4267200" cy="7604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05934-8F8F-4B47-9D9A-134130D678A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00885-0FE6-4F60-9AF5-925BBFC8D26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r>
              <a:rPr lang="fi-FI" noProof="0" smtClean="0"/>
              <a:t>Lisää kaavio napsauttamalla kuvaketta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96200" y="6553200"/>
            <a:ext cx="153035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9201150" y="6553200"/>
            <a:ext cx="552450" cy="381000"/>
          </a:xfrm>
        </p:spPr>
        <p:txBody>
          <a:bodyPr/>
          <a:lstStyle>
            <a:lvl1pPr>
              <a:defRPr/>
            </a:lvl1pPr>
          </a:lstStyle>
          <a:p>
            <a:fld id="{B46DB798-2C00-4ACE-96B4-5E8FA6B2B48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03E0B-4109-415A-BF94-AB899F112B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35A5C-9B69-4C27-8AF9-7843682CC87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98CC1-2AA4-414C-AA12-958FD73DF6B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4B0DAE-94A5-4ABA-B91E-8A8A3AAC411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BD60-AA0D-4DF7-808B-E50E7897628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DFDAD-66FC-4993-B372-BD41049F39E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3ADD0-704C-43B9-9478-41727213B28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748A-FE0F-4435-8C05-F5AEA24CC9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otsikon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perustyyliä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noProof="1"/>
            </a:lvl1pPr>
          </a:lstStyle>
          <a:p>
            <a:r>
              <a:rPr lang="en-GB" noProof="0" smtClean="0"/>
              <a:t>Leo Kolttola</a:t>
            </a:r>
            <a:endParaRPr lang="en-GB" noProof="0"/>
          </a:p>
        </p:txBody>
      </p:sp>
      <p:pic>
        <p:nvPicPr>
          <p:cNvPr id="1052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</p:spPr>
      </p:pic>
      <p:pic>
        <p:nvPicPr>
          <p:cNvPr id="9" name="Picture 38" descr="D:\2004\tp\grafi\kalvopohjat\englant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6000" y="226800"/>
            <a:ext cx="3070225" cy="546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fi/environmentalaccounts" TargetMode="External"/><Relationship Id="rId2" Type="http://schemas.openxmlformats.org/officeDocument/2006/relationships/hyperlink" Target="http://www.stat.fi/environ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ndikaattori.fi/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Implementation of Environmental Accounts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sz="2400" dirty="0" smtClean="0"/>
          </a:p>
          <a:p>
            <a:r>
              <a:rPr lang="en-US" sz="2400" dirty="0" smtClean="0"/>
              <a:t>Leo </a:t>
            </a:r>
            <a:r>
              <a:rPr lang="en-US" sz="2400" dirty="0" err="1" smtClean="0"/>
              <a:t>Kolttola</a:t>
            </a:r>
            <a:endParaRPr lang="en-US" sz="2400" dirty="0" smtClean="0"/>
          </a:p>
          <a:p>
            <a:r>
              <a:rPr lang="en-US" sz="2400" dirty="0" smtClean="0"/>
              <a:t>XIV April international academic conference on economic and social development</a:t>
            </a:r>
          </a:p>
          <a:p>
            <a:r>
              <a:rPr lang="en-US" sz="2400" dirty="0" smtClean="0"/>
              <a:t>HSE, Moscow </a:t>
            </a:r>
          </a:p>
          <a:p>
            <a:r>
              <a:rPr lang="en-US" sz="2400" dirty="0" smtClean="0"/>
              <a:t>3.4.2013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704528" y="1988840"/>
          <a:ext cx="871296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44216"/>
                <a:gridCol w="2088232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Modules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Publication in Statistics Finland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EU regulation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UN SEEA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Forest accounts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Time series</a:t>
                      </a:r>
                      <a:r>
                        <a:rPr lang="en-US" baseline="0" noProof="0" smtClean="0"/>
                        <a:t> 1980-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-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Flows</a:t>
                      </a:r>
                    </a:p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Air emissions accounts</a:t>
                      </a:r>
                      <a:r>
                        <a:rPr lang="en-US" baseline="0" noProof="0" smtClean="0"/>
                        <a:t> </a:t>
                      </a:r>
                      <a:br>
                        <a:rPr lang="en-US" baseline="0" noProof="0" smtClean="0"/>
                      </a:br>
                      <a:r>
                        <a:rPr lang="en-US" baseline="0" noProof="0" smtClean="0"/>
                        <a:t>NAMEA-air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Publication</a:t>
                      </a:r>
                      <a:r>
                        <a:rPr lang="en-US" baseline="0" noProof="0" smtClean="0"/>
                        <a:t> 2012</a:t>
                      </a:r>
                    </a:p>
                    <a:p>
                      <a:r>
                        <a:rPr lang="en-US" baseline="0" noProof="0" smtClean="0"/>
                        <a:t>Time series </a:t>
                      </a:r>
                      <a:r>
                        <a:rPr lang="en-US" noProof="0" smtClean="0"/>
                        <a:t>1995-</a:t>
                      </a:r>
                    </a:p>
                    <a:p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Regulation 7/2011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Flows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Energy</a:t>
                      </a:r>
                      <a:r>
                        <a:rPr lang="en-US" baseline="0" noProof="0" smtClean="0"/>
                        <a:t> Accounts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Grants-project</a:t>
                      </a:r>
                      <a:r>
                        <a:rPr lang="en-US" baseline="0" noProof="0" smtClean="0"/>
                        <a:t> 2012-2013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Regulation 2015?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Flows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April 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Leo Kolttola</a:t>
            </a:r>
            <a:endParaRPr lang="fi-FI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76536" y="980728"/>
            <a:ext cx="856411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560512" y="980728"/>
            <a:ext cx="8564116" cy="936104"/>
          </a:xfrm>
        </p:spPr>
        <p:txBody>
          <a:bodyPr/>
          <a:lstStyle/>
          <a:p>
            <a:pPr lvl="0"/>
            <a:r>
              <a:rPr lang="fi-FI" smtClean="0"/>
              <a:t>SEEA hybrid accounts</a:t>
            </a:r>
            <a:br>
              <a:rPr lang="fi-FI" smtClean="0"/>
            </a:b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10</a:t>
            </a:fld>
            <a:endParaRPr lang="en-GB" noProof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Environmental Accounts</a:t>
            </a: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Environmental expenditures by industry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Environmental expenditures by public sector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Environmental taxes by tax type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Statistics on the environmental goods and services sector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Material flow 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Forest 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Many pilot studies since 1980’s</a:t>
            </a:r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0DAE-94A5-4ABA-B91E-8A8A3AAC411B}" type="slidenum">
              <a:rPr lang="en-GB" noProof="0" smtClean="0"/>
              <a:pPr/>
              <a:t>11</a:t>
            </a:fld>
            <a:endParaRPr lang="en-GB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602538" cy="1219200"/>
          </a:xfrm>
        </p:spPr>
        <p:txBody>
          <a:bodyPr/>
          <a:lstStyle/>
          <a:p>
            <a:r>
              <a:rPr lang="en-US" smtClean="0"/>
              <a:t>Development Projects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3962400"/>
          </a:xfrm>
        </p:spPr>
        <p:txBody>
          <a:bodyPr/>
          <a:lstStyle/>
          <a:p>
            <a:pPr lvl="0"/>
            <a:r>
              <a:rPr lang="en-US" smtClean="0"/>
              <a:t>Air emissions accounts</a:t>
            </a:r>
          </a:p>
          <a:p>
            <a:pPr lvl="0"/>
            <a:r>
              <a:rPr lang="en-US" smtClean="0"/>
              <a:t>Environmentally related taxes by economic activity</a:t>
            </a:r>
          </a:p>
          <a:p>
            <a:pPr lvl="0"/>
            <a:r>
              <a:rPr lang="en-US" smtClean="0"/>
              <a:t>Environmental protection expenditure of public sector</a:t>
            </a:r>
          </a:p>
          <a:p>
            <a:r>
              <a:rPr lang="fi-FI" smtClean="0"/>
              <a:t>Energy accounts </a:t>
            </a:r>
          </a:p>
          <a:p>
            <a:pPr lvl="0">
              <a:buNone/>
            </a:pPr>
            <a:endParaRPr lang="en-US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April 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Leo Kolttola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12</a:t>
            </a:fld>
            <a:endParaRPr lang="en-GB" noProof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environmental statistics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3962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dirty="0" smtClean="0"/>
              <a:t>Environmental Statistics Yearbook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Statistics and data from other organisations than </a:t>
            </a:r>
            <a:r>
              <a:rPr lang="en-GB" dirty="0" err="1" smtClean="0"/>
              <a:t>Stat.Fi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Waste statistics (EU regulation)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Agreement between Statistics Finland and </a:t>
            </a:r>
            <a:br>
              <a:rPr lang="en-GB" dirty="0" smtClean="0"/>
            </a:br>
            <a:r>
              <a:rPr lang="en-GB" dirty="0" smtClean="0"/>
              <a:t>Finnish Environment Institute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Coordination of environmental and natural resource statistics outside Statistics Finland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Ministries of Environment, Agriculture and Forestry,</a:t>
            </a:r>
            <a:br>
              <a:rPr lang="en-GB" dirty="0" smtClean="0"/>
            </a:br>
            <a:r>
              <a:rPr lang="en-GB" dirty="0" smtClean="0"/>
              <a:t>and Employment and the Economy  </a:t>
            </a:r>
            <a:endParaRPr lang="en-GB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13</a:t>
            </a:fld>
            <a:endParaRPr lang="en-GB" noProof="0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energy statistics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8544" y="1772816"/>
            <a:ext cx="8420100" cy="3962400"/>
          </a:xfrm>
        </p:spPr>
        <p:txBody>
          <a:bodyPr/>
          <a:lstStyle/>
          <a:p>
            <a:r>
              <a:rPr lang="en-GB" dirty="0" smtClean="0"/>
              <a:t>Quarterly energy prices</a:t>
            </a:r>
            <a:endParaRPr lang="fi-FI" dirty="0" smtClean="0"/>
          </a:p>
          <a:p>
            <a:r>
              <a:rPr lang="en-GB" dirty="0" smtClean="0"/>
              <a:t>Quarterly energy supply and consumption</a:t>
            </a:r>
            <a:endParaRPr lang="fi-FI" dirty="0" smtClean="0"/>
          </a:p>
          <a:p>
            <a:r>
              <a:rPr lang="en-GB" dirty="0" smtClean="0"/>
              <a:t>Energy use in manufacturing</a:t>
            </a:r>
            <a:endParaRPr lang="fi-FI" dirty="0" smtClean="0"/>
          </a:p>
          <a:p>
            <a:r>
              <a:rPr lang="en-GB" dirty="0" smtClean="0"/>
              <a:t>Production of electricity and heat</a:t>
            </a:r>
            <a:endParaRPr lang="fi-FI" dirty="0" smtClean="0"/>
          </a:p>
          <a:p>
            <a:r>
              <a:rPr lang="en-GB" dirty="0" smtClean="0"/>
              <a:t>Consumption of hard coal</a:t>
            </a:r>
            <a:endParaRPr lang="fi-FI" dirty="0" smtClean="0"/>
          </a:p>
          <a:p>
            <a:r>
              <a:rPr lang="en-GB" dirty="0" smtClean="0"/>
              <a:t>Energy balances</a:t>
            </a:r>
          </a:p>
          <a:p>
            <a:endParaRPr lang="en-GB" dirty="0" smtClean="0"/>
          </a:p>
          <a:p>
            <a:r>
              <a:rPr lang="en-GB" dirty="0" smtClean="0"/>
              <a:t>EU Energy statistics regulation</a:t>
            </a:r>
          </a:p>
          <a:p>
            <a:r>
              <a:rPr lang="en-GB" dirty="0" smtClean="0"/>
              <a:t>Agreements with branch organisations etc.</a:t>
            </a:r>
          </a:p>
          <a:p>
            <a:r>
              <a:rPr lang="en-GB" dirty="0" smtClean="0"/>
              <a:t>Reporting to IEA and EU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14</a:t>
            </a:fld>
            <a:endParaRPr lang="en-GB" noProof="0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Greenhouse Gas Inventory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3962400"/>
          </a:xfrm>
        </p:spPr>
        <p:txBody>
          <a:bodyPr/>
          <a:lstStyle/>
          <a:p>
            <a:r>
              <a:rPr lang="en-GB" dirty="0" smtClean="0"/>
              <a:t>The Kyoto Protocol identifies the National System of Greenhouse Gas Inventory. </a:t>
            </a:r>
          </a:p>
          <a:p>
            <a:r>
              <a:rPr lang="en-GB" dirty="0" smtClean="0"/>
              <a:t>In addition to the annual calculations, the system is used to produce estimates about the actual effects of the climate policy and forecasts for future development.</a:t>
            </a:r>
          </a:p>
          <a:p>
            <a:r>
              <a:rPr lang="en-GB" dirty="0" smtClean="0"/>
              <a:t>Agreements between the inventory unit and expert organisations</a:t>
            </a:r>
            <a:endParaRPr lang="fi-FI" dirty="0" smtClean="0"/>
          </a:p>
          <a:p>
            <a:r>
              <a:rPr lang="en-GB" dirty="0" smtClean="0"/>
              <a:t>Quality management. </a:t>
            </a:r>
          </a:p>
          <a:p>
            <a:r>
              <a:rPr lang="en-GB" dirty="0" smtClean="0"/>
              <a:t>Communication with the UNFCCC, co-ordination of participation in reviews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15</a:t>
            </a:fld>
            <a:endParaRPr lang="en-GB" noProof="0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data system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GB" dirty="0" smtClean="0"/>
              <a:t>The system contains all unit level data of our own surveys and unit level data imported from other organisations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Tools to manage the surveys, to edit the data, to analyse the results and to tabulate the reports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Waste statistics, environmental accounting, energy statistics and greenhouse gas inventory use the system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Need to integrate some additional data by economic activity (NACE) to the system 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16</a:t>
            </a:fld>
            <a:endParaRPr lang="en-GB" noProof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goods and services sector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04528" y="2060848"/>
            <a:ext cx="8420100" cy="3962400"/>
          </a:xfrm>
        </p:spPr>
        <p:txBody>
          <a:bodyPr/>
          <a:lstStyle/>
          <a:p>
            <a:r>
              <a:rPr lang="en-US" smtClean="0"/>
              <a:t>Sample framework is based on Prodcom-statistics (industry) and NACE (service sector). </a:t>
            </a:r>
          </a:p>
          <a:p>
            <a:pPr lvl="1"/>
            <a:r>
              <a:rPr lang="en-US" sz="2200" smtClean="0"/>
              <a:t>Industry: included, if produces specified products (list of EGSS products from Eurostat)</a:t>
            </a:r>
          </a:p>
          <a:p>
            <a:pPr lvl="1"/>
            <a:r>
              <a:rPr lang="en-US" sz="2200" smtClean="0"/>
              <a:t>Service sector: NACE classes that could include EGSS products </a:t>
            </a:r>
          </a:p>
          <a:p>
            <a:r>
              <a:rPr lang="en-US" smtClean="0"/>
              <a:t>Data is collected by web based data collection directly from enterprices</a:t>
            </a:r>
          </a:p>
          <a:p>
            <a:pPr lvl="1"/>
            <a:r>
              <a:rPr lang="en-US" sz="2200" smtClean="0"/>
              <a:t>Total sample is around 2000 establishments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17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indicators used </a:t>
            </a:r>
            <a:r>
              <a:rPr lang="en-US" smtClean="0"/>
              <a:t>on permanent </a:t>
            </a:r>
            <a:r>
              <a:rPr lang="en-US" dirty="0" smtClean="0"/>
              <a:t>basis in the main indicator sets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Greenhouse gas emissions</a:t>
            </a:r>
          </a:p>
          <a:p>
            <a:r>
              <a:rPr lang="en-US" dirty="0" smtClean="0"/>
              <a:t>Total energy consumption</a:t>
            </a:r>
          </a:p>
          <a:p>
            <a:r>
              <a:rPr lang="en-US" dirty="0" smtClean="0"/>
              <a:t>Generation and treatment of municipal waste</a:t>
            </a:r>
          </a:p>
          <a:p>
            <a:r>
              <a:rPr lang="en-US" dirty="0" smtClean="0"/>
              <a:t>Total material requirements</a:t>
            </a:r>
          </a:p>
          <a:p>
            <a:r>
              <a:rPr lang="en-US" dirty="0" smtClean="0"/>
              <a:t>Share of renewable energy</a:t>
            </a:r>
          </a:p>
          <a:p>
            <a:endParaRPr lang="en-US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18</a:t>
            </a:fld>
            <a:endParaRPr lang="en-GB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Leo Kolttola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Main dissemination tools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Statistics Finland’s internet site </a:t>
            </a:r>
          </a:p>
          <a:p>
            <a:pPr lvl="1"/>
            <a:r>
              <a:rPr lang="fi-FI" smtClean="0"/>
              <a:t>topic: Environment and Natural Resources </a:t>
            </a:r>
            <a:r>
              <a:rPr lang="fi-FI" smtClean="0">
                <a:hlinkClick r:id="rId2"/>
              </a:rPr>
              <a:t>www.stat.fi/environment</a:t>
            </a:r>
            <a:r>
              <a:rPr lang="fi-FI" smtClean="0"/>
              <a:t>  </a:t>
            </a:r>
          </a:p>
          <a:p>
            <a:pPr lvl="1"/>
            <a:r>
              <a:rPr lang="fi-FI" smtClean="0"/>
              <a:t>Environmental Accounts theme pages </a:t>
            </a:r>
            <a:r>
              <a:rPr lang="fi-FI" smtClean="0">
                <a:hlinkClick r:id="rId3"/>
              </a:rPr>
              <a:t>www.stat.fi/environmentalaccounts</a:t>
            </a:r>
            <a:r>
              <a:rPr lang="fi-FI" smtClean="0"/>
              <a:t> (only in Finnish at the moment)</a:t>
            </a:r>
          </a:p>
          <a:p>
            <a:r>
              <a:rPr lang="fi-FI" smtClean="0"/>
              <a:t>Environment Statistics Yearbook and CD-ROM</a:t>
            </a:r>
          </a:p>
          <a:p>
            <a:r>
              <a:rPr lang="fi-FI" smtClean="0"/>
              <a:t>Findicator -  </a:t>
            </a:r>
            <a:r>
              <a:rPr lang="fi-FI" smtClean="0">
                <a:hlinkClick r:id="rId4"/>
              </a:rPr>
              <a:t>www.findikaattori.fi/en</a:t>
            </a:r>
            <a:r>
              <a:rPr lang="fi-FI" smtClean="0"/>
              <a:t> </a:t>
            </a:r>
          </a:p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19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Environmental accounts</a:t>
            </a:r>
          </a:p>
          <a:p>
            <a:r>
              <a:rPr lang="en-GB" dirty="0" smtClean="0"/>
              <a:t>Organization</a:t>
            </a:r>
            <a:r>
              <a:rPr lang="en-US" dirty="0" smtClean="0"/>
              <a:t> of Statistics Finland</a:t>
            </a:r>
          </a:p>
          <a:p>
            <a:r>
              <a:rPr lang="en-US" dirty="0" smtClean="0"/>
              <a:t>Environmental Accounts in Statistics Finland</a:t>
            </a:r>
          </a:p>
          <a:p>
            <a:r>
              <a:rPr lang="en-US" dirty="0" smtClean="0"/>
              <a:t>Other relevant statistics</a:t>
            </a:r>
          </a:p>
          <a:p>
            <a:r>
              <a:rPr lang="en-US" dirty="0" smtClean="0"/>
              <a:t>Use of environmental accounts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International consultation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Main policy interests linked to EA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Sustainable development</a:t>
            </a:r>
          </a:p>
          <a:p>
            <a:r>
              <a:rPr lang="fi-FI" smtClean="0"/>
              <a:t>Green Growth</a:t>
            </a:r>
          </a:p>
          <a:p>
            <a:r>
              <a:rPr lang="fi-FI" smtClean="0"/>
              <a:t>Resource productivity</a:t>
            </a:r>
          </a:p>
          <a:p>
            <a:r>
              <a:rPr lang="fi-FI" smtClean="0"/>
              <a:t>Bioeconomy</a:t>
            </a:r>
          </a:p>
          <a:p>
            <a:r>
              <a:rPr lang="fi-FI" smtClean="0"/>
              <a:t>Measurement of well-being</a:t>
            </a:r>
          </a:p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20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of all necessary expertise inside SF</a:t>
            </a:r>
          </a:p>
          <a:p>
            <a:r>
              <a:rPr lang="en-US" dirty="0" smtClean="0"/>
              <a:t>High level steering group, with the research community</a:t>
            </a:r>
          </a:p>
          <a:p>
            <a:r>
              <a:rPr lang="en-US" dirty="0" smtClean="0"/>
              <a:t>Increased harmonization of the data in the basic level</a:t>
            </a:r>
          </a:p>
          <a:p>
            <a:r>
              <a:rPr lang="en-US" dirty="0" smtClean="0"/>
              <a:t>Consistency with national accounts</a:t>
            </a:r>
          </a:p>
          <a:p>
            <a:r>
              <a:rPr lang="en-US" dirty="0" smtClean="0"/>
              <a:t>Building systems working on regular basis</a:t>
            </a:r>
          </a:p>
          <a:p>
            <a:r>
              <a:rPr lang="en-US" dirty="0" smtClean="0"/>
              <a:t>Promotion of environmental accounts</a:t>
            </a:r>
          </a:p>
          <a:p>
            <a:r>
              <a:rPr lang="en-US" dirty="0" smtClean="0"/>
              <a:t>Building of co-operation network</a:t>
            </a:r>
          </a:p>
          <a:p>
            <a:r>
              <a:rPr lang="en-US" dirty="0" smtClean="0"/>
              <a:t>Communication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21</a:t>
            </a:fld>
            <a:endParaRPr lang="en-GB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Leo Kolttola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International consulting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Former Soviet Union countries: Latvia, Ukraine and Kazakhstan funded by EU and World Bank</a:t>
            </a:r>
          </a:p>
          <a:p>
            <a:r>
              <a:rPr lang="fi-FI" smtClean="0"/>
              <a:t>Russia: bilateral co-operation since 1990’s</a:t>
            </a:r>
          </a:p>
          <a:p>
            <a:r>
              <a:rPr lang="fi-FI" smtClean="0"/>
              <a:t>Missions also to Turkey and Creece</a:t>
            </a:r>
          </a:p>
          <a:p>
            <a:r>
              <a:rPr lang="fi-FI" smtClean="0"/>
              <a:t>Environmental statistics and accounts and energy statistics</a:t>
            </a:r>
          </a:p>
          <a:p>
            <a:pPr>
              <a:buNone/>
            </a:pPr>
            <a:r>
              <a:rPr lang="fi-FI" smtClean="0"/>
              <a:t> </a:t>
            </a:r>
          </a:p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22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28" y="692696"/>
            <a:ext cx="8420100" cy="1219200"/>
          </a:xfrm>
        </p:spPr>
        <p:txBody>
          <a:bodyPr/>
          <a:lstStyle/>
          <a:p>
            <a:r>
              <a:rPr lang="fi-FI" smtClean="0"/>
              <a:t>Lessons learned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6536" y="1700808"/>
            <a:ext cx="8420100" cy="3962400"/>
          </a:xfrm>
        </p:spPr>
        <p:txBody>
          <a:bodyPr/>
          <a:lstStyle/>
          <a:p>
            <a:r>
              <a:rPr lang="en-US" dirty="0" smtClean="0"/>
              <a:t>Setting national priorities</a:t>
            </a:r>
          </a:p>
          <a:p>
            <a:r>
              <a:rPr lang="en-US" dirty="0" smtClean="0"/>
              <a:t>Co-operation inside NSO and with other governmental organizations</a:t>
            </a:r>
          </a:p>
          <a:p>
            <a:r>
              <a:rPr lang="en-US" dirty="0" smtClean="0"/>
              <a:t>In former Soviet countries: </a:t>
            </a:r>
          </a:p>
          <a:p>
            <a:pPr lvl="1"/>
            <a:r>
              <a:rPr lang="en-US" dirty="0" smtClean="0"/>
              <a:t>balance of resources between the headquarters and regional/local offices</a:t>
            </a:r>
          </a:p>
          <a:p>
            <a:pPr lvl="1"/>
            <a:r>
              <a:rPr lang="en-US" dirty="0" smtClean="0"/>
              <a:t>Traditionally of the national statistical system is based on surveys (censuses)</a:t>
            </a:r>
          </a:p>
          <a:p>
            <a:pPr lvl="1"/>
            <a:r>
              <a:rPr lang="en-US" dirty="0" smtClean="0"/>
              <a:t>good resources for implementation of surveys, less resources for use of other data sources and for the use of samples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23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24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  <p:pic>
        <p:nvPicPr>
          <p:cNvPr id="8" name="Kuva 7" descr="Rullaluistimi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4888" y="1340768"/>
            <a:ext cx="2664296" cy="47691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704850" y="620713"/>
            <a:ext cx="8420100" cy="1219200"/>
          </a:xfrm>
        </p:spPr>
        <p:txBody>
          <a:bodyPr/>
          <a:lstStyle/>
          <a:p>
            <a:r>
              <a:rPr lang="en-US" dirty="0" smtClean="0"/>
              <a:t>Elements of environmental accounts</a:t>
            </a:r>
          </a:p>
        </p:txBody>
      </p:sp>
      <p:sp>
        <p:nvSpPr>
          <p:cNvPr id="8195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17.1.2012</a:t>
            </a:r>
            <a:endParaRPr lang="fi-FI"/>
          </a:p>
        </p:txBody>
      </p:sp>
      <p:sp>
        <p:nvSpPr>
          <p:cNvPr id="819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2A198A-F6DD-4BC2-9089-A23102C45547}" type="slidenum">
              <a:rPr lang="fi-FI" smtClean="0"/>
              <a:pPr/>
              <a:t>3</a:t>
            </a:fld>
            <a:endParaRPr lang="fi-FI" smtClean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</p:nvPr>
        </p:nvGraphicFramePr>
        <p:xfrm>
          <a:off x="849313" y="1844675"/>
          <a:ext cx="8064897" cy="4323422"/>
        </p:xfrm>
        <a:graphic>
          <a:graphicData uri="http://schemas.openxmlformats.org/drawingml/2006/table">
            <a:tbl>
              <a:tblPr/>
              <a:tblGrid>
                <a:gridCol w="2041187"/>
                <a:gridCol w="1992081"/>
                <a:gridCol w="2049370"/>
                <a:gridCol w="1982259"/>
              </a:tblGrid>
              <a:tr h="228761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Scope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70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Accounting</a:t>
                      </a:r>
                      <a:r>
                        <a:rPr lang="en-US" sz="1200" i="0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principle</a:t>
                      </a: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Natural</a:t>
                      </a:r>
                      <a:r>
                        <a:rPr lang="en-US" sz="1400" i="1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resources </a:t>
                      </a: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(stocks)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Depletation / degradation (flows)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Environmental</a:t>
                      </a:r>
                      <a:r>
                        <a:rPr lang="en-US" sz="1400" i="1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protection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270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Physical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Resource</a:t>
                      </a:r>
                      <a:r>
                        <a:rPr lang="en-US" sz="1200" i="0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balances</a:t>
                      </a: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Material</a:t>
                      </a:r>
                      <a:r>
                        <a:rPr lang="en-US" sz="1200" i="0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flow accounts (MFA)</a:t>
                      </a: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37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Hybrid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Physical/monetary input-output analysis,NAMEA</a:t>
                      </a: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404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Monetary,</a:t>
                      </a:r>
                      <a:r>
                        <a:rPr lang="en-US" sz="1400" i="1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disaggregation of SNA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smtClean="0">
                          <a:latin typeface="Arial"/>
                          <a:ea typeface="Times New Roman"/>
                          <a:cs typeface="Times New Roman"/>
                        </a:rPr>
                        <a:t>Values</a:t>
                      </a:r>
                      <a:r>
                        <a:rPr lang="en-US" sz="1200" i="0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of stocks</a:t>
                      </a: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200" i="0" noProof="0" dirty="0" smtClean="0">
                          <a:latin typeface="Arial"/>
                          <a:ea typeface="Times New Roman"/>
                          <a:cs typeface="Times New Roman"/>
                        </a:rPr>
                        <a:t>Environmental</a:t>
                      </a:r>
                      <a:r>
                        <a:rPr lang="en-US" sz="1200" i="0" baseline="0" noProof="0" dirty="0" smtClean="0">
                          <a:latin typeface="Arial"/>
                          <a:ea typeface="Times New Roman"/>
                          <a:cs typeface="Times New Roman"/>
                        </a:rPr>
                        <a:t> expenditures, </a:t>
                      </a:r>
                      <a:r>
                        <a:rPr lang="en-US" sz="1200" i="0" baseline="0" noProof="0" dirty="0" smtClean="0">
                          <a:latin typeface="Arial"/>
                          <a:ea typeface="Times New Roman"/>
                          <a:cs typeface="Times New Roman"/>
                        </a:rPr>
                        <a:t>EGSS</a:t>
                      </a:r>
                      <a:r>
                        <a:rPr lang="en-US" sz="1200" i="0" noProof="0" dirty="0" smtClean="0">
                          <a:latin typeface="Arial"/>
                          <a:ea typeface="Times New Roman"/>
                          <a:cs typeface="Times New Roman"/>
                        </a:rPr>
                        <a:t>, environmental</a:t>
                      </a:r>
                      <a:r>
                        <a:rPr lang="en-US" sz="1200" i="0" baseline="0" noProof="0" dirty="0" smtClean="0">
                          <a:latin typeface="Arial"/>
                          <a:ea typeface="Times New Roman"/>
                          <a:cs typeface="Times New Roman"/>
                        </a:rPr>
                        <a:t> taxes and subsidies</a:t>
                      </a:r>
                      <a:endParaRPr lang="en-US" sz="1200" i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540"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Monetary</a:t>
                      </a:r>
                      <a:r>
                        <a:rPr lang="en-US" sz="1400" i="1" baseline="0" noProof="0" smtClean="0">
                          <a:latin typeface="Arial"/>
                          <a:ea typeface="Times New Roman"/>
                          <a:cs typeface="Times New Roman"/>
                        </a:rPr>
                        <a:t> accouts</a:t>
                      </a:r>
                      <a:r>
                        <a:rPr lang="en-US" sz="1400" i="1" noProof="0" smtClean="0">
                          <a:latin typeface="Arial"/>
                          <a:ea typeface="Times New Roman"/>
                          <a:cs typeface="Times New Roman"/>
                        </a:rPr>
                        <a:t>, adjustments of SNA</a:t>
                      </a:r>
                      <a:endParaRPr lang="en-US" sz="14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noProof="0" smtClean="0">
                          <a:latin typeface="+mn-lt"/>
                          <a:ea typeface="Times New Roman"/>
                          <a:cs typeface="Times New Roman"/>
                        </a:rPr>
                        <a:t>Valuation of depletion</a:t>
                      </a:r>
                      <a:r>
                        <a:rPr lang="en-US" sz="1200" i="1" baseline="0" noProof="0" smtClean="0">
                          <a:latin typeface="+mn-lt"/>
                          <a:ea typeface="Times New Roman"/>
                          <a:cs typeface="Times New Roman"/>
                        </a:rPr>
                        <a:t> of natural resources and environmantal degaradation, adjusted macroindicators, footprint indicators etc.</a:t>
                      </a:r>
                      <a:endParaRPr lang="en-US" sz="1200" i="1" noProof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endParaRPr lang="en-US" sz="1200" i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137" marR="52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34" name="Alatunnisteen paikkamerkki 9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i-FI"/>
              <a:t>Leo Kolttola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4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  <p:pic>
        <p:nvPicPr>
          <p:cNvPr id="9" name="Kuva 8" descr="panorama_tilastokeskus_muut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2600" y="1124744"/>
            <a:ext cx="6624736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latin typeface="Arial" pitchFamily="34" charset="0"/>
                <a:cs typeface="Arial" pitchFamily="34" charset="0"/>
              </a:rPr>
              <a:t>April 2013</a:t>
            </a:r>
            <a:endParaRPr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ian numeron paikkamerkki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6DC1A-D458-4056-AD67-735CF584A0DB}" type="slidenum">
              <a:rPr lang="fi-FI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889556" y="2249309"/>
            <a:ext cx="2628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108000" tIns="43165" rIns="86330" bIns="43165" anchor="ctr"/>
          <a:lstStyle/>
          <a:p>
            <a:pPr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Standards and Methods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377959" y="2931990"/>
            <a:ext cx="5130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  <a:prstDash val="solid"/>
            <a:miter lim="800000"/>
            <a:headEnd/>
            <a:tailEnd/>
          </a:ln>
        </p:spPr>
        <p:txBody>
          <a:bodyPr wrap="none" lIns="108000" tIns="43165" rIns="86330" bIns="43165" anchor="ctr" anchorCtr="0"/>
          <a:lstStyle/>
          <a:p>
            <a:pPr algn="ctr"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Population and Social Statistics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377959" y="3612576"/>
            <a:ext cx="5130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108000" tIns="43165" rIns="86330" bIns="43165" anchor="ctr" anchorCtr="0"/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Economic and Environmental Statistics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377959" y="4293160"/>
            <a:ext cx="5130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108000" tIns="43165" rIns="86330" bIns="43165" anchor="ctr" anchorCtr="0"/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Business Statistics</a:t>
            </a: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7622452" y="2931990"/>
            <a:ext cx="1368000" cy="194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72000" tIns="72000" rIns="86330" bIns="43165" anchor="t" anchorCtr="0"/>
          <a:lstStyle/>
          <a:p>
            <a:pPr algn="ctr"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Information </a:t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r>
              <a:rPr lang="en-GB" sz="1800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3626004" y="1570818"/>
            <a:ext cx="2628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86330" tIns="43165" rIns="86330" bIns="43165" anchor="ctr"/>
          <a:lstStyle/>
          <a:p>
            <a:pPr algn="ctr" defTabSz="863600"/>
            <a:r>
              <a:rPr lang="en-GB" sz="1800" dirty="0" smtClean="0">
                <a:latin typeface="Arial" pitchFamily="34" charset="0"/>
                <a:cs typeface="Arial" pitchFamily="34" charset="0"/>
              </a:rPr>
              <a:t>Office of </a:t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r>
              <a:rPr lang="en-GB" sz="1800" dirty="0" smtClean="0">
                <a:latin typeface="Arial" pitchFamily="34" charset="0"/>
                <a:cs typeface="Arial" pitchFamily="34" charset="0"/>
              </a:rPr>
              <a:t>Director General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626004" y="2251404"/>
            <a:ext cx="2628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108000" tIns="43165" rIns="86330" bIns="43165" anchor="ctr"/>
          <a:lstStyle/>
          <a:p>
            <a:pPr algn="ctr"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Administration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362452" y="2249309"/>
            <a:ext cx="2628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108000" tIns="43165" rIns="86330" bIns="43165" anchor="ctr"/>
          <a:lstStyle/>
          <a:p>
            <a:pPr algn="ctr"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Information Technology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889556" y="2931990"/>
            <a:ext cx="1368000" cy="194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72000" tIns="72000" rIns="86330" bIns="43165" anchor="t" anchorCtr="0"/>
          <a:lstStyle/>
          <a:p>
            <a:pPr algn="ctr" defTabSz="719138"/>
            <a:r>
              <a:rPr lang="en-GB" sz="1800" dirty="0" smtClean="0">
                <a:latin typeface="Arial" pitchFamily="34" charset="0"/>
                <a:cs typeface="Arial" pitchFamily="34" charset="0"/>
              </a:rPr>
              <a:t>Data </a:t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r>
              <a:rPr lang="en-GB" sz="1800" dirty="0" smtClean="0">
                <a:latin typeface="Arial" pitchFamily="34" charset="0"/>
                <a:cs typeface="Arial" pitchFamily="34" charset="0"/>
              </a:rPr>
              <a:t>Collection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uora nuoliyhdysviiva 13"/>
          <p:cNvCxnSpPr/>
          <p:nvPr/>
        </p:nvCxnSpPr>
        <p:spPr>
          <a:xfrm flipH="1">
            <a:off x="2144688" y="3933056"/>
            <a:ext cx="64807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kehys 14"/>
          <p:cNvSpPr txBox="1"/>
          <p:nvPr/>
        </p:nvSpPr>
        <p:spPr>
          <a:xfrm>
            <a:off x="920552" y="5229200"/>
            <a:ext cx="2954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mtClean="0"/>
              <a:t>Environment and Energy</a:t>
            </a:r>
          </a:p>
          <a:p>
            <a:pPr algn="l"/>
            <a:r>
              <a:rPr lang="fi-FI" smtClean="0"/>
              <a:t>Greenhouse Gas Inventory</a:t>
            </a:r>
            <a:endParaRPr lang="fi-FI"/>
          </a:p>
        </p:txBody>
      </p:sp>
      <p:cxnSp>
        <p:nvCxnSpPr>
          <p:cNvPr id="17" name="Suora nuoliyhdysviiva 16"/>
          <p:cNvCxnSpPr/>
          <p:nvPr/>
        </p:nvCxnSpPr>
        <p:spPr>
          <a:xfrm>
            <a:off x="3656856" y="537321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kehys 23"/>
          <p:cNvSpPr txBox="1"/>
          <p:nvPr/>
        </p:nvSpPr>
        <p:spPr>
          <a:xfrm>
            <a:off x="4363557" y="5373216"/>
            <a:ext cx="2659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mtClean="0"/>
              <a:t>Environmental Accounts</a:t>
            </a:r>
          </a:p>
          <a:p>
            <a:pPr algn="l"/>
            <a:r>
              <a:rPr lang="fi-FI" smtClean="0"/>
              <a:t>Environmental Statistics</a:t>
            </a:r>
          </a:p>
          <a:p>
            <a:pPr algn="l"/>
            <a:r>
              <a:rPr lang="fi-FI" smtClean="0"/>
              <a:t>Energy Statistics</a:t>
            </a:r>
            <a:endParaRPr lang="fi-FI"/>
          </a:p>
        </p:txBody>
      </p:sp>
      <p:cxnSp>
        <p:nvCxnSpPr>
          <p:cNvPr id="31" name="Suora nuoliyhdysviiva 30"/>
          <p:cNvCxnSpPr/>
          <p:nvPr/>
        </p:nvCxnSpPr>
        <p:spPr>
          <a:xfrm flipV="1">
            <a:off x="7113240" y="1988840"/>
            <a:ext cx="21602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ikehys 31"/>
          <p:cNvSpPr txBox="1"/>
          <p:nvPr/>
        </p:nvSpPr>
        <p:spPr>
          <a:xfrm>
            <a:off x="6393160" y="1556792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/>
              <a:t>National Accounts</a:t>
            </a:r>
            <a:endParaRPr lang="fi-FI"/>
          </a:p>
        </p:txBody>
      </p:sp>
      <p:sp>
        <p:nvSpPr>
          <p:cNvPr id="34" name="Tekstikehys 33"/>
          <p:cNvSpPr txBox="1"/>
          <p:nvPr/>
        </p:nvSpPr>
        <p:spPr>
          <a:xfrm>
            <a:off x="776536" y="1052736"/>
            <a:ext cx="2225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smtClean="0"/>
              <a:t>Organisation</a:t>
            </a:r>
            <a:endParaRPr lang="fi-FI" sz="2800"/>
          </a:p>
        </p:txBody>
      </p:sp>
      <p:sp>
        <p:nvSpPr>
          <p:cNvPr id="35" name="Alatunnisteen paikkamerkki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Advisor group for environmental accounts</a:t>
            </a:r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776536" y="2060848"/>
            <a:ext cx="8420100" cy="3962400"/>
          </a:xfrm>
        </p:spPr>
        <p:txBody>
          <a:bodyPr/>
          <a:lstStyle/>
          <a:p>
            <a:r>
              <a:rPr lang="fi-FI" smtClean="0"/>
              <a:t>Ministry of Agriculture and Forestry</a:t>
            </a:r>
          </a:p>
          <a:p>
            <a:r>
              <a:rPr lang="fi-FI" smtClean="0"/>
              <a:t>Ministry of Employment and the Economy</a:t>
            </a:r>
          </a:p>
          <a:p>
            <a:r>
              <a:rPr lang="fi-FI" smtClean="0"/>
              <a:t>Ministry of the Environment</a:t>
            </a:r>
          </a:p>
          <a:p>
            <a:r>
              <a:rPr lang="fi-FI" smtClean="0"/>
              <a:t>Government Institute for Econnomic Research</a:t>
            </a:r>
          </a:p>
          <a:p>
            <a:r>
              <a:rPr lang="fi-FI" smtClean="0"/>
              <a:t>Forest Research Institute</a:t>
            </a:r>
          </a:p>
          <a:p>
            <a:r>
              <a:rPr lang="fi-FI" smtClean="0"/>
              <a:t>Geological Survey of Finland</a:t>
            </a:r>
          </a:p>
          <a:p>
            <a:r>
              <a:rPr lang="fi-FI" smtClean="0"/>
              <a:t>Finnish Environment Institute</a:t>
            </a:r>
          </a:p>
          <a:p>
            <a:r>
              <a:rPr lang="fi-FI" smtClean="0"/>
              <a:t>Thule Institute (University of Oulu)</a:t>
            </a:r>
          </a:p>
          <a:p>
            <a:r>
              <a:rPr lang="fi-FI" smtClean="0"/>
              <a:t>Confederation of Finnish Industries</a:t>
            </a:r>
          </a:p>
          <a:p>
            <a:pPr>
              <a:buNone/>
            </a:pPr>
            <a:endParaRPr lang="fi-FI" smtClean="0"/>
          </a:p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April 2013</a:t>
            </a:r>
            <a:endParaRPr lang="en-GB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5BD60-AA0D-4DF7-808B-E50E78976280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6536" y="692696"/>
            <a:ext cx="8420100" cy="1219200"/>
          </a:xfrm>
        </p:spPr>
        <p:txBody>
          <a:bodyPr/>
          <a:lstStyle/>
          <a:p>
            <a:r>
              <a:rPr lang="en-US" sz="2400" smtClean="0"/>
              <a:t>Regulation base of environmental accounts in the EU</a:t>
            </a:r>
            <a:endParaRPr lang="en-US" sz="24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April 2013</a:t>
            </a:r>
            <a:endParaRPr lang="fi-FI"/>
          </a:p>
        </p:txBody>
      </p:sp>
      <p:graphicFrame>
        <p:nvGraphicFramePr>
          <p:cNvPr id="6" name="Kaaviokuva 5"/>
          <p:cNvGraphicFramePr/>
          <p:nvPr/>
        </p:nvGraphicFramePr>
        <p:xfrm>
          <a:off x="1424608" y="184482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Leo Kolttola</a:t>
            </a:r>
            <a:endParaRPr lang="en-GB" noProof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704528" y="1844824"/>
          <a:ext cx="8712968" cy="418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016224"/>
                <a:gridCol w="2088232"/>
                <a:gridCol w="1944216"/>
              </a:tblGrid>
              <a:tr h="1019635">
                <a:tc>
                  <a:txBody>
                    <a:bodyPr/>
                    <a:lstStyle/>
                    <a:p>
                      <a:r>
                        <a:rPr lang="en-US" noProof="0" smtClean="0"/>
                        <a:t>Modules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Publication in Statistics Finland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EU regulation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UN SEEA</a:t>
                      </a:r>
                      <a:endParaRPr lang="en-US" noProof="0"/>
                    </a:p>
                  </a:txBody>
                  <a:tcPr/>
                </a:tc>
              </a:tr>
              <a:tr h="1019635">
                <a:tc>
                  <a:txBody>
                    <a:bodyPr/>
                    <a:lstStyle/>
                    <a:p>
                      <a:pPr lvl="0"/>
                      <a:r>
                        <a:rPr lang="en-US" sz="1800" noProof="0" smtClean="0">
                          <a:solidFill>
                            <a:schemeClr val="tx1"/>
                          </a:solidFill>
                        </a:rPr>
                        <a:t>Economy-wide material flow accounts</a:t>
                      </a:r>
                      <a:endParaRPr lang="en-US" sz="18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First publication 11/2011</a:t>
                      </a:r>
                    </a:p>
                    <a:p>
                      <a:r>
                        <a:rPr lang="en-US" noProof="0" smtClean="0"/>
                        <a:t>Time series 1970-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First data delivery to Eurostat</a:t>
                      </a:r>
                      <a:r>
                        <a:rPr lang="en-US" baseline="0" noProof="0" smtClean="0"/>
                        <a:t> at</a:t>
                      </a:r>
                      <a:r>
                        <a:rPr lang="en-US" noProof="0" smtClean="0"/>
                        <a:t> 2013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Flows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en-US" noProof="0" smtClean="0"/>
                        <a:t>Waste</a:t>
                      </a:r>
                      <a:r>
                        <a:rPr lang="en-US" baseline="0" noProof="0" smtClean="0"/>
                        <a:t> Statistics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Time series 1994-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Waste statistics </a:t>
                      </a:r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</a:t>
                      </a:r>
                      <a:r>
                        <a:rPr lang="en-US" sz="1800" noProof="0" smtClean="0"/>
                        <a:t> 2004-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Flows</a:t>
                      </a:r>
                      <a:endParaRPr lang="en-US" noProof="0"/>
                    </a:p>
                  </a:txBody>
                  <a:tcPr/>
                </a:tc>
              </a:tr>
              <a:tr h="10196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 use</a:t>
                      </a:r>
                      <a:endParaRPr lang="en-US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Land Survey of Finland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2000- </a:t>
                      </a:r>
                      <a:endParaRPr lang="en-US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Stocks</a:t>
                      </a:r>
                      <a:endParaRPr lang="en-US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351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April 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Leo Kolttola</a:t>
            </a:r>
            <a:endParaRPr lang="fi-FI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04528" y="1052736"/>
            <a:ext cx="856411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632520" y="692696"/>
            <a:ext cx="8564116" cy="864096"/>
          </a:xfrm>
        </p:spPr>
        <p:txBody>
          <a:bodyPr/>
          <a:lstStyle/>
          <a:p>
            <a:pPr lvl="0"/>
            <a:r>
              <a:rPr lang="fi-FI" smtClean="0"/>
              <a:t/>
            </a:r>
            <a:br>
              <a:rPr lang="fi-FI" smtClean="0"/>
            </a:br>
            <a:r>
              <a:rPr lang="fi-FI" smtClean="0"/>
              <a:t>SEEA physical flow accounts</a:t>
            </a:r>
            <a:br>
              <a:rPr lang="fi-FI" smtClean="0"/>
            </a:b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8</a:t>
            </a:fld>
            <a:endParaRPr lang="en-GB" noProof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560512" y="836712"/>
            <a:ext cx="8564116" cy="1224136"/>
          </a:xfrm>
        </p:spPr>
        <p:txBody>
          <a:bodyPr/>
          <a:lstStyle/>
          <a:p>
            <a:pPr lvl="0"/>
            <a:r>
              <a:rPr lang="fi-FI" smtClean="0"/>
              <a:t>SEEA monetary flow accounts</a:t>
            </a:r>
            <a:br>
              <a:rPr lang="fi-FI" smtClean="0"/>
            </a:b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32520" y="1844824"/>
          <a:ext cx="871296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016224"/>
                <a:gridCol w="2160240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Modules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Publication in Statistics Finland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EU regulation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UN SEEA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EPE - Industry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Time series 1992-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Regulation</a:t>
                      </a:r>
                      <a:r>
                        <a:rPr lang="en-US" baseline="0" noProof="0" smtClean="0"/>
                        <a:t> </a:t>
                      </a:r>
                      <a:r>
                        <a:rPr lang="en-US" noProof="0" smtClean="0"/>
                        <a:t>2015?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Environmental protection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EPE –Public</a:t>
                      </a:r>
                      <a:r>
                        <a:rPr lang="en-US" sz="1800" baseline="0" noProof="0" smtClean="0"/>
                        <a:t> sector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Time series 1994-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Regulation</a:t>
                      </a:r>
                      <a:r>
                        <a:rPr lang="en-US" baseline="0" noProof="0" smtClean="0"/>
                        <a:t> </a:t>
                      </a:r>
                      <a:r>
                        <a:rPr lang="en-US" noProof="0" smtClean="0"/>
                        <a:t>2015?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Environmental protection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Environmentally related</a:t>
                      </a:r>
                      <a:r>
                        <a:rPr lang="en-US" sz="1800" baseline="0" noProof="0" smtClean="0"/>
                        <a:t> taxes</a:t>
                      </a:r>
                      <a:endParaRPr lang="en-US" sz="1800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Time series 1980-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Reported</a:t>
                      </a:r>
                      <a:r>
                        <a:rPr lang="en-US" sz="1800" baseline="0" noProof="0" smtClean="0"/>
                        <a:t> yearly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Environmental protection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smtClean="0"/>
                        <a:t>Environmentally related taxes by economic activity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Grants</a:t>
                      </a:r>
                      <a:r>
                        <a:rPr lang="en-US" sz="1800" baseline="0" noProof="0" smtClean="0"/>
                        <a:t>-project 2011-2012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Regulation</a:t>
                      </a:r>
                      <a:r>
                        <a:rPr lang="en-US" sz="1800" baseline="0" noProof="0" smtClean="0"/>
                        <a:t> 7/2011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Environmental protection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EGSS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Time series</a:t>
                      </a:r>
                      <a:r>
                        <a:rPr lang="en-US" sz="1800" baseline="0" noProof="0" smtClean="0"/>
                        <a:t> </a:t>
                      </a:r>
                      <a:r>
                        <a:rPr lang="en-US" sz="1800" noProof="0" smtClean="0"/>
                        <a:t>2009</a:t>
                      </a:r>
                      <a:r>
                        <a:rPr lang="en-US" sz="1800" baseline="0" noProof="0" smtClean="0"/>
                        <a:t>-</a:t>
                      </a:r>
                      <a:r>
                        <a:rPr lang="en-US" sz="1800" noProof="0" smtClean="0"/>
                        <a:t> 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Regulation</a:t>
                      </a:r>
                      <a:r>
                        <a:rPr lang="en-US" baseline="0" noProof="0" smtClean="0"/>
                        <a:t> </a:t>
                      </a:r>
                      <a:r>
                        <a:rPr lang="en-US" noProof="0" smtClean="0"/>
                        <a:t>2015?</a:t>
                      </a:r>
                      <a:endParaRPr lang="en-US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Environmental protection</a:t>
                      </a:r>
                      <a:endParaRPr lang="en-US" sz="1800" noProof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April 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Leo Kolttola</a:t>
            </a:r>
            <a:endParaRPr lang="fi-FI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04528" y="1484784"/>
            <a:ext cx="8420100" cy="93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60512" y="1052736"/>
            <a:ext cx="871296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9</a:t>
            </a:fld>
            <a:endParaRPr lang="en-GB" noProof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lanti-vaaka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englanti-vaaka</Template>
  <TotalTime>1583</TotalTime>
  <Words>1062</Words>
  <Application>Microsoft Office PowerPoint</Application>
  <PresentationFormat>A4-paperi (210 x 297 mm)</PresentationFormat>
  <Paragraphs>297</Paragraphs>
  <Slides>24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5" baseType="lpstr">
      <vt:lpstr>englanti-vaaka</vt:lpstr>
      <vt:lpstr>Implementation of Environmental Accounts</vt:lpstr>
      <vt:lpstr>Contents</vt:lpstr>
      <vt:lpstr>Elements of environmental accounts</vt:lpstr>
      <vt:lpstr>Dia 4</vt:lpstr>
      <vt:lpstr>Dia 5</vt:lpstr>
      <vt:lpstr>Advisor group for environmental accounts</vt:lpstr>
      <vt:lpstr>Regulation base of environmental accounts in the EU</vt:lpstr>
      <vt:lpstr> SEEA physical flow accounts </vt:lpstr>
      <vt:lpstr>SEEA monetary flow accounts </vt:lpstr>
      <vt:lpstr>SEEA hybrid accounts </vt:lpstr>
      <vt:lpstr>Current Environmental Accounts</vt:lpstr>
      <vt:lpstr>Development Projects</vt:lpstr>
      <vt:lpstr>Current environmental statistics</vt:lpstr>
      <vt:lpstr>Current energy statistics</vt:lpstr>
      <vt:lpstr>National Greenhouse Gas Inventory</vt:lpstr>
      <vt:lpstr>Integrated data system</vt:lpstr>
      <vt:lpstr>Environmental goods and services sector</vt:lpstr>
      <vt:lpstr>Key indicators used on permanent basis in the main indicator sets</vt:lpstr>
      <vt:lpstr>Main dissemination tools</vt:lpstr>
      <vt:lpstr>Main policy interests linked to EA</vt:lpstr>
      <vt:lpstr>Lessons learned </vt:lpstr>
      <vt:lpstr>International consulting</vt:lpstr>
      <vt:lpstr>Lessons learned</vt:lpstr>
      <vt:lpstr>Thank you!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Environmental Accounts in Finland</dc:title>
  <dc:creator>vertanen</dc:creator>
  <cp:lastModifiedBy>Leo Kolttola</cp:lastModifiedBy>
  <cp:revision>130</cp:revision>
  <cp:lastPrinted>2004-03-31T08:07:52Z</cp:lastPrinted>
  <dcterms:created xsi:type="dcterms:W3CDTF">2012-09-06T07:40:28Z</dcterms:created>
  <dcterms:modified xsi:type="dcterms:W3CDTF">2013-04-03T05:51:33Z</dcterms:modified>
</cp:coreProperties>
</file>