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256" r:id="rId3"/>
    <p:sldId id="275" r:id="rId4"/>
    <p:sldId id="259" r:id="rId5"/>
    <p:sldId id="260" r:id="rId6"/>
    <p:sldId id="270" r:id="rId7"/>
    <p:sldId id="272" r:id="rId8"/>
    <p:sldId id="268" r:id="rId9"/>
    <p:sldId id="269" r:id="rId10"/>
    <p:sldId id="276" r:id="rId11"/>
    <p:sldId id="278" r:id="rId12"/>
    <p:sldId id="279" r:id="rId13"/>
    <p:sldId id="273" r:id="rId14"/>
    <p:sldId id="271" r:id="rId15"/>
    <p:sldId id="280" r:id="rId16"/>
    <p:sldId id="282" r:id="rId17"/>
    <p:sldId id="283" r:id="rId18"/>
    <p:sldId id="284" r:id="rId19"/>
    <p:sldId id="285" r:id="rId20"/>
    <p:sldId id="286" r:id="rId21"/>
    <p:sldId id="287" r:id="rId22"/>
    <p:sldId id="288" r:id="rId23"/>
    <p:sldId id="289" r:id="rId24"/>
    <p:sldId id="290" r:id="rId25"/>
    <p:sldId id="291" r:id="rId26"/>
    <p:sldId id="292" r:id="rId27"/>
    <p:sldId id="281" r:id="rId28"/>
    <p:sldId id="293" r:id="rId29"/>
    <p:sldId id="294" r:id="rId30"/>
    <p:sldId id="295" r:id="rId31"/>
  </p:sldIdLst>
  <p:sldSz cx="9144000" cy="6858000" type="screen4x3"/>
  <p:notesSz cx="6858000" cy="9144000"/>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2" autoAdjust="0"/>
    <p:restoredTop sz="94291" autoAdjust="0"/>
  </p:normalViewPr>
  <p:slideViewPr>
    <p:cSldViewPr>
      <p:cViewPr varScale="1">
        <p:scale>
          <a:sx n="75" d="100"/>
          <a:sy n="75" d="100"/>
        </p:scale>
        <p:origin x="-366" y="-90"/>
      </p:cViewPr>
      <p:guideLst>
        <p:guide orient="horz" pos="2160"/>
        <p:guide pos="2880"/>
      </p:guideLst>
    </p:cSldViewPr>
  </p:slideViewPr>
  <p:outlineViewPr>
    <p:cViewPr>
      <p:scale>
        <a:sx n="33" d="100"/>
        <a:sy n="33" d="100"/>
      </p:scale>
      <p:origin x="0" y="-828"/>
    </p:cViewPr>
  </p:outlineViewPr>
  <p:notesTextViewPr>
    <p:cViewPr>
      <p:scale>
        <a:sx n="1" d="1"/>
        <a:sy n="1" d="1"/>
      </p:scale>
      <p:origin x="0" y="0"/>
    </p:cViewPr>
  </p:notesTextViewPr>
  <p:notesViewPr>
    <p:cSldViewPr>
      <p:cViewPr varScale="1">
        <p:scale>
          <a:sx n="54" d="100"/>
          <a:sy n="54" d="100"/>
        </p:scale>
        <p:origin x="2820" y="7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t-PT"/>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dirty="0">
                <a:latin typeface="+mn-lt"/>
              </a:defRPr>
            </a:lvl1pPr>
          </a:lstStyle>
          <a:p>
            <a:pPr>
              <a:defRPr/>
            </a:pPr>
            <a:endParaRPr lang="pt-PT"/>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t-PT"/>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2386D97-2C0C-4F1F-88A9-7E0DB1750B73}" type="slidenum">
              <a:rPr lang="pt-PT"/>
              <a:pPr>
                <a:defRPr/>
              </a:pPr>
              <a:t>‹#›</a:t>
            </a:fld>
            <a:endParaRPr lang="pt-P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77A7816-4299-45D2-8296-2923544E522D}" type="datetimeFigureOut">
              <a:rPr lang="pt-PT"/>
              <a:pPr>
                <a:defRPr/>
              </a:pPr>
              <a:t>02-04-2013</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PT"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pt-PT"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04099CA-110B-4CF5-AB11-F257925428FF}" type="slidenum">
              <a:rPr lang="pt-PT"/>
              <a:pPr>
                <a:defRPr/>
              </a:pPr>
              <a:t>‹#›</a:t>
            </a:fld>
            <a:endParaRPr lang="pt-P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768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D5E86B-513C-4D8A-AC5B-41B379C85EF0}" type="slidenum">
              <a:rPr lang="pt-PT"/>
              <a:pPr fontAlgn="base">
                <a:spcBef>
                  <a:spcPct val="0"/>
                </a:spcBef>
                <a:spcAft>
                  <a:spcPct val="0"/>
                </a:spcAft>
              </a:pPr>
              <a:t>1</a:t>
            </a:fld>
            <a:endParaRPr lang="pt-P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790138-E244-44D3-BFCA-7D196842FB57}" type="slidenum">
              <a:rPr lang="pt-PT"/>
              <a:pPr fontAlgn="base">
                <a:spcBef>
                  <a:spcPct val="0"/>
                </a:spcBef>
                <a:spcAft>
                  <a:spcPct val="0"/>
                </a:spcAft>
              </a:pPr>
              <a:t>10</a:t>
            </a:fld>
            <a:endParaRPr lang="pt-P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3C1262-EE9D-49CA-9D23-3C77B4F7C7FB}" type="slidenum">
              <a:rPr lang="pt-PT"/>
              <a:pPr fontAlgn="base">
                <a:spcBef>
                  <a:spcPct val="0"/>
                </a:spcBef>
                <a:spcAft>
                  <a:spcPct val="0"/>
                </a:spcAft>
              </a:pPr>
              <a:t>11</a:t>
            </a:fld>
            <a:endParaRPr lang="pt-P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7B6C11-0F13-4F50-9FBB-9C89F825DE73}" type="slidenum">
              <a:rPr lang="pt-PT"/>
              <a:pPr fontAlgn="base">
                <a:spcBef>
                  <a:spcPct val="0"/>
                </a:spcBef>
                <a:spcAft>
                  <a:spcPct val="0"/>
                </a:spcAft>
              </a:pPr>
              <a:t>13</a:t>
            </a:fld>
            <a:endParaRPr lang="pt-P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1E809C-DD8D-4DAB-8DCF-53EEA5B2D9D4}" type="slidenum">
              <a:rPr lang="pt-PT"/>
              <a:pPr fontAlgn="base">
                <a:spcBef>
                  <a:spcPct val="0"/>
                </a:spcBef>
                <a:spcAft>
                  <a:spcPct val="0"/>
                </a:spcAft>
              </a:pPr>
              <a:t>14</a:t>
            </a:fld>
            <a:endParaRPr lang="pt-P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819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BA53EB-74B3-4390-B10A-26DDBF76174C}" type="slidenum">
              <a:rPr lang="pt-PT"/>
              <a:pPr fontAlgn="base">
                <a:spcBef>
                  <a:spcPct val="0"/>
                </a:spcBef>
                <a:spcAft>
                  <a:spcPct val="0"/>
                </a:spcAft>
              </a:pPr>
              <a:t>2</a:t>
            </a:fld>
            <a:endParaRPr lang="pt-P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778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251789-B784-4AD0-8D3F-FDEF6AFB21BC}" type="slidenum">
              <a:rPr lang="pt-PT"/>
              <a:pPr fontAlgn="base">
                <a:spcBef>
                  <a:spcPct val="0"/>
                </a:spcBef>
                <a:spcAft>
                  <a:spcPct val="0"/>
                </a:spcAft>
              </a:pPr>
              <a:t>27</a:t>
            </a:fld>
            <a:endParaRPr lang="pt-P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839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908C92-6D53-4DDE-8C6C-EA03DA780B1B}" type="slidenum">
              <a:rPr lang="pt-PT"/>
              <a:pPr fontAlgn="base">
                <a:spcBef>
                  <a:spcPct val="0"/>
                </a:spcBef>
                <a:spcAft>
                  <a:spcPct val="0"/>
                </a:spcAft>
              </a:pPr>
              <a:t>30</a:t>
            </a:fld>
            <a:endParaRPr 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8B79CC-3897-48E7-A6F8-1908BBCE441D}" type="slidenum">
              <a:rPr lang="pt-PT"/>
              <a:pPr fontAlgn="base">
                <a:spcBef>
                  <a:spcPct val="0"/>
                </a:spcBef>
                <a:spcAft>
                  <a:spcPct val="0"/>
                </a:spcAft>
              </a:pPr>
              <a:t>3</a:t>
            </a:fld>
            <a:endParaRPr lang="pt-P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438891-8730-4275-A820-F8E7FD307B23}" type="slidenum">
              <a:rPr lang="pt-PT"/>
              <a:pPr fontAlgn="base">
                <a:spcBef>
                  <a:spcPct val="0"/>
                </a:spcBef>
                <a:spcAft>
                  <a:spcPct val="0"/>
                </a:spcAft>
              </a:pPr>
              <a:t>4</a:t>
            </a:fld>
            <a:endParaRPr lang="pt-P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0085A4-14DA-4722-BD39-117D09BB6483}" type="slidenum">
              <a:rPr lang="pt-PT"/>
              <a:pPr fontAlgn="base">
                <a:spcBef>
                  <a:spcPct val="0"/>
                </a:spcBef>
                <a:spcAft>
                  <a:spcPct val="0"/>
                </a:spcAft>
              </a:pPr>
              <a:t>5</a:t>
            </a:fld>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3B267C-9C37-46CA-93AB-341CC941D606}" type="slidenum">
              <a:rPr lang="pt-PT"/>
              <a:pPr fontAlgn="base">
                <a:spcBef>
                  <a:spcPct val="0"/>
                </a:spcBef>
                <a:spcAft>
                  <a:spcPct val="0"/>
                </a:spcAft>
              </a:pPr>
              <a:t>6</a:t>
            </a:fld>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9F538D-0F02-450B-A8BD-2725612AA536}" type="slidenum">
              <a:rPr lang="pt-PT"/>
              <a:pPr fontAlgn="base">
                <a:spcBef>
                  <a:spcPct val="0"/>
                </a:spcBef>
                <a:spcAft>
                  <a:spcPct val="0"/>
                </a:spcAft>
              </a:pPr>
              <a:t>7</a:t>
            </a:fld>
            <a:endParaRPr lang="pt-P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D1AF0B-8CD1-4251-AF21-C454ADFE381F}" type="slidenum">
              <a:rPr lang="pt-PT"/>
              <a:pPr fontAlgn="base">
                <a:spcBef>
                  <a:spcPct val="0"/>
                </a:spcBef>
                <a:spcAft>
                  <a:spcPct val="0"/>
                </a:spcAft>
              </a:pPr>
              <a:t>8</a:t>
            </a:fld>
            <a:endParaRPr lang="pt-P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58E8F0-EF67-4484-A31C-6E87E96114AD}" type="slidenum">
              <a:rPr lang="pt-PT"/>
              <a:pPr fontAlgn="base">
                <a:spcBef>
                  <a:spcPct val="0"/>
                </a:spcBef>
                <a:spcAft>
                  <a:spcPct val="0"/>
                </a:spcAft>
              </a:pPr>
              <a:t>9</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lvl1pPr>
              <a:defRPr/>
            </a:lvl1pPr>
          </a:lstStyle>
          <a:p>
            <a:pPr>
              <a:defRPr/>
            </a:pPr>
            <a:fld id="{047D1228-493E-4610-9A37-B75E646581C7}" type="datetime1">
              <a:rPr lang="pt-PT"/>
              <a:pPr>
                <a:defRPr/>
              </a:pPr>
              <a:t>02-04-2013</a:t>
            </a:fld>
            <a:endParaRPr lang="pt-PT"/>
          </a:p>
        </p:txBody>
      </p:sp>
      <p:sp>
        <p:nvSpPr>
          <p:cNvPr id="5" name="Footer Placeholder 4"/>
          <p:cNvSpPr>
            <a:spLocks noGrp="1"/>
          </p:cNvSpPr>
          <p:nvPr>
            <p:ph type="ftr" sz="quarter" idx="11"/>
          </p:nvPr>
        </p:nvSpPr>
        <p:spPr/>
        <p:txBody>
          <a:bodyPr/>
          <a:lstStyle>
            <a:lvl1pPr>
              <a:defRPr/>
            </a:lvl1pPr>
          </a:lstStyle>
          <a:p>
            <a:pPr>
              <a:defRPr/>
            </a:pPr>
            <a:endParaRPr lang="pt-PT"/>
          </a:p>
        </p:txBody>
      </p:sp>
      <p:sp>
        <p:nvSpPr>
          <p:cNvPr id="6" name="Slide Number Placeholder 5"/>
          <p:cNvSpPr>
            <a:spLocks noGrp="1"/>
          </p:cNvSpPr>
          <p:nvPr>
            <p:ph type="sldNum" sz="quarter" idx="12"/>
          </p:nvPr>
        </p:nvSpPr>
        <p:spPr/>
        <p:txBody>
          <a:bodyPr/>
          <a:lstStyle>
            <a:lvl1pPr>
              <a:defRPr/>
            </a:lvl1pPr>
          </a:lstStyle>
          <a:p>
            <a:pPr>
              <a:defRPr/>
            </a:pPr>
            <a:fld id="{8CCB75F1-9A12-4964-BAAE-4EF797F35F45}" type="slidenum">
              <a:rPr lang="pt-PT"/>
              <a:pPr>
                <a:defRPr/>
              </a:pPr>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lvl1pPr>
              <a:defRPr/>
            </a:lvl1pPr>
          </a:lstStyle>
          <a:p>
            <a:pPr>
              <a:defRPr/>
            </a:pPr>
            <a:fld id="{C0E764B4-210A-4E46-82AB-CC78CC714BE1}" type="datetime1">
              <a:rPr lang="pt-PT"/>
              <a:pPr>
                <a:defRPr/>
              </a:pPr>
              <a:t>02-04-2013</a:t>
            </a:fld>
            <a:endParaRPr lang="pt-PT"/>
          </a:p>
        </p:txBody>
      </p:sp>
      <p:sp>
        <p:nvSpPr>
          <p:cNvPr id="5" name="Footer Placeholder 4"/>
          <p:cNvSpPr>
            <a:spLocks noGrp="1"/>
          </p:cNvSpPr>
          <p:nvPr>
            <p:ph type="ftr" sz="quarter" idx="11"/>
          </p:nvPr>
        </p:nvSpPr>
        <p:spPr/>
        <p:txBody>
          <a:bodyPr/>
          <a:lstStyle>
            <a:lvl1pPr>
              <a:defRPr/>
            </a:lvl1pPr>
          </a:lstStyle>
          <a:p>
            <a:pPr>
              <a:defRPr/>
            </a:pPr>
            <a:endParaRPr lang="pt-PT"/>
          </a:p>
        </p:txBody>
      </p:sp>
      <p:sp>
        <p:nvSpPr>
          <p:cNvPr id="6" name="Slide Number Placeholder 5"/>
          <p:cNvSpPr>
            <a:spLocks noGrp="1"/>
          </p:cNvSpPr>
          <p:nvPr>
            <p:ph type="sldNum" sz="quarter" idx="12"/>
          </p:nvPr>
        </p:nvSpPr>
        <p:spPr/>
        <p:txBody>
          <a:bodyPr/>
          <a:lstStyle>
            <a:lvl1pPr>
              <a:defRPr/>
            </a:lvl1pPr>
          </a:lstStyle>
          <a:p>
            <a:pPr>
              <a:defRPr/>
            </a:pPr>
            <a:fld id="{8D531FF4-4BD1-48C5-8D03-7ADDA7868B6F}" type="slidenum">
              <a:rPr lang="pt-PT"/>
              <a:pPr>
                <a:defRPr/>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lvl1pPr>
              <a:defRPr/>
            </a:lvl1pPr>
          </a:lstStyle>
          <a:p>
            <a:pPr>
              <a:defRPr/>
            </a:pPr>
            <a:fld id="{6AB6AC4C-880E-4364-89A7-05957580EF17}" type="datetime1">
              <a:rPr lang="pt-PT"/>
              <a:pPr>
                <a:defRPr/>
              </a:pPr>
              <a:t>02-04-2013</a:t>
            </a:fld>
            <a:endParaRPr lang="pt-PT"/>
          </a:p>
        </p:txBody>
      </p:sp>
      <p:sp>
        <p:nvSpPr>
          <p:cNvPr id="5" name="Footer Placeholder 4"/>
          <p:cNvSpPr>
            <a:spLocks noGrp="1"/>
          </p:cNvSpPr>
          <p:nvPr>
            <p:ph type="ftr" sz="quarter" idx="11"/>
          </p:nvPr>
        </p:nvSpPr>
        <p:spPr/>
        <p:txBody>
          <a:bodyPr/>
          <a:lstStyle>
            <a:lvl1pPr>
              <a:defRPr/>
            </a:lvl1pPr>
          </a:lstStyle>
          <a:p>
            <a:pPr>
              <a:defRPr/>
            </a:pPr>
            <a:endParaRPr lang="pt-PT"/>
          </a:p>
        </p:txBody>
      </p:sp>
      <p:sp>
        <p:nvSpPr>
          <p:cNvPr id="6" name="Slide Number Placeholder 5"/>
          <p:cNvSpPr>
            <a:spLocks noGrp="1"/>
          </p:cNvSpPr>
          <p:nvPr>
            <p:ph type="sldNum" sz="quarter" idx="12"/>
          </p:nvPr>
        </p:nvSpPr>
        <p:spPr/>
        <p:txBody>
          <a:bodyPr/>
          <a:lstStyle>
            <a:lvl1pPr>
              <a:defRPr/>
            </a:lvl1pPr>
          </a:lstStyle>
          <a:p>
            <a:pPr>
              <a:defRPr/>
            </a:pPr>
            <a:fld id="{D067FDD5-F0E8-4ACA-A75D-EA6B0EE91C16}" type="slidenum">
              <a:rPr lang="pt-PT"/>
              <a:pPr>
                <a:defRPr/>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lvl1pPr>
              <a:defRPr/>
            </a:lvl1pPr>
          </a:lstStyle>
          <a:p>
            <a:pPr>
              <a:defRPr/>
            </a:pPr>
            <a:fld id="{7B6EE9C2-187B-4039-B131-04C6B81CEBB1}" type="datetime1">
              <a:rPr lang="pt-PT"/>
              <a:pPr>
                <a:defRPr/>
              </a:pPr>
              <a:t>02-04-2013</a:t>
            </a:fld>
            <a:endParaRPr lang="pt-PT"/>
          </a:p>
        </p:txBody>
      </p:sp>
      <p:sp>
        <p:nvSpPr>
          <p:cNvPr id="5" name="Footer Placeholder 4"/>
          <p:cNvSpPr>
            <a:spLocks noGrp="1"/>
          </p:cNvSpPr>
          <p:nvPr>
            <p:ph type="ftr" sz="quarter" idx="11"/>
          </p:nvPr>
        </p:nvSpPr>
        <p:spPr/>
        <p:txBody>
          <a:bodyPr/>
          <a:lstStyle>
            <a:lvl1pPr>
              <a:defRPr/>
            </a:lvl1pPr>
          </a:lstStyle>
          <a:p>
            <a:pPr>
              <a:defRPr/>
            </a:pPr>
            <a:endParaRPr lang="pt-PT"/>
          </a:p>
        </p:txBody>
      </p:sp>
      <p:sp>
        <p:nvSpPr>
          <p:cNvPr id="6" name="Slide Number Placeholder 5"/>
          <p:cNvSpPr>
            <a:spLocks noGrp="1"/>
          </p:cNvSpPr>
          <p:nvPr>
            <p:ph type="sldNum" sz="quarter" idx="12"/>
          </p:nvPr>
        </p:nvSpPr>
        <p:spPr/>
        <p:txBody>
          <a:bodyPr/>
          <a:lstStyle>
            <a:lvl1pPr>
              <a:defRPr/>
            </a:lvl1pPr>
          </a:lstStyle>
          <a:p>
            <a:pPr>
              <a:defRPr/>
            </a:pPr>
            <a:fld id="{31BE8D28-1311-4F2F-8053-94DCA04BB110}" type="slidenum">
              <a:rPr lang="pt-PT"/>
              <a:pPr>
                <a:defRPr/>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ED9FEFB-805C-4C31-B92C-EA04B153C566}" type="datetime1">
              <a:rPr lang="pt-PT"/>
              <a:pPr>
                <a:defRPr/>
              </a:pPr>
              <a:t>02-04-2013</a:t>
            </a:fld>
            <a:endParaRPr lang="pt-PT"/>
          </a:p>
        </p:txBody>
      </p:sp>
      <p:sp>
        <p:nvSpPr>
          <p:cNvPr id="5" name="Footer Placeholder 4"/>
          <p:cNvSpPr>
            <a:spLocks noGrp="1"/>
          </p:cNvSpPr>
          <p:nvPr>
            <p:ph type="ftr" sz="quarter" idx="11"/>
          </p:nvPr>
        </p:nvSpPr>
        <p:spPr/>
        <p:txBody>
          <a:bodyPr/>
          <a:lstStyle>
            <a:lvl1pPr>
              <a:defRPr/>
            </a:lvl1pPr>
          </a:lstStyle>
          <a:p>
            <a:pPr>
              <a:defRPr/>
            </a:pPr>
            <a:endParaRPr lang="pt-PT"/>
          </a:p>
        </p:txBody>
      </p:sp>
      <p:sp>
        <p:nvSpPr>
          <p:cNvPr id="6" name="Slide Number Placeholder 5"/>
          <p:cNvSpPr>
            <a:spLocks noGrp="1"/>
          </p:cNvSpPr>
          <p:nvPr>
            <p:ph type="sldNum" sz="quarter" idx="12"/>
          </p:nvPr>
        </p:nvSpPr>
        <p:spPr/>
        <p:txBody>
          <a:bodyPr/>
          <a:lstStyle>
            <a:lvl1pPr>
              <a:defRPr/>
            </a:lvl1pPr>
          </a:lstStyle>
          <a:p>
            <a:pPr>
              <a:defRPr/>
            </a:pPr>
            <a:fld id="{D840DC91-D4C5-4CCA-ABE3-70CF8A2D645B}" type="slidenum">
              <a:rPr lang="pt-PT"/>
              <a:pPr>
                <a:defRPr/>
              </a:pPr>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3"/>
          <p:cNvSpPr>
            <a:spLocks noGrp="1"/>
          </p:cNvSpPr>
          <p:nvPr>
            <p:ph type="dt" sz="half" idx="10"/>
          </p:nvPr>
        </p:nvSpPr>
        <p:spPr/>
        <p:txBody>
          <a:bodyPr/>
          <a:lstStyle>
            <a:lvl1pPr>
              <a:defRPr/>
            </a:lvl1pPr>
          </a:lstStyle>
          <a:p>
            <a:pPr>
              <a:defRPr/>
            </a:pPr>
            <a:fld id="{BBE66A93-D41F-477C-AA5B-259C0A874EB6}" type="datetime1">
              <a:rPr lang="pt-PT"/>
              <a:pPr>
                <a:defRPr/>
              </a:pPr>
              <a:t>02-04-2013</a:t>
            </a:fld>
            <a:endParaRPr lang="pt-PT"/>
          </a:p>
        </p:txBody>
      </p:sp>
      <p:sp>
        <p:nvSpPr>
          <p:cNvPr id="6" name="Footer Placeholder 4"/>
          <p:cNvSpPr>
            <a:spLocks noGrp="1"/>
          </p:cNvSpPr>
          <p:nvPr>
            <p:ph type="ftr" sz="quarter" idx="11"/>
          </p:nvPr>
        </p:nvSpPr>
        <p:spPr/>
        <p:txBody>
          <a:bodyPr/>
          <a:lstStyle>
            <a:lvl1pPr>
              <a:defRPr/>
            </a:lvl1pPr>
          </a:lstStyle>
          <a:p>
            <a:pPr>
              <a:defRPr/>
            </a:pPr>
            <a:endParaRPr lang="pt-PT"/>
          </a:p>
        </p:txBody>
      </p:sp>
      <p:sp>
        <p:nvSpPr>
          <p:cNvPr id="7" name="Slide Number Placeholder 5"/>
          <p:cNvSpPr>
            <a:spLocks noGrp="1"/>
          </p:cNvSpPr>
          <p:nvPr>
            <p:ph type="sldNum" sz="quarter" idx="12"/>
          </p:nvPr>
        </p:nvSpPr>
        <p:spPr/>
        <p:txBody>
          <a:bodyPr/>
          <a:lstStyle>
            <a:lvl1pPr>
              <a:defRPr/>
            </a:lvl1pPr>
          </a:lstStyle>
          <a:p>
            <a:pPr>
              <a:defRPr/>
            </a:pPr>
            <a:fld id="{E564FCE7-26D2-4241-84A5-9482474485ED}" type="slidenum">
              <a:rPr lang="pt-PT"/>
              <a:pPr>
                <a:defRPr/>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3"/>
          <p:cNvSpPr>
            <a:spLocks noGrp="1"/>
          </p:cNvSpPr>
          <p:nvPr>
            <p:ph type="dt" sz="half" idx="10"/>
          </p:nvPr>
        </p:nvSpPr>
        <p:spPr/>
        <p:txBody>
          <a:bodyPr/>
          <a:lstStyle>
            <a:lvl1pPr>
              <a:defRPr/>
            </a:lvl1pPr>
          </a:lstStyle>
          <a:p>
            <a:pPr>
              <a:defRPr/>
            </a:pPr>
            <a:fld id="{1107F83D-8A22-4047-82B3-AB55FF5EBEC3}" type="datetime1">
              <a:rPr lang="pt-PT"/>
              <a:pPr>
                <a:defRPr/>
              </a:pPr>
              <a:t>02-04-2013</a:t>
            </a:fld>
            <a:endParaRPr lang="pt-PT"/>
          </a:p>
        </p:txBody>
      </p:sp>
      <p:sp>
        <p:nvSpPr>
          <p:cNvPr id="8" name="Footer Placeholder 4"/>
          <p:cNvSpPr>
            <a:spLocks noGrp="1"/>
          </p:cNvSpPr>
          <p:nvPr>
            <p:ph type="ftr" sz="quarter" idx="11"/>
          </p:nvPr>
        </p:nvSpPr>
        <p:spPr/>
        <p:txBody>
          <a:bodyPr/>
          <a:lstStyle>
            <a:lvl1pPr>
              <a:defRPr/>
            </a:lvl1pPr>
          </a:lstStyle>
          <a:p>
            <a:pPr>
              <a:defRPr/>
            </a:pPr>
            <a:endParaRPr lang="pt-PT"/>
          </a:p>
        </p:txBody>
      </p:sp>
      <p:sp>
        <p:nvSpPr>
          <p:cNvPr id="9" name="Slide Number Placeholder 5"/>
          <p:cNvSpPr>
            <a:spLocks noGrp="1"/>
          </p:cNvSpPr>
          <p:nvPr>
            <p:ph type="sldNum" sz="quarter" idx="12"/>
          </p:nvPr>
        </p:nvSpPr>
        <p:spPr/>
        <p:txBody>
          <a:bodyPr/>
          <a:lstStyle>
            <a:lvl1pPr>
              <a:defRPr/>
            </a:lvl1pPr>
          </a:lstStyle>
          <a:p>
            <a:pPr>
              <a:defRPr/>
            </a:pPr>
            <a:fld id="{0296BED1-4BA8-4986-A689-26418CDDC999}" type="slidenum">
              <a:rPr lang="pt-PT"/>
              <a:pPr>
                <a:defRPr/>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3"/>
          <p:cNvSpPr>
            <a:spLocks noGrp="1"/>
          </p:cNvSpPr>
          <p:nvPr>
            <p:ph type="dt" sz="half" idx="10"/>
          </p:nvPr>
        </p:nvSpPr>
        <p:spPr/>
        <p:txBody>
          <a:bodyPr/>
          <a:lstStyle>
            <a:lvl1pPr>
              <a:defRPr/>
            </a:lvl1pPr>
          </a:lstStyle>
          <a:p>
            <a:pPr>
              <a:defRPr/>
            </a:pPr>
            <a:fld id="{2B9CF497-B064-4D45-8F5D-ACE78EF7ABB2}" type="datetime1">
              <a:rPr lang="pt-PT"/>
              <a:pPr>
                <a:defRPr/>
              </a:pPr>
              <a:t>02-04-2013</a:t>
            </a:fld>
            <a:endParaRPr lang="pt-PT"/>
          </a:p>
        </p:txBody>
      </p:sp>
      <p:sp>
        <p:nvSpPr>
          <p:cNvPr id="4" name="Footer Placeholder 4"/>
          <p:cNvSpPr>
            <a:spLocks noGrp="1"/>
          </p:cNvSpPr>
          <p:nvPr>
            <p:ph type="ftr" sz="quarter" idx="11"/>
          </p:nvPr>
        </p:nvSpPr>
        <p:spPr/>
        <p:txBody>
          <a:bodyPr/>
          <a:lstStyle>
            <a:lvl1pPr>
              <a:defRPr/>
            </a:lvl1pPr>
          </a:lstStyle>
          <a:p>
            <a:pPr>
              <a:defRPr/>
            </a:pPr>
            <a:endParaRPr lang="pt-PT"/>
          </a:p>
        </p:txBody>
      </p:sp>
      <p:sp>
        <p:nvSpPr>
          <p:cNvPr id="5" name="Slide Number Placeholder 5"/>
          <p:cNvSpPr>
            <a:spLocks noGrp="1"/>
          </p:cNvSpPr>
          <p:nvPr>
            <p:ph type="sldNum" sz="quarter" idx="12"/>
          </p:nvPr>
        </p:nvSpPr>
        <p:spPr/>
        <p:txBody>
          <a:bodyPr/>
          <a:lstStyle>
            <a:lvl1pPr>
              <a:defRPr/>
            </a:lvl1pPr>
          </a:lstStyle>
          <a:p>
            <a:pPr>
              <a:defRPr/>
            </a:pPr>
            <a:fld id="{E1F40E10-8B9F-40CD-8A6B-3E6833032E35}" type="slidenum">
              <a:rPr lang="pt-PT"/>
              <a:pPr>
                <a:defRPr/>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6AA17C7-36EC-447C-B269-B9C57B588964}" type="datetime1">
              <a:rPr lang="pt-PT"/>
              <a:pPr>
                <a:defRPr/>
              </a:pPr>
              <a:t>02-04-2013</a:t>
            </a:fld>
            <a:endParaRPr lang="pt-PT"/>
          </a:p>
        </p:txBody>
      </p:sp>
      <p:sp>
        <p:nvSpPr>
          <p:cNvPr id="3" name="Footer Placeholder 4"/>
          <p:cNvSpPr>
            <a:spLocks noGrp="1"/>
          </p:cNvSpPr>
          <p:nvPr>
            <p:ph type="ftr" sz="quarter" idx="11"/>
          </p:nvPr>
        </p:nvSpPr>
        <p:spPr/>
        <p:txBody>
          <a:bodyPr/>
          <a:lstStyle>
            <a:lvl1pPr>
              <a:defRPr/>
            </a:lvl1pPr>
          </a:lstStyle>
          <a:p>
            <a:pPr>
              <a:defRPr/>
            </a:pPr>
            <a:endParaRPr lang="pt-PT"/>
          </a:p>
        </p:txBody>
      </p:sp>
      <p:sp>
        <p:nvSpPr>
          <p:cNvPr id="4" name="Slide Number Placeholder 5"/>
          <p:cNvSpPr>
            <a:spLocks noGrp="1"/>
          </p:cNvSpPr>
          <p:nvPr>
            <p:ph type="sldNum" sz="quarter" idx="12"/>
          </p:nvPr>
        </p:nvSpPr>
        <p:spPr/>
        <p:txBody>
          <a:bodyPr/>
          <a:lstStyle>
            <a:lvl1pPr>
              <a:defRPr/>
            </a:lvl1pPr>
          </a:lstStyle>
          <a:p>
            <a:pPr>
              <a:defRPr/>
            </a:pPr>
            <a:fld id="{34607F04-59E9-4081-9333-6800F2C79B0F}" type="slidenum">
              <a:rPr lang="pt-PT"/>
              <a:pPr>
                <a:defRPr/>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E2C4A0-A06D-46A5-A6DF-EAC5D3D8181D}" type="datetime1">
              <a:rPr lang="pt-PT"/>
              <a:pPr>
                <a:defRPr/>
              </a:pPr>
              <a:t>02-04-2013</a:t>
            </a:fld>
            <a:endParaRPr lang="pt-PT"/>
          </a:p>
        </p:txBody>
      </p:sp>
      <p:sp>
        <p:nvSpPr>
          <p:cNvPr id="6" name="Footer Placeholder 4"/>
          <p:cNvSpPr>
            <a:spLocks noGrp="1"/>
          </p:cNvSpPr>
          <p:nvPr>
            <p:ph type="ftr" sz="quarter" idx="11"/>
          </p:nvPr>
        </p:nvSpPr>
        <p:spPr/>
        <p:txBody>
          <a:bodyPr/>
          <a:lstStyle>
            <a:lvl1pPr>
              <a:defRPr/>
            </a:lvl1pPr>
          </a:lstStyle>
          <a:p>
            <a:pPr>
              <a:defRPr/>
            </a:pPr>
            <a:endParaRPr lang="pt-PT"/>
          </a:p>
        </p:txBody>
      </p:sp>
      <p:sp>
        <p:nvSpPr>
          <p:cNvPr id="7" name="Slide Number Placeholder 5"/>
          <p:cNvSpPr>
            <a:spLocks noGrp="1"/>
          </p:cNvSpPr>
          <p:nvPr>
            <p:ph type="sldNum" sz="quarter" idx="12"/>
          </p:nvPr>
        </p:nvSpPr>
        <p:spPr/>
        <p:txBody>
          <a:bodyPr/>
          <a:lstStyle>
            <a:lvl1pPr>
              <a:defRPr/>
            </a:lvl1pPr>
          </a:lstStyle>
          <a:p>
            <a:pPr>
              <a:defRPr/>
            </a:pPr>
            <a:fld id="{8BB7AFC7-587D-4076-A8C5-E70B45CF5ACA}" type="slidenum">
              <a:rPr lang="pt-PT"/>
              <a:pPr>
                <a:defRPr/>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D3CB5A-FFB4-4646-A29E-9E30461D0F6D}" type="datetime1">
              <a:rPr lang="pt-PT"/>
              <a:pPr>
                <a:defRPr/>
              </a:pPr>
              <a:t>02-04-2013</a:t>
            </a:fld>
            <a:endParaRPr lang="pt-PT"/>
          </a:p>
        </p:txBody>
      </p:sp>
      <p:sp>
        <p:nvSpPr>
          <p:cNvPr id="6" name="Footer Placeholder 4"/>
          <p:cNvSpPr>
            <a:spLocks noGrp="1"/>
          </p:cNvSpPr>
          <p:nvPr>
            <p:ph type="ftr" sz="quarter" idx="11"/>
          </p:nvPr>
        </p:nvSpPr>
        <p:spPr/>
        <p:txBody>
          <a:bodyPr/>
          <a:lstStyle>
            <a:lvl1pPr>
              <a:defRPr/>
            </a:lvl1pPr>
          </a:lstStyle>
          <a:p>
            <a:pPr>
              <a:defRPr/>
            </a:pPr>
            <a:endParaRPr lang="pt-PT"/>
          </a:p>
        </p:txBody>
      </p:sp>
      <p:sp>
        <p:nvSpPr>
          <p:cNvPr id="7" name="Slide Number Placeholder 5"/>
          <p:cNvSpPr>
            <a:spLocks noGrp="1"/>
          </p:cNvSpPr>
          <p:nvPr>
            <p:ph type="sldNum" sz="quarter" idx="12"/>
          </p:nvPr>
        </p:nvSpPr>
        <p:spPr/>
        <p:txBody>
          <a:bodyPr/>
          <a:lstStyle>
            <a:lvl1pPr>
              <a:defRPr/>
            </a:lvl1pPr>
          </a:lstStyle>
          <a:p>
            <a:pPr>
              <a:defRPr/>
            </a:pPr>
            <a:fld id="{45F004F2-922C-4F27-8C65-92900484B2E6}" type="slidenum">
              <a:rPr lang="pt-PT"/>
              <a:pPr>
                <a:defRPr/>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pt-PT"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69990B5-406E-4CF4-B776-A4370874FDA8}" type="datetime1">
              <a:rPr lang="pt-PT"/>
              <a:pPr>
                <a:defRPr/>
              </a:pPr>
              <a:t>02-04-2013</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22785C2-5B5B-4A4B-948B-468A65F3FD21}"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Word_Document11.docx"/></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Document22.docx"/><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33.docx"/><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package" Target="../embeddings/Microsoft_Word_Document44.docx"/></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Word_Document55.docx"/><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package" Target="../embeddings/Microsoft_Word_Document66.docx"/></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package" Target="../embeddings/Microsoft_Word_Document77.docx"/></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package" Target="../embeddings/Microsoft_Word_Document88.docx"/></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Word_Document99.docx"/><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Word_Document1010.docx"/><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package" Target="../embeddings/Microsoft_Word_Document1111.docx"/></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package" Target="../embeddings/Microsoft_Word_Document1212.docx"/></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Word_Document1313.docx"/><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Word_Document1414.docx"/><Relationship Id="rId2" Type="http://schemas.openxmlformats.org/officeDocument/2006/relationships/slideLayout" Target="../slideLayouts/slideLayout7.xml"/><Relationship Id="rId1" Type="http://schemas.openxmlformats.org/officeDocument/2006/relationships/vmlDrawing" Target="../drawings/vmlDrawing14.v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package" Target="../embeddings/Microsoft_Word_Document1515.docx"/></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Word_Document1616.docx"/><Relationship Id="rId2" Type="http://schemas.openxmlformats.org/officeDocument/2006/relationships/slideLayout" Target="../slideLayouts/slideLayout7.xml"/><Relationship Id="rId1" Type="http://schemas.openxmlformats.org/officeDocument/2006/relationships/vmlDrawing" Target="../drawings/vmlDrawing16.vml"/></Relationships>
</file>

<file path=ppt/slides/_rels/slide29.xml.rels><?xml version="1.0" encoding="UTF-8" standalone="yes"?>
<Relationships xmlns="http://schemas.openxmlformats.org/package/2006/relationships"><Relationship Id="rId3" Type="http://schemas.openxmlformats.org/officeDocument/2006/relationships/package" Target="../embeddings/Microsoft_Word_Document1717.docx"/><Relationship Id="rId2" Type="http://schemas.openxmlformats.org/officeDocument/2006/relationships/slideLayout" Target="../slideLayouts/slideLayout7.xml"/><Relationship Id="rId1" Type="http://schemas.openxmlformats.org/officeDocument/2006/relationships/vmlDrawing" Target="../drawings/vmlDrawing17.v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3" name="Picture 2"/>
          <p:cNvPicPr>
            <a:picLocks noChangeAspect="1" noChangeArrowheads="1"/>
          </p:cNvPicPr>
          <p:nvPr/>
        </p:nvPicPr>
        <p:blipFill>
          <a:blip r:embed="rId3"/>
          <a:srcRect/>
          <a:stretch>
            <a:fillRect/>
          </a:stretch>
        </p:blipFill>
        <p:spPr bwMode="auto">
          <a:xfrm>
            <a:off x="52388" y="5759450"/>
            <a:ext cx="1063625" cy="1108075"/>
          </a:xfrm>
          <a:prstGeom prst="rect">
            <a:avLst/>
          </a:prstGeom>
          <a:noFill/>
          <a:ln w="9525">
            <a:noFill/>
            <a:miter lim="800000"/>
            <a:headEnd/>
            <a:tailEnd/>
          </a:ln>
        </p:spPr>
      </p:pic>
      <p:sp>
        <p:nvSpPr>
          <p:cNvPr id="2" name="Title 1"/>
          <p:cNvSpPr>
            <a:spLocks noGrp="1"/>
          </p:cNvSpPr>
          <p:nvPr>
            <p:ph type="ctrTitle"/>
          </p:nvPr>
        </p:nvSpPr>
        <p:spPr>
          <a:xfrm>
            <a:off x="179388" y="188913"/>
            <a:ext cx="8785225" cy="1223962"/>
          </a:xfrm>
        </p:spPr>
        <p:txBody>
          <a:bodyPr rtlCol="0">
            <a:normAutofit fontScale="90000"/>
          </a:bodyPr>
          <a:lstStyle/>
          <a:p>
            <a:pPr algn="l" fontAlgn="auto">
              <a:spcAft>
                <a:spcPts val="0"/>
              </a:spcAft>
              <a:defRPr/>
            </a:pPr>
            <a:r>
              <a:rPr lang="en-US" sz="2200" b="1" cap="small" dirty="0">
                <a:latin typeface="Times New Roman" pitchFamily="18" charset="0"/>
                <a:cs typeface="Times New Roman" pitchFamily="18" charset="0"/>
              </a:rPr>
              <a:t>Social Accounting Matrices for supporting policy decision processes</a:t>
            </a:r>
            <a:r>
              <a:rPr lang="en-US" sz="2200" b="1" cap="small" dirty="0" smtClean="0">
                <a:latin typeface="Times New Roman" pitchFamily="18" charset="0"/>
                <a:cs typeface="Times New Roman" pitchFamily="18" charset="0"/>
              </a:rPr>
              <a:t>.</a:t>
            </a:r>
            <a:r>
              <a:rPr lang="pt-PT" sz="2200" dirty="0" smtClean="0">
                <a:latin typeface="Times New Roman" pitchFamily="18" charset="0"/>
                <a:cs typeface="Times New Roman" pitchFamily="18" charset="0"/>
              </a:rPr>
              <a:t/>
            </a:r>
            <a:br>
              <a:rPr lang="pt-PT" sz="2200" dirty="0" smtClean="0">
                <a:latin typeface="Times New Roman" pitchFamily="18" charset="0"/>
                <a:cs typeface="Times New Roman" pitchFamily="18" charset="0"/>
              </a:rPr>
            </a:br>
            <a:r>
              <a:rPr lang="en-US" sz="2000" b="1" i="1" dirty="0" smtClean="0">
                <a:latin typeface="Times New Roman" pitchFamily="18" charset="0"/>
                <a:cs typeface="Times New Roman" pitchFamily="18" charset="0"/>
              </a:rPr>
              <a:t>Susana </a:t>
            </a:r>
            <a:r>
              <a:rPr lang="en-US" sz="2000" b="1" i="1" dirty="0">
                <a:latin typeface="Times New Roman" pitchFamily="18" charset="0"/>
                <a:cs typeface="Times New Roman" pitchFamily="18" charset="0"/>
              </a:rPr>
              <a:t>Santos</a:t>
            </a:r>
            <a:r>
              <a:rPr lang="pt-PT" sz="2000" b="1" i="1" dirty="0">
                <a:latin typeface="Times New Roman" pitchFamily="18" charset="0"/>
                <a:cs typeface="Times New Roman" pitchFamily="18" charset="0"/>
              </a:rPr>
              <a:t/>
            </a:r>
            <a:br>
              <a:rPr lang="pt-PT" sz="2000" b="1" i="1" dirty="0">
                <a:latin typeface="Times New Roman" pitchFamily="18" charset="0"/>
                <a:cs typeface="Times New Roman" pitchFamily="18" charset="0"/>
              </a:rPr>
            </a:br>
            <a:r>
              <a:rPr lang="en-US" sz="2000" i="1" dirty="0">
                <a:latin typeface="Times New Roman" pitchFamily="18" charset="0"/>
                <a:cs typeface="Times New Roman" pitchFamily="18" charset="0"/>
              </a:rPr>
              <a:t>ISEG</a:t>
            </a:r>
            <a:r>
              <a:rPr lang="en-US" sz="2000" dirty="0">
                <a:latin typeface="Times New Roman" pitchFamily="18" charset="0"/>
                <a:cs typeface="Times New Roman" pitchFamily="18" charset="0"/>
              </a:rPr>
              <a:t> (School of Economics and Management) of the Technical University of Lisbon</a:t>
            </a:r>
            <a:r>
              <a:rPr lang="pt-PT" sz="2000" dirty="0">
                <a:latin typeface="Times New Roman" pitchFamily="18" charset="0"/>
                <a:cs typeface="Times New Roman" pitchFamily="18" charset="0"/>
              </a:rPr>
              <a:t/>
            </a:r>
            <a:br>
              <a:rPr lang="pt-PT" sz="2000" dirty="0">
                <a:latin typeface="Times New Roman" pitchFamily="18" charset="0"/>
                <a:cs typeface="Times New Roman" pitchFamily="18" charset="0"/>
              </a:rPr>
            </a:br>
            <a:r>
              <a:rPr lang="en-US" sz="2000" i="1" dirty="0">
                <a:latin typeface="Times New Roman" pitchFamily="18" charset="0"/>
                <a:cs typeface="Times New Roman" pitchFamily="18" charset="0"/>
              </a:rPr>
              <a:t>UECE</a:t>
            </a:r>
            <a:r>
              <a:rPr lang="en-US" sz="2000" dirty="0">
                <a:latin typeface="Times New Roman" pitchFamily="18" charset="0"/>
                <a:cs typeface="Times New Roman" pitchFamily="18" charset="0"/>
              </a:rPr>
              <a:t> (Research Unit on Complexity and Economics) and </a:t>
            </a:r>
            <a:r>
              <a:rPr lang="en-US" sz="2000" i="1" dirty="0">
                <a:latin typeface="Times New Roman" pitchFamily="18" charset="0"/>
                <a:cs typeface="Times New Roman" pitchFamily="18" charset="0"/>
              </a:rPr>
              <a:t>DE</a:t>
            </a:r>
            <a:r>
              <a:rPr lang="en-US" sz="2000" dirty="0">
                <a:latin typeface="Times New Roman" pitchFamily="18" charset="0"/>
                <a:cs typeface="Times New Roman" pitchFamily="18" charset="0"/>
              </a:rPr>
              <a:t> (Department of Economics</a:t>
            </a:r>
            <a:r>
              <a:rPr lang="en-US" sz="2000" dirty="0"/>
              <a:t>)</a:t>
            </a:r>
            <a:r>
              <a:rPr lang="pt-PT" sz="2000" dirty="0"/>
              <a:t/>
            </a:r>
            <a:br>
              <a:rPr lang="pt-PT" sz="2000" dirty="0"/>
            </a:br>
            <a:endParaRPr lang="pt-PT" sz="2000" dirty="0">
              <a:latin typeface="Times New Roman" pitchFamily="18" charset="0"/>
              <a:cs typeface="Times New Roman" pitchFamily="18" charset="0"/>
            </a:endParaRPr>
          </a:p>
        </p:txBody>
      </p:sp>
      <p:sp>
        <p:nvSpPr>
          <p:cNvPr id="74755" name="Subtitle 2"/>
          <p:cNvSpPr>
            <a:spLocks noGrp="1"/>
          </p:cNvSpPr>
          <p:nvPr>
            <p:ph type="subTitle" idx="1"/>
          </p:nvPr>
        </p:nvSpPr>
        <p:spPr>
          <a:xfrm>
            <a:off x="250825" y="6046788"/>
            <a:ext cx="8353425" cy="792162"/>
          </a:xfrm>
        </p:spPr>
        <p:txBody>
          <a:bodyPr/>
          <a:lstStyle/>
          <a:p>
            <a:pPr algn="l"/>
            <a:r>
              <a:rPr lang="en-GB" sz="1800" smtClean="0">
                <a:solidFill>
                  <a:schemeClr val="tx1"/>
                </a:solidFill>
                <a:latin typeface="Times New Roman" pitchFamily="18" charset="0"/>
                <a:cs typeface="Times New Roman" pitchFamily="18" charset="0"/>
              </a:rPr>
              <a:t>XIV April International Academic Conference on Economic and Social Development</a:t>
            </a:r>
          </a:p>
          <a:p>
            <a:pPr algn="l"/>
            <a:r>
              <a:rPr lang="en-GB" sz="1800" i="1" smtClean="0">
                <a:solidFill>
                  <a:schemeClr val="tx1"/>
                </a:solidFill>
                <a:latin typeface="Times New Roman" pitchFamily="18" charset="0"/>
                <a:cs typeface="Times New Roman" pitchFamily="18" charset="0"/>
              </a:rPr>
              <a:t>Moscow, Russia, April 2-5, 2013</a:t>
            </a:r>
          </a:p>
        </p:txBody>
      </p:sp>
      <p:sp>
        <p:nvSpPr>
          <p:cNvPr id="7475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B51AA5-5495-484E-95BB-632D96603C69}" type="slidenum">
              <a:rPr lang="pt-PT" sz="1400">
                <a:solidFill>
                  <a:schemeClr val="tx1"/>
                </a:solidFill>
                <a:latin typeface="Times New Roman" pitchFamily="18" charset="0"/>
                <a:cs typeface="Times New Roman" pitchFamily="18" charset="0"/>
              </a:rPr>
              <a:pPr fontAlgn="base">
                <a:spcBef>
                  <a:spcPct val="0"/>
                </a:spcBef>
                <a:spcAft>
                  <a:spcPct val="0"/>
                </a:spcAft>
              </a:pPr>
              <a:t>1</a:t>
            </a:fld>
            <a:r>
              <a:rPr lang="pt-PT" sz="1400">
                <a:solidFill>
                  <a:schemeClr val="tx1"/>
                </a:solidFill>
                <a:latin typeface="Times New Roman" pitchFamily="18" charset="0"/>
                <a:cs typeface="Times New Roman" pitchFamily="18" charset="0"/>
              </a:rPr>
              <a:t>.</a:t>
            </a:r>
          </a:p>
        </p:txBody>
      </p:sp>
      <p:cxnSp>
        <p:nvCxnSpPr>
          <p:cNvPr id="6" name="Straight Connector 5"/>
          <p:cNvCxnSpPr/>
          <p:nvPr/>
        </p:nvCxnSpPr>
        <p:spPr>
          <a:xfrm>
            <a:off x="323850" y="6046788"/>
            <a:ext cx="8208963" cy="0"/>
          </a:xfrm>
          <a:prstGeom prst="line">
            <a:avLst/>
          </a:prstGeom>
          <a:ln w="28575">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9388" y="1341438"/>
            <a:ext cx="8713787"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8" name="Text Box 14"/>
          <p:cNvSpPr txBox="1">
            <a:spLocks noChangeArrowheads="1"/>
          </p:cNvSpPr>
          <p:nvPr/>
        </p:nvSpPr>
        <p:spPr bwMode="auto">
          <a:xfrm>
            <a:off x="223838" y="1493838"/>
            <a:ext cx="8766175" cy="4346575"/>
          </a:xfrm>
          <a:prstGeom prst="rect">
            <a:avLst/>
          </a:prstGeom>
          <a:noFill/>
          <a:ln>
            <a:noFill/>
          </a:ln>
          <a:effectLst/>
          <a:extLst>
            <a:ext uri="{909E8E84-426E-40DD-AFC4-6F175D3DCCD1}"/>
            <a:ext uri="{91240B29-F687-4F45-9708-019B960494DF}"/>
            <a:ext uri="{AF507438-7753-43E0-B8FC-AC1667EBCBE1}"/>
          </a:extLst>
        </p:spPr>
        <p:txBody>
          <a:bodyPr lIns="36000" rIns="0">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fontAlgn="auto">
              <a:spcBef>
                <a:spcPct val="25000"/>
              </a:spcBef>
              <a:spcAft>
                <a:spcPts val="600"/>
              </a:spcAft>
              <a:defRPr/>
            </a:pPr>
            <a:r>
              <a:rPr lang="en-GB" sz="2400" b="1" u="sng" dirty="0">
                <a:latin typeface="Times New Roman" pitchFamily="18" charset="0"/>
              </a:rPr>
              <a:t>Outline</a:t>
            </a:r>
          </a:p>
          <a:p>
            <a:pPr marL="0" indent="0" fontAlgn="auto">
              <a:spcBef>
                <a:spcPct val="25000"/>
              </a:spcBef>
              <a:spcAft>
                <a:spcPts val="0"/>
              </a:spcAft>
              <a:defRPr/>
            </a:pPr>
            <a:r>
              <a:rPr lang="en-GB" sz="2200" b="1" dirty="0" smtClean="0">
                <a:latin typeface="Times New Roman" pitchFamily="18" charset="0"/>
              </a:rPr>
              <a:t>1. </a:t>
            </a:r>
            <a:r>
              <a:rPr lang="en-GB" sz="2200" dirty="0" smtClean="0">
                <a:latin typeface="Times New Roman" pitchFamily="18" charset="0"/>
              </a:rPr>
              <a:t>Introduction</a:t>
            </a:r>
          </a:p>
          <a:p>
            <a:pPr marL="0" indent="0" fontAlgn="auto">
              <a:spcBef>
                <a:spcPct val="25000"/>
              </a:spcBef>
              <a:spcAft>
                <a:spcPts val="0"/>
              </a:spcAft>
              <a:defRPr/>
            </a:pPr>
            <a:r>
              <a:rPr lang="en-GB" sz="2200" b="1" dirty="0" smtClean="0">
                <a:latin typeface="Times New Roman" pitchFamily="18" charset="0"/>
              </a:rPr>
              <a:t>2.</a:t>
            </a:r>
            <a:r>
              <a:rPr lang="en-GB" sz="2200" dirty="0" smtClean="0">
                <a:latin typeface="Times New Roman" pitchFamily="18" charset="0"/>
              </a:rPr>
              <a:t> Looking </a:t>
            </a:r>
            <a:r>
              <a:rPr lang="en-GB" sz="2200" dirty="0">
                <a:latin typeface="Times New Roman" pitchFamily="18" charset="0"/>
              </a:rPr>
              <a:t>for empirical evidence about the activity of countries</a:t>
            </a:r>
          </a:p>
          <a:p>
            <a:pPr fontAlgn="auto">
              <a:spcBef>
                <a:spcPct val="25000"/>
              </a:spcBef>
              <a:spcAft>
                <a:spcPts val="0"/>
              </a:spcAft>
              <a:defRPr/>
            </a:pPr>
            <a:r>
              <a:rPr lang="en-GB" sz="2200" b="1" dirty="0">
                <a:latin typeface="Times New Roman" pitchFamily="18" charset="0"/>
              </a:rPr>
              <a:t>3</a:t>
            </a:r>
            <a:r>
              <a:rPr lang="en-GB" sz="2200" b="1" dirty="0" smtClean="0">
                <a:latin typeface="Times New Roman" pitchFamily="18" charset="0"/>
              </a:rPr>
              <a:t>.</a:t>
            </a:r>
            <a:r>
              <a:rPr lang="en-GB" sz="2200" dirty="0" smtClean="0">
                <a:latin typeface="Times New Roman" pitchFamily="18" charset="0"/>
              </a:rPr>
              <a:t> The </a:t>
            </a:r>
            <a:r>
              <a:rPr lang="en-GB" sz="2200" dirty="0">
                <a:latin typeface="Times New Roman" pitchFamily="18" charset="0"/>
              </a:rPr>
              <a:t>SAM-based approach</a:t>
            </a:r>
          </a:p>
          <a:p>
            <a:pPr fontAlgn="auto">
              <a:spcBef>
                <a:spcPct val="25000"/>
              </a:spcBef>
              <a:spcAft>
                <a:spcPts val="0"/>
              </a:spcAft>
              <a:defRPr/>
            </a:pPr>
            <a:r>
              <a:rPr lang="en-GB" sz="2200" b="1" dirty="0">
                <a:latin typeface="Times New Roman" pitchFamily="18" charset="0"/>
              </a:rPr>
              <a:t>4</a:t>
            </a:r>
            <a:r>
              <a:rPr lang="en-GB" sz="2200" b="1" dirty="0" smtClean="0">
                <a:latin typeface="Times New Roman" pitchFamily="18" charset="0"/>
              </a:rPr>
              <a:t>.</a:t>
            </a:r>
            <a:r>
              <a:rPr lang="en-GB" sz="2200" dirty="0" smtClean="0">
                <a:latin typeface="Times New Roman" pitchFamily="18" charset="0"/>
              </a:rPr>
              <a:t> </a:t>
            </a:r>
            <a:r>
              <a:rPr lang="en-GB" sz="2200" dirty="0">
                <a:latin typeface="Times New Roman" pitchFamily="18" charset="0"/>
              </a:rPr>
              <a:t>Constructing numerical versions of SAMs from the </a:t>
            </a:r>
            <a:r>
              <a:rPr lang="en-GB" sz="2200" dirty="0" smtClean="0">
                <a:latin typeface="Times New Roman" pitchFamily="18" charset="0"/>
              </a:rPr>
              <a:t>SNA…  </a:t>
            </a:r>
            <a:endParaRPr lang="en-GB" sz="2200" dirty="0">
              <a:latin typeface="Times New Roman" pitchFamily="18" charset="0"/>
            </a:endParaRPr>
          </a:p>
          <a:p>
            <a:pPr marL="625475" lvl="1" indent="-542925" fontAlgn="auto">
              <a:spcBef>
                <a:spcPct val="25000"/>
              </a:spcBef>
              <a:spcAft>
                <a:spcPts val="0"/>
              </a:spcAft>
              <a:defRPr/>
            </a:pPr>
            <a:r>
              <a:rPr lang="en-GB" sz="2200" dirty="0">
                <a:latin typeface="Times New Roman" pitchFamily="18" charset="0"/>
              </a:rPr>
              <a:t>    </a:t>
            </a:r>
            <a:r>
              <a:rPr lang="en-GB" sz="2200" b="1" dirty="0">
                <a:latin typeface="Times New Roman" pitchFamily="18" charset="0"/>
              </a:rPr>
              <a:t>4</a:t>
            </a:r>
            <a:r>
              <a:rPr lang="en-GB" sz="2200" b="1" dirty="0" smtClean="0">
                <a:latin typeface="Times New Roman" pitchFamily="18" charset="0"/>
              </a:rPr>
              <a:t>.1</a:t>
            </a:r>
            <a:r>
              <a:rPr lang="en-GB" sz="2200" b="1" dirty="0">
                <a:latin typeface="Times New Roman" pitchFamily="18" charset="0"/>
              </a:rPr>
              <a:t>.</a:t>
            </a:r>
            <a:r>
              <a:rPr lang="en-GB" sz="2200" dirty="0">
                <a:latin typeface="Times New Roman" pitchFamily="18" charset="0"/>
              </a:rPr>
              <a:t> Basic structure and consistency with the whole system   </a:t>
            </a:r>
          </a:p>
          <a:p>
            <a:pPr marL="625475" lvl="1" indent="-542925" fontAlgn="auto">
              <a:spcBef>
                <a:spcPct val="25000"/>
              </a:spcBef>
              <a:spcAft>
                <a:spcPts val="0"/>
              </a:spcAft>
              <a:defRPr/>
            </a:pPr>
            <a:r>
              <a:rPr lang="en-GB" sz="2200" dirty="0">
                <a:latin typeface="Times New Roman" pitchFamily="18" charset="0"/>
              </a:rPr>
              <a:t>    </a:t>
            </a:r>
            <a:r>
              <a:rPr lang="en-GB" sz="2200" b="1" dirty="0">
                <a:latin typeface="Times New Roman" pitchFamily="18" charset="0"/>
              </a:rPr>
              <a:t>4</a:t>
            </a:r>
            <a:r>
              <a:rPr lang="en-GB" sz="2200" b="1" dirty="0" smtClean="0">
                <a:latin typeface="Times New Roman" pitchFamily="18" charset="0"/>
              </a:rPr>
              <a:t>.2</a:t>
            </a:r>
            <a:r>
              <a:rPr lang="en-GB" sz="2200" b="1" dirty="0">
                <a:latin typeface="Times New Roman" pitchFamily="18" charset="0"/>
              </a:rPr>
              <a:t>.</a:t>
            </a:r>
            <a:r>
              <a:rPr lang="en-GB" sz="2200" dirty="0">
                <a:latin typeface="Times New Roman" pitchFamily="18" charset="0"/>
              </a:rPr>
              <a:t> </a:t>
            </a:r>
            <a:r>
              <a:rPr lang="en-GB" sz="2200" dirty="0" err="1">
                <a:latin typeface="Times New Roman" pitchFamily="18" charset="0"/>
              </a:rPr>
              <a:t>Disaggregations</a:t>
            </a:r>
            <a:r>
              <a:rPr lang="en-GB" sz="2200" dirty="0">
                <a:latin typeface="Times New Roman" pitchFamily="18" charset="0"/>
              </a:rPr>
              <a:t> and extensions</a:t>
            </a:r>
          </a:p>
          <a:p>
            <a:pPr marL="625475" lvl="1" indent="-542925" fontAlgn="auto">
              <a:spcBef>
                <a:spcPct val="25000"/>
              </a:spcBef>
              <a:spcAft>
                <a:spcPts val="0"/>
              </a:spcAft>
              <a:defRPr/>
            </a:pPr>
            <a:r>
              <a:rPr lang="en-GB" sz="2200" dirty="0">
                <a:latin typeface="Times New Roman" pitchFamily="18" charset="0"/>
              </a:rPr>
              <a:t>    </a:t>
            </a:r>
            <a:r>
              <a:rPr lang="en-GB" sz="2200" b="1" dirty="0">
                <a:latin typeface="Times New Roman" pitchFamily="18" charset="0"/>
              </a:rPr>
              <a:t>4</a:t>
            </a:r>
            <a:r>
              <a:rPr lang="en-GB" sz="2200" b="1" dirty="0" smtClean="0">
                <a:latin typeface="Times New Roman" pitchFamily="18" charset="0"/>
              </a:rPr>
              <a:t>.3</a:t>
            </a:r>
            <a:r>
              <a:rPr lang="en-GB" sz="2200" b="1" dirty="0">
                <a:latin typeface="Times New Roman" pitchFamily="18" charset="0"/>
              </a:rPr>
              <a:t>.</a:t>
            </a:r>
            <a:r>
              <a:rPr lang="en-GB" sz="2200" dirty="0">
                <a:latin typeface="Times New Roman" pitchFamily="18" charset="0"/>
              </a:rPr>
              <a:t> Aggregates, indicators and </a:t>
            </a:r>
            <a:r>
              <a:rPr lang="en-GB" sz="2200" dirty="0" smtClean="0">
                <a:latin typeface="Times New Roman" pitchFamily="18" charset="0"/>
              </a:rPr>
              <a:t>balances  </a:t>
            </a:r>
            <a:endParaRPr lang="en-GB" sz="2200" dirty="0">
              <a:latin typeface="Times New Roman" pitchFamily="18" charset="0"/>
            </a:endParaRPr>
          </a:p>
          <a:p>
            <a:pPr marL="625475" lvl="1" indent="-542925" fontAlgn="auto">
              <a:spcBef>
                <a:spcPct val="25000"/>
              </a:spcBef>
              <a:spcAft>
                <a:spcPts val="0"/>
              </a:spcAft>
              <a:defRPr/>
            </a:pPr>
            <a:r>
              <a:rPr lang="en-GB" sz="2200" dirty="0">
                <a:latin typeface="Times New Roman" pitchFamily="18" charset="0"/>
              </a:rPr>
              <a:t>    </a:t>
            </a:r>
            <a:r>
              <a:rPr lang="en-GB" sz="2200" b="1" dirty="0">
                <a:latin typeface="Times New Roman" pitchFamily="18" charset="0"/>
              </a:rPr>
              <a:t>4</a:t>
            </a:r>
            <a:r>
              <a:rPr lang="en-GB" sz="2200" b="1" dirty="0" smtClean="0">
                <a:latin typeface="Times New Roman" pitchFamily="18" charset="0"/>
              </a:rPr>
              <a:t>.4</a:t>
            </a:r>
            <a:r>
              <a:rPr lang="en-GB" sz="2200" b="1" dirty="0">
                <a:latin typeface="Times New Roman" pitchFamily="18" charset="0"/>
              </a:rPr>
              <a:t>.</a:t>
            </a:r>
            <a:r>
              <a:rPr lang="en-GB" sz="2200" dirty="0">
                <a:latin typeface="Times New Roman" pitchFamily="18" charset="0"/>
              </a:rPr>
              <a:t> </a:t>
            </a:r>
            <a:r>
              <a:rPr lang="en-US" sz="2200" dirty="0">
                <a:latin typeface="Times New Roman" pitchFamily="18" charset="0"/>
              </a:rPr>
              <a:t>Examples of policy-type questions that can be addressed using </a:t>
            </a:r>
            <a:r>
              <a:rPr lang="en-US" sz="2200" dirty="0" smtClean="0">
                <a:latin typeface="Times New Roman" pitchFamily="18" charset="0"/>
              </a:rPr>
              <a:t>a SAM</a:t>
            </a:r>
            <a:endParaRPr lang="en-GB" sz="2200" dirty="0">
              <a:latin typeface="Times New Roman" pitchFamily="18" charset="0"/>
            </a:endParaRPr>
          </a:p>
          <a:p>
            <a:pPr fontAlgn="auto">
              <a:spcBef>
                <a:spcPct val="25000"/>
              </a:spcBef>
              <a:spcAft>
                <a:spcPts val="0"/>
              </a:spcAft>
              <a:defRPr/>
            </a:pPr>
            <a:r>
              <a:rPr lang="en-GB" sz="2200" b="1" dirty="0" smtClean="0">
                <a:latin typeface="Times New Roman" pitchFamily="18" charset="0"/>
              </a:rPr>
              <a:t>5.</a:t>
            </a:r>
            <a:r>
              <a:rPr lang="en-GB" sz="2200" dirty="0" smtClean="0">
                <a:latin typeface="Times New Roman" pitchFamily="18" charset="0"/>
              </a:rPr>
              <a:t> Summary and concluding </a:t>
            </a:r>
            <a:r>
              <a:rPr lang="en-GB" sz="2200" dirty="0">
                <a:latin typeface="Times New Roman" pitchFamily="18" charset="0"/>
              </a:rPr>
              <a:t>remarks </a:t>
            </a:r>
            <a:endParaRPr lang="pt-PT" sz="2200" dirty="0">
              <a:latin typeface="Times New Roman" pitchFamily="18" charset="0"/>
            </a:endParaRPr>
          </a:p>
        </p:txBody>
      </p:sp>
      <p:sp>
        <p:nvSpPr>
          <p:cNvPr id="9" name="TextBox 8"/>
          <p:cNvSpPr txBox="1"/>
          <p:nvPr/>
        </p:nvSpPr>
        <p:spPr>
          <a:xfrm>
            <a:off x="6634163" y="3667125"/>
            <a:ext cx="2259012" cy="1323975"/>
          </a:xfrm>
          <a:prstGeom prst="rect">
            <a:avLst/>
          </a:prstGeom>
          <a:solidFill>
            <a:schemeClr val="bg1"/>
          </a:solidFill>
          <a:ln w="12700">
            <a:solidFill>
              <a:schemeClr val="tx1">
                <a:lumMod val="50000"/>
                <a:lumOff val="50000"/>
              </a:schemeClr>
            </a:solidFill>
          </a:ln>
        </p:spPr>
        <p:txBody>
          <a:bodyPr>
            <a:spAutoFit/>
          </a:bodyPr>
          <a:lstStyle/>
          <a:p>
            <a:pPr fontAlgn="auto">
              <a:spcBef>
                <a:spcPts val="0"/>
              </a:spcBef>
              <a:spcAft>
                <a:spcPts val="0"/>
              </a:spcAft>
              <a:defRPr/>
            </a:pPr>
            <a:r>
              <a:rPr lang="en-GB" sz="2000" dirty="0">
                <a:solidFill>
                  <a:schemeClr val="tx1">
                    <a:lumMod val="50000"/>
                    <a:lumOff val="50000"/>
                  </a:schemeClr>
                </a:solidFill>
                <a:latin typeface="Times New Roman" pitchFamily="18" charset="0"/>
                <a:cs typeface="Times New Roman" pitchFamily="18" charset="0"/>
              </a:rPr>
              <a:t>Exposition: </a:t>
            </a:r>
            <a:r>
              <a:rPr lang="en-GB" sz="2000" dirty="0">
                <a:solidFill>
                  <a:schemeClr val="tx1">
                    <a:lumMod val="50000"/>
                    <a:lumOff val="50000"/>
                  </a:schemeClr>
                </a:solidFill>
                <a:latin typeface="Times New Roman" pitchFamily="18" charset="0"/>
                <a:cs typeface="Times New Roman" pitchFamily="18" charset="0"/>
              </a:rPr>
              <a:t>accompanied by </a:t>
            </a:r>
            <a:r>
              <a:rPr lang="en-GB" sz="2000" dirty="0">
                <a:solidFill>
                  <a:schemeClr val="tx1">
                    <a:lumMod val="50000"/>
                    <a:lumOff val="50000"/>
                  </a:schemeClr>
                </a:solidFill>
                <a:latin typeface="Times New Roman" pitchFamily="18" charset="0"/>
                <a:cs typeface="Times New Roman" pitchFamily="18" charset="0"/>
              </a:rPr>
              <a:t>an </a:t>
            </a:r>
            <a:r>
              <a:rPr lang="en-GB" sz="2000" b="1" dirty="0">
                <a:solidFill>
                  <a:schemeClr val="tx1">
                    <a:lumMod val="50000"/>
                    <a:lumOff val="50000"/>
                  </a:schemeClr>
                </a:solidFill>
                <a:latin typeface="Times New Roman" pitchFamily="18" charset="0"/>
                <a:cs typeface="Times New Roman" pitchFamily="18" charset="0"/>
              </a:rPr>
              <a:t>application</a:t>
            </a:r>
            <a:r>
              <a:rPr lang="en-GB" sz="2000" dirty="0">
                <a:solidFill>
                  <a:schemeClr val="tx1">
                    <a:lumMod val="50000"/>
                    <a:lumOff val="50000"/>
                  </a:schemeClr>
                </a:solidFill>
                <a:latin typeface="Times New Roman" pitchFamily="18" charset="0"/>
                <a:cs typeface="Times New Roman" pitchFamily="18" charset="0"/>
              </a:rPr>
              <a:t> </a:t>
            </a:r>
            <a:r>
              <a:rPr lang="en-GB" sz="2000" dirty="0">
                <a:solidFill>
                  <a:schemeClr val="tx1">
                    <a:lumMod val="50000"/>
                    <a:lumOff val="50000"/>
                  </a:schemeClr>
                </a:solidFill>
                <a:latin typeface="Times New Roman" pitchFamily="18" charset="0"/>
                <a:cs typeface="Times New Roman" pitchFamily="18" charset="0"/>
              </a:rPr>
              <a:t>of a SAM </a:t>
            </a:r>
            <a:r>
              <a:rPr lang="en-GB" sz="2000" b="1" dirty="0">
                <a:solidFill>
                  <a:schemeClr val="tx1">
                    <a:lumMod val="50000"/>
                    <a:lumOff val="50000"/>
                  </a:schemeClr>
                </a:solidFill>
                <a:latin typeface="Times New Roman" pitchFamily="18" charset="0"/>
                <a:cs typeface="Times New Roman" pitchFamily="18" charset="0"/>
              </a:rPr>
              <a:t>to</a:t>
            </a:r>
            <a:r>
              <a:rPr lang="en-GB" sz="2000" dirty="0">
                <a:solidFill>
                  <a:schemeClr val="tx1">
                    <a:lumMod val="50000"/>
                    <a:lumOff val="50000"/>
                  </a:schemeClr>
                </a:solidFill>
                <a:latin typeface="Times New Roman" pitchFamily="18" charset="0"/>
                <a:cs typeface="Times New Roman" pitchFamily="18" charset="0"/>
              </a:rPr>
              <a:t> </a:t>
            </a:r>
            <a:r>
              <a:rPr lang="en-GB" sz="2000" b="1" dirty="0">
                <a:solidFill>
                  <a:schemeClr val="tx1">
                    <a:lumMod val="50000"/>
                    <a:lumOff val="50000"/>
                  </a:schemeClr>
                </a:solidFill>
                <a:latin typeface="Times New Roman" pitchFamily="18" charset="0"/>
                <a:cs typeface="Times New Roman" pitchFamily="18" charset="0"/>
              </a:rPr>
              <a:t>Portugal</a:t>
            </a:r>
            <a:r>
              <a:rPr lang="en-GB" sz="2000" dirty="0">
                <a:solidFill>
                  <a:schemeClr val="tx1">
                    <a:lumMod val="50000"/>
                    <a:lumOff val="50000"/>
                  </a:schemeClr>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2"/>
          <p:cNvPicPr>
            <a:picLocks noChangeAspect="1" noChangeArrowheads="1"/>
          </p:cNvPicPr>
          <p:nvPr/>
        </p:nvPicPr>
        <p:blipFill>
          <a:blip r:embed="rId3"/>
          <a:srcRect/>
          <a:stretch>
            <a:fillRect/>
          </a:stretch>
        </p:blipFill>
        <p:spPr bwMode="auto">
          <a:xfrm>
            <a:off x="52388" y="5759450"/>
            <a:ext cx="1063625" cy="1108075"/>
          </a:xfrm>
          <a:prstGeom prst="rect">
            <a:avLst/>
          </a:prstGeom>
          <a:noFill/>
          <a:ln w="9525">
            <a:noFill/>
            <a:miter lim="800000"/>
            <a:headEnd/>
            <a:tailEnd/>
          </a:ln>
        </p:spPr>
      </p:pic>
      <p:sp>
        <p:nvSpPr>
          <p:cNvPr id="2" name="Title 1"/>
          <p:cNvSpPr>
            <a:spLocks noGrp="1"/>
          </p:cNvSpPr>
          <p:nvPr>
            <p:ph type="ctrTitle"/>
          </p:nvPr>
        </p:nvSpPr>
        <p:spPr>
          <a:xfrm>
            <a:off x="179388" y="0"/>
            <a:ext cx="8785225" cy="1050925"/>
          </a:xfrm>
        </p:spPr>
        <p:txBody>
          <a:bodyPr rtlCol="0">
            <a:normAutofit/>
          </a:bodyPr>
          <a:lstStyle/>
          <a:p>
            <a:pPr algn="l" fontAlgn="auto">
              <a:spcAft>
                <a:spcPts val="0"/>
              </a:spcAft>
              <a:defRPr/>
            </a:pPr>
            <a:r>
              <a:rPr lang="en-US" sz="2000" b="1" cap="small" dirty="0">
                <a:latin typeface="Times New Roman" pitchFamily="18" charset="0"/>
                <a:cs typeface="Times New Roman" pitchFamily="18" charset="0"/>
              </a:rPr>
              <a:t>Social Accounting Matrices for supporting policy decision processes.</a:t>
            </a:r>
            <a:r>
              <a:rPr lang="pt-PT" sz="2000" dirty="0">
                <a:latin typeface="Times New Roman" pitchFamily="18" charset="0"/>
                <a:cs typeface="Times New Roman" pitchFamily="18" charset="0"/>
              </a:rPr>
              <a:t/>
            </a:r>
            <a:br>
              <a:rPr lang="pt-PT" sz="2000" dirty="0">
                <a:latin typeface="Times New Roman" pitchFamily="18" charset="0"/>
                <a:cs typeface="Times New Roman" pitchFamily="18" charset="0"/>
              </a:rPr>
            </a:br>
            <a:r>
              <a:rPr lang="en-US" sz="1800" b="1" i="1" dirty="0">
                <a:latin typeface="Times New Roman" pitchFamily="18" charset="0"/>
                <a:cs typeface="Times New Roman" pitchFamily="18" charset="0"/>
              </a:rPr>
              <a:t>Susana </a:t>
            </a:r>
            <a:r>
              <a:rPr lang="en-US" sz="1800" b="1" i="1" dirty="0" smtClean="0">
                <a:latin typeface="Times New Roman" pitchFamily="18" charset="0"/>
                <a:cs typeface="Times New Roman" pitchFamily="18" charset="0"/>
              </a:rPr>
              <a:t>Santos</a:t>
            </a:r>
            <a:endParaRPr lang="pt-PT" sz="1800" dirty="0">
              <a:solidFill>
                <a:srgbClr val="FF0000"/>
              </a:solidFill>
              <a:latin typeface="Times New Roman" pitchFamily="18" charset="0"/>
              <a:cs typeface="Times New Roman" pitchFamily="18" charset="0"/>
            </a:endParaRPr>
          </a:p>
        </p:txBody>
      </p:sp>
      <p:sp>
        <p:nvSpPr>
          <p:cNvPr id="33795" name="Subtitle 2"/>
          <p:cNvSpPr>
            <a:spLocks noGrp="1"/>
          </p:cNvSpPr>
          <p:nvPr>
            <p:ph type="subTitle" idx="1"/>
          </p:nvPr>
        </p:nvSpPr>
        <p:spPr>
          <a:xfrm>
            <a:off x="323850" y="6046788"/>
            <a:ext cx="8351838" cy="792162"/>
          </a:xfrm>
        </p:spPr>
        <p:txBody>
          <a:bodyPr/>
          <a:lstStyle/>
          <a:p>
            <a:pPr algn="l"/>
            <a:r>
              <a:rPr lang="en-GB" sz="1800" smtClean="0">
                <a:solidFill>
                  <a:schemeClr val="tx1"/>
                </a:solidFill>
                <a:latin typeface="Times New Roman" pitchFamily="18" charset="0"/>
                <a:cs typeface="Times New Roman" pitchFamily="18" charset="0"/>
              </a:rPr>
              <a:t>XIV April International Academic Conference on Economic and Social Development</a:t>
            </a:r>
          </a:p>
          <a:p>
            <a:pPr algn="l"/>
            <a:r>
              <a:rPr lang="en-GB" sz="1800" i="1" smtClean="0">
                <a:solidFill>
                  <a:schemeClr val="tx1"/>
                </a:solidFill>
                <a:latin typeface="Times New Roman" pitchFamily="18" charset="0"/>
                <a:cs typeface="Times New Roman" pitchFamily="18" charset="0"/>
              </a:rPr>
              <a:t>Moscow, Russia, April 2-5, 2013</a:t>
            </a:r>
          </a:p>
        </p:txBody>
      </p:sp>
      <p:sp>
        <p:nvSpPr>
          <p:cNvPr id="3379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E305C1-4B1D-4A8E-9543-0F3ED42A8930}" type="slidenum">
              <a:rPr lang="pt-PT" sz="1400">
                <a:solidFill>
                  <a:schemeClr val="tx1"/>
                </a:solidFill>
                <a:latin typeface="Times New Roman" pitchFamily="18" charset="0"/>
                <a:cs typeface="Times New Roman" pitchFamily="18" charset="0"/>
              </a:rPr>
              <a:pPr fontAlgn="base">
                <a:spcBef>
                  <a:spcPct val="0"/>
                </a:spcBef>
                <a:spcAft>
                  <a:spcPct val="0"/>
                </a:spcAft>
              </a:pPr>
              <a:t>10</a:t>
            </a:fld>
            <a:r>
              <a:rPr lang="pt-PT" sz="1400">
                <a:solidFill>
                  <a:schemeClr val="tx1"/>
                </a:solidFill>
                <a:latin typeface="Times New Roman" pitchFamily="18" charset="0"/>
                <a:cs typeface="Times New Roman" pitchFamily="18" charset="0"/>
              </a:rPr>
              <a:t>.</a:t>
            </a:r>
          </a:p>
        </p:txBody>
      </p:sp>
      <p:cxnSp>
        <p:nvCxnSpPr>
          <p:cNvPr id="6" name="Straight Connector 5"/>
          <p:cNvCxnSpPr/>
          <p:nvPr/>
        </p:nvCxnSpPr>
        <p:spPr>
          <a:xfrm>
            <a:off x="341313" y="6064250"/>
            <a:ext cx="8208962" cy="0"/>
          </a:xfrm>
          <a:prstGeom prst="line">
            <a:avLst/>
          </a:prstGeom>
          <a:ln w="28575">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9388" y="908050"/>
            <a:ext cx="8713787"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79388" y="969963"/>
            <a:ext cx="8713787" cy="4692650"/>
          </a:xfrm>
          <a:prstGeom prst="rect">
            <a:avLst/>
          </a:prstGeom>
          <a:noFill/>
        </p:spPr>
        <p:txBody>
          <a:bodyPr>
            <a:spAutoFit/>
          </a:bodyPr>
          <a:lstStyle/>
          <a:p>
            <a:pPr fontAlgn="auto">
              <a:spcBef>
                <a:spcPts val="0"/>
              </a:spcBef>
              <a:spcAft>
                <a:spcPts val="600"/>
              </a:spcAft>
              <a:defRPr/>
            </a:pPr>
            <a:r>
              <a:rPr lang="en-GB" sz="2400" dirty="0">
                <a:latin typeface="Times New Roman" pitchFamily="18" charset="0"/>
                <a:cs typeface="Times New Roman" pitchFamily="18" charset="0"/>
              </a:rPr>
              <a:t>two </a:t>
            </a:r>
            <a:r>
              <a:rPr lang="en-GB" sz="2400" dirty="0">
                <a:solidFill>
                  <a:srgbClr val="FFCC00"/>
                </a:solidFill>
                <a:latin typeface="Times New Roman" pitchFamily="18" charset="0"/>
                <a:cs typeface="Times New Roman" pitchFamily="18" charset="0"/>
              </a:rPr>
              <a:t>examples of </a:t>
            </a:r>
            <a:r>
              <a:rPr lang="en-GB" sz="2400" u="sng" dirty="0">
                <a:solidFill>
                  <a:srgbClr val="FFCC00"/>
                </a:solidFill>
                <a:latin typeface="Times New Roman" pitchFamily="18" charset="0"/>
                <a:cs typeface="Times New Roman" pitchFamily="18" charset="0"/>
              </a:rPr>
              <a:t>policy-type questions that can be addressed using the proposed </a:t>
            </a:r>
            <a:r>
              <a:rPr lang="en-GB" sz="2400" u="sng" dirty="0">
                <a:solidFill>
                  <a:srgbClr val="FFCC00"/>
                </a:solidFill>
                <a:latin typeface="Times New Roman" pitchFamily="18" charset="0"/>
                <a:cs typeface="Times New Roman" pitchFamily="18" charset="0"/>
              </a:rPr>
              <a:t>version</a:t>
            </a:r>
          </a:p>
          <a:p>
            <a:pPr marL="449263" indent="-449263" fontAlgn="auto">
              <a:spcBef>
                <a:spcPts val="0"/>
              </a:spcBef>
              <a:spcAft>
                <a:spcPts val="1200"/>
              </a:spcAft>
              <a:buClr>
                <a:schemeClr val="tx1"/>
              </a:buClr>
              <a:buFont typeface="Times New Roman" panose="02020603050405020304" pitchFamily="18" charset="0"/>
              <a:buChar char="→"/>
              <a:defRPr/>
            </a:pPr>
            <a:r>
              <a:rPr lang="en-US" sz="2400" dirty="0">
                <a:latin typeface="Times New Roman" pitchFamily="18" charset="0"/>
                <a:cs typeface="Times New Roman" pitchFamily="18" charset="0"/>
              </a:rPr>
              <a:t>under </a:t>
            </a:r>
            <a:r>
              <a:rPr lang="en-US" sz="2400" dirty="0">
                <a:latin typeface="Times New Roman" pitchFamily="18" charset="0"/>
                <a:cs typeface="Times New Roman" pitchFamily="18" charset="0"/>
              </a:rPr>
              <a:t>the scope of the </a:t>
            </a:r>
            <a:r>
              <a:rPr lang="en-US" sz="2400" u="sng" dirty="0">
                <a:latin typeface="Times New Roman" pitchFamily="18" charset="0"/>
                <a:cs typeface="Times New Roman" pitchFamily="18" charset="0"/>
              </a:rPr>
              <a:t>social policy measures</a:t>
            </a:r>
          </a:p>
          <a:p>
            <a:pPr marL="449263" indent="-449263" fontAlgn="auto">
              <a:spcBef>
                <a:spcPts val="0"/>
              </a:spcBef>
              <a:spcAft>
                <a:spcPts val="1200"/>
              </a:spcAft>
              <a:buClr>
                <a:schemeClr val="tx1"/>
              </a:buClr>
              <a:buFont typeface="Times New Roman" panose="02020603050405020304" pitchFamily="18" charset="0"/>
              <a:buChar char="→"/>
              <a:defRPr/>
            </a:pPr>
            <a:r>
              <a:rPr lang="en-US" sz="2400" dirty="0">
                <a:latin typeface="Times New Roman" pitchFamily="18" charset="0"/>
                <a:cs typeface="Times New Roman" pitchFamily="18" charset="0"/>
              </a:rPr>
              <a:t>working </a:t>
            </a:r>
            <a:r>
              <a:rPr lang="en-US" sz="2400" u="sng" dirty="0">
                <a:latin typeface="Times New Roman" pitchFamily="18" charset="0"/>
                <a:cs typeface="Times New Roman" pitchFamily="18" charset="0"/>
              </a:rPr>
              <a:t>with specific flows in which government and households intervene directly </a:t>
            </a:r>
            <a:r>
              <a:rPr lang="en-US" sz="2400" dirty="0">
                <a:latin typeface="Times New Roman" pitchFamily="18" charset="0"/>
                <a:cs typeface="Times New Roman" pitchFamily="18" charset="0"/>
              </a:rPr>
              <a:t>(namely the current transfers between them both</a:t>
            </a:r>
            <a:r>
              <a:rPr lang="en-US" sz="2400" dirty="0">
                <a:latin typeface="Times New Roman" pitchFamily="18" charset="0"/>
                <a:cs typeface="Times New Roman" pitchFamily="18" charset="0"/>
              </a:rPr>
              <a:t>)</a:t>
            </a:r>
          </a:p>
          <a:p>
            <a:pPr marL="457200" indent="-457200" fontAlgn="auto">
              <a:spcBef>
                <a:spcPts val="0"/>
              </a:spcBef>
              <a:spcAft>
                <a:spcPts val="600"/>
              </a:spcAft>
              <a:buFont typeface="+mj-lt"/>
              <a:buAutoNum type="alphaUcPeriod"/>
              <a:defRPr/>
            </a:pPr>
            <a:r>
              <a:rPr lang="en-US" sz="2400" dirty="0">
                <a:solidFill>
                  <a:srgbClr val="C00000"/>
                </a:solidFill>
                <a:latin typeface="Times New Roman" pitchFamily="18" charset="0"/>
                <a:cs typeface="Times New Roman" pitchFamily="18" charset="0"/>
              </a:rPr>
              <a:t>the </a:t>
            </a:r>
            <a:r>
              <a:rPr lang="en-US" sz="2400" dirty="0">
                <a:solidFill>
                  <a:srgbClr val="C00000"/>
                </a:solidFill>
                <a:latin typeface="Times New Roman" pitchFamily="18" charset="0"/>
                <a:cs typeface="Times New Roman" pitchFamily="18" charset="0"/>
              </a:rPr>
              <a:t>case of the </a:t>
            </a:r>
            <a:r>
              <a:rPr lang="en-US" sz="2400" b="1" dirty="0">
                <a:solidFill>
                  <a:srgbClr val="C00000"/>
                </a:solidFill>
                <a:latin typeface="Times New Roman" pitchFamily="18" charset="0"/>
                <a:cs typeface="Times New Roman" pitchFamily="18" charset="0"/>
              </a:rPr>
              <a:t>direct taxes on income</a:t>
            </a:r>
            <a:r>
              <a:rPr lang="en-US" sz="2400" dirty="0">
                <a:solidFill>
                  <a:srgbClr val="C00000"/>
                </a:solidFill>
                <a:latin typeface="Times New Roman" pitchFamily="18" charset="0"/>
                <a:cs typeface="Times New Roman" pitchFamily="18" charset="0"/>
              </a:rPr>
              <a:t>, </a:t>
            </a:r>
            <a:r>
              <a:rPr lang="en-US" sz="2400" u="sng" dirty="0">
                <a:solidFill>
                  <a:srgbClr val="C00000"/>
                </a:solidFill>
                <a:latin typeface="Times New Roman" pitchFamily="18" charset="0"/>
                <a:cs typeface="Times New Roman" pitchFamily="18" charset="0"/>
              </a:rPr>
              <a:t>paid by the households to the government</a:t>
            </a:r>
          </a:p>
          <a:p>
            <a:pPr marL="457200" indent="-457200" fontAlgn="auto">
              <a:spcBef>
                <a:spcPts val="0"/>
              </a:spcBef>
              <a:spcAft>
                <a:spcPts val="600"/>
              </a:spcAft>
              <a:buFont typeface="+mj-lt"/>
              <a:buAutoNum type="alphaUcPeriod"/>
              <a:defRPr/>
            </a:pPr>
            <a:r>
              <a:rPr lang="en-US" sz="2400" dirty="0">
                <a:solidFill>
                  <a:srgbClr val="FF6600"/>
                </a:solidFill>
                <a:latin typeface="Times New Roman" pitchFamily="18" charset="0"/>
                <a:cs typeface="Times New Roman" pitchFamily="18" charset="0"/>
              </a:rPr>
              <a:t>the case of the </a:t>
            </a:r>
            <a:r>
              <a:rPr lang="en-US" sz="2400" b="1" dirty="0">
                <a:solidFill>
                  <a:srgbClr val="FF6600"/>
                </a:solidFill>
                <a:latin typeface="Times New Roman" pitchFamily="18" charset="0"/>
                <a:cs typeface="Times New Roman" pitchFamily="18" charset="0"/>
              </a:rPr>
              <a:t>social benefits</a:t>
            </a:r>
            <a:r>
              <a:rPr lang="en-US" sz="2400" dirty="0">
                <a:solidFill>
                  <a:srgbClr val="FF6600"/>
                </a:solidFill>
                <a:latin typeface="Times New Roman" pitchFamily="18" charset="0"/>
                <a:cs typeface="Times New Roman" pitchFamily="18" charset="0"/>
              </a:rPr>
              <a:t>, </a:t>
            </a:r>
            <a:r>
              <a:rPr lang="en-US" sz="2400" u="sng" dirty="0">
                <a:solidFill>
                  <a:srgbClr val="FF6600"/>
                </a:solidFill>
                <a:latin typeface="Times New Roman" pitchFamily="18" charset="0"/>
                <a:cs typeface="Times New Roman" pitchFamily="18" charset="0"/>
              </a:rPr>
              <a:t>paid by the government to the households</a:t>
            </a:r>
          </a:p>
          <a:p>
            <a:pPr fontAlgn="auto">
              <a:spcBef>
                <a:spcPts val="0"/>
              </a:spcBef>
              <a:spcAft>
                <a:spcPts val="0"/>
              </a:spcAft>
              <a:defRPr/>
            </a:pPr>
            <a:endParaRPr lang="pt-PT" sz="2400" dirty="0">
              <a:latin typeface="Times New Roman" pitchFamily="18" charset="0"/>
              <a:cs typeface="Times New Roman" pitchFamily="18" charset="0"/>
            </a:endParaRPr>
          </a:p>
        </p:txBody>
      </p:sp>
      <p:sp>
        <p:nvSpPr>
          <p:cNvPr id="9" name="TextBox 8"/>
          <p:cNvSpPr txBox="1"/>
          <p:nvPr/>
        </p:nvSpPr>
        <p:spPr>
          <a:xfrm>
            <a:off x="2227263" y="4902200"/>
            <a:ext cx="6642100" cy="1108075"/>
          </a:xfrm>
          <a:prstGeom prst="rect">
            <a:avLst/>
          </a:prstGeom>
          <a:noFill/>
          <a:ln>
            <a:solidFill>
              <a:srgbClr val="FFCC00"/>
            </a:solidFill>
          </a:ln>
        </p:spPr>
        <p:txBody>
          <a:bodyPr>
            <a:spAutoFit/>
          </a:bodyPr>
          <a:lstStyle/>
          <a:p>
            <a:pPr fontAlgn="auto">
              <a:spcBef>
                <a:spcPts val="0"/>
              </a:spcBef>
              <a:spcAft>
                <a:spcPts val="0"/>
              </a:spcAft>
              <a:defRPr/>
            </a:pPr>
            <a:r>
              <a:rPr lang="en-US" sz="2200" dirty="0">
                <a:latin typeface="Times New Roman" pitchFamily="18" charset="0"/>
                <a:cs typeface="Times New Roman" pitchFamily="18" charset="0"/>
              </a:rPr>
              <a:t>first step: identification of </a:t>
            </a:r>
            <a:r>
              <a:rPr lang="en-US" sz="2200" dirty="0">
                <a:effectLst>
                  <a:outerShdw blurRad="38100" dist="38100" dir="2700000" algn="tl">
                    <a:srgbClr val="000000">
                      <a:alpha val="43137"/>
                    </a:srgbClr>
                  </a:outerShdw>
                </a:effectLst>
                <a:latin typeface="Times New Roman" pitchFamily="18" charset="0"/>
                <a:cs typeface="Times New Roman" pitchFamily="18" charset="0"/>
              </a:rPr>
              <a:t>the absolute and relative importance of these flows</a:t>
            </a:r>
            <a:r>
              <a:rPr lang="en-US" sz="2200" dirty="0">
                <a:latin typeface="Times New Roman" pitchFamily="18" charset="0"/>
                <a:cs typeface="Times New Roman" pitchFamily="18" charset="0"/>
              </a:rPr>
              <a:t> </a:t>
            </a:r>
            <a:r>
              <a:rPr lang="en-US" sz="2200" u="sng" dirty="0">
                <a:latin typeface="Times New Roman" pitchFamily="18" charset="0"/>
                <a:cs typeface="Times New Roman" pitchFamily="18" charset="0"/>
              </a:rPr>
              <a:t>in the </a:t>
            </a:r>
            <a:r>
              <a:rPr lang="en-US" sz="2200" u="sng" dirty="0">
                <a:latin typeface="Times New Roman" pitchFamily="18" charset="0"/>
                <a:cs typeface="Times New Roman" pitchFamily="18" charset="0"/>
              </a:rPr>
              <a:t>main </a:t>
            </a:r>
            <a:r>
              <a:rPr lang="en-US" sz="2200" u="sng" dirty="0">
                <a:latin typeface="Times New Roman" pitchFamily="18" charset="0"/>
                <a:cs typeface="Times New Roman" pitchFamily="18" charset="0"/>
              </a:rPr>
              <a:t>items </a:t>
            </a:r>
            <a:r>
              <a:rPr lang="en-US" sz="2200" u="sng" dirty="0">
                <a:latin typeface="Times New Roman" pitchFamily="18" charset="0"/>
                <a:cs typeface="Times New Roman" pitchFamily="18" charset="0"/>
              </a:rPr>
              <a:t>of </a:t>
            </a:r>
            <a:r>
              <a:rPr lang="en-US" sz="2200" u="sng" dirty="0">
                <a:latin typeface="Times New Roman" pitchFamily="18" charset="0"/>
                <a:cs typeface="Times New Roman" pitchFamily="18" charset="0"/>
              </a:rPr>
              <a:t>the revenue and expenditure  of the </a:t>
            </a:r>
            <a:r>
              <a:rPr lang="en-US" sz="2200" u="sng" dirty="0">
                <a:latin typeface="Times New Roman" pitchFamily="18" charset="0"/>
                <a:cs typeface="Times New Roman" pitchFamily="18" charset="0"/>
              </a:rPr>
              <a:t>these institutional </a:t>
            </a:r>
            <a:r>
              <a:rPr lang="en-US" sz="2200" u="sng" dirty="0">
                <a:latin typeface="Times New Roman" pitchFamily="18" charset="0"/>
                <a:cs typeface="Times New Roman" pitchFamily="18" charset="0"/>
              </a:rPr>
              <a:t>sectors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2C084EB-DC24-4292-94C5-E79A32706B09}" type="slidenum">
              <a:rPr lang="pt-PT"/>
              <a:pPr>
                <a:defRPr/>
              </a:pPr>
              <a:t>11</a:t>
            </a:fld>
            <a:endParaRPr lang="pt-PT"/>
          </a:p>
        </p:txBody>
      </p:sp>
      <p:graphicFrame>
        <p:nvGraphicFramePr>
          <p:cNvPr id="2083" name="Object 35"/>
          <p:cNvGraphicFramePr>
            <a:graphicFrameLocks noChangeAspect="1"/>
          </p:cNvGraphicFramePr>
          <p:nvPr/>
        </p:nvGraphicFramePr>
        <p:xfrm>
          <a:off x="0" y="0"/>
          <a:ext cx="9144000" cy="6858000"/>
        </p:xfrm>
        <a:graphic>
          <a:graphicData uri="http://schemas.openxmlformats.org/presentationml/2006/ole">
            <p:oleObj spid="_x0000_s2083" name="Document" r:id="rId4" imgW="9251280" imgH="6097153" progId="">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8C3D681-0343-42B5-876F-803120DD43E5}" type="slidenum">
              <a:rPr lang="pt-PT"/>
              <a:pPr>
                <a:defRPr/>
              </a:pPr>
              <a:t>12</a:t>
            </a:fld>
            <a:endParaRPr lang="pt-PT"/>
          </a:p>
        </p:txBody>
      </p:sp>
      <p:graphicFrame>
        <p:nvGraphicFramePr>
          <p:cNvPr id="3106" name="Object 34"/>
          <p:cNvGraphicFramePr>
            <a:graphicFrameLocks noChangeAspect="1"/>
          </p:cNvGraphicFramePr>
          <p:nvPr/>
        </p:nvGraphicFramePr>
        <p:xfrm>
          <a:off x="12700" y="14288"/>
          <a:ext cx="9131300" cy="6843712"/>
        </p:xfrm>
        <a:graphic>
          <a:graphicData uri="http://schemas.openxmlformats.org/presentationml/2006/ole">
            <p:oleObj spid="_x0000_s3106" name="Document" r:id="rId3" imgW="9251280" imgH="5845050" progId="">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9388" y="955675"/>
            <a:ext cx="8713787" cy="5232400"/>
          </a:xfrm>
          <a:prstGeom prst="rect">
            <a:avLst/>
          </a:prstGeom>
          <a:noFill/>
        </p:spPr>
        <p:txBody>
          <a:bodyPr>
            <a:spAutoFit/>
          </a:bodyPr>
          <a:lstStyle/>
          <a:p>
            <a:pPr fontAlgn="auto">
              <a:spcBef>
                <a:spcPts val="0"/>
              </a:spcBef>
              <a:spcAft>
                <a:spcPts val="0"/>
              </a:spcAft>
              <a:defRPr/>
            </a:pPr>
            <a:r>
              <a:rPr lang="en-GB" sz="2400" dirty="0">
                <a:latin typeface="Times New Roman" pitchFamily="18" charset="0"/>
                <a:cs typeface="Times New Roman" pitchFamily="18" charset="0"/>
              </a:rPr>
              <a:t>..proposal </a:t>
            </a:r>
            <a:r>
              <a:rPr lang="en-US" sz="2400" dirty="0">
                <a:latin typeface="Times New Roman" pitchFamily="18" charset="0"/>
                <a:cs typeface="Times New Roman" pitchFamily="18" charset="0"/>
              </a:rPr>
              <a:t>is intended to contribute </a:t>
            </a:r>
            <a:r>
              <a:rPr lang="en-US" sz="2400" u="sng" dirty="0">
                <a:latin typeface="Times New Roman" pitchFamily="18" charset="0"/>
                <a:cs typeface="Times New Roman" pitchFamily="18" charset="0"/>
              </a:rPr>
              <a:t>towards a more detailed and complete study of the activity of countries</a:t>
            </a:r>
            <a:r>
              <a:rPr lang="en-GB" sz="2400" u="sng" dirty="0">
                <a:latin typeface="Times New Roman" pitchFamily="18" charset="0"/>
                <a:cs typeface="Times New Roman" pitchFamily="18" charset="0"/>
              </a:rPr>
              <a:t> </a:t>
            </a:r>
            <a:r>
              <a:rPr lang="en-GB" sz="2400" dirty="0">
                <a:latin typeface="Times New Roman" pitchFamily="18" charset="0"/>
                <a:cs typeface="Times New Roman" pitchFamily="18" charset="0"/>
              </a:rPr>
              <a:t>→</a:t>
            </a:r>
          </a:p>
          <a:p>
            <a:pPr fontAlgn="auto">
              <a:spcBef>
                <a:spcPts val="0"/>
              </a:spcBef>
              <a:spcAft>
                <a:spcPts val="0"/>
              </a:spcAft>
              <a:defRPr/>
            </a:pPr>
            <a:r>
              <a:rPr lang="en-GB" sz="2400" dirty="0">
                <a:latin typeface="Times New Roman" pitchFamily="18" charset="0"/>
                <a:cs typeface="Times New Roman" pitchFamily="18" charset="0"/>
              </a:rPr>
              <a:t>→  </a:t>
            </a:r>
            <a:r>
              <a:rPr lang="en-US" sz="2400" dirty="0">
                <a:latin typeface="Times New Roman" pitchFamily="18" charset="0"/>
                <a:cs typeface="Times New Roman" pitchFamily="18" charset="0"/>
              </a:rPr>
              <a:t>with </a:t>
            </a:r>
            <a:r>
              <a:rPr lang="en-US" sz="2400" u="sng" dirty="0">
                <a:latin typeface="Times New Roman" pitchFamily="18" charset="0"/>
                <a:cs typeface="Times New Roman" pitchFamily="18" charset="0"/>
              </a:rPr>
              <a:t>greater knowledge </a:t>
            </a:r>
            <a:r>
              <a:rPr lang="en-US" sz="2400" dirty="0">
                <a:latin typeface="Times New Roman" pitchFamily="18" charset="0"/>
                <a:cs typeface="Times New Roman" pitchFamily="18" charset="0"/>
              </a:rPr>
              <a:t>being provided </a:t>
            </a:r>
            <a:r>
              <a:rPr lang="en-US" sz="2400" u="sng" dirty="0">
                <a:latin typeface="Times New Roman" pitchFamily="18" charset="0"/>
                <a:cs typeface="Times New Roman" pitchFamily="18" charset="0"/>
              </a:rPr>
              <a:t>about the whole and the corresponding interactions of its parts</a:t>
            </a:r>
          </a:p>
          <a:p>
            <a:pPr fontAlgn="auto">
              <a:spcBef>
                <a:spcPts val="0"/>
              </a:spcBef>
              <a:spcAft>
                <a:spcPts val="0"/>
              </a:spcAft>
              <a:defRPr/>
            </a:pPr>
            <a:r>
              <a:rPr lang="en-US" sz="3200" dirty="0">
                <a:latin typeface="Times New Roman" pitchFamily="18" charset="0"/>
                <a:cs typeface="Times New Roman" pitchFamily="18" charset="0"/>
                <a:sym typeface="Symbol" panose="05050102010706020507" pitchFamily="18" charset="2"/>
              </a:rPr>
              <a:t></a:t>
            </a:r>
          </a:p>
          <a:p>
            <a:pPr fontAlgn="auto">
              <a:spcBef>
                <a:spcPts val="0"/>
              </a:spcBef>
              <a:spcAft>
                <a:spcPts val="0"/>
              </a:spcAft>
              <a:defRPr/>
            </a:pPr>
            <a:r>
              <a:rPr lang="en-US" sz="2400" dirty="0">
                <a:latin typeface="Times New Roman" pitchFamily="18" charset="0"/>
                <a:cs typeface="Times New Roman" pitchFamily="18" charset="0"/>
              </a:rPr>
              <a:t>will </a:t>
            </a:r>
            <a:r>
              <a:rPr lang="en-US" sz="2400" b="1" dirty="0">
                <a:solidFill>
                  <a:srgbClr val="FF6600"/>
                </a:solidFill>
                <a:latin typeface="Times New Roman" pitchFamily="18" charset="0"/>
                <a:cs typeface="Times New Roman" pitchFamily="18" charset="0"/>
              </a:rPr>
              <a:t>allow</a:t>
            </a:r>
            <a:r>
              <a:rPr lang="en-US" sz="2400" dirty="0">
                <a:latin typeface="Times New Roman" pitchFamily="18" charset="0"/>
                <a:cs typeface="Times New Roman" pitchFamily="18" charset="0"/>
              </a:rPr>
              <a:t> for subsequent </a:t>
            </a:r>
            <a:r>
              <a:rPr lang="en-US" sz="2400" b="1" dirty="0">
                <a:solidFill>
                  <a:srgbClr val="FF6600"/>
                </a:solidFill>
                <a:latin typeface="Times New Roman" pitchFamily="18" charset="0"/>
                <a:cs typeface="Times New Roman" pitchFamily="18" charset="0"/>
              </a:rPr>
              <a:t>interventions</a:t>
            </a:r>
            <a:r>
              <a:rPr lang="en-US" sz="2400" dirty="0">
                <a:latin typeface="Times New Roman" pitchFamily="18" charset="0"/>
                <a:cs typeface="Times New Roman" pitchFamily="18" charset="0"/>
              </a:rPr>
              <a:t> to be carried out </a:t>
            </a:r>
            <a:r>
              <a:rPr lang="en-US" sz="2400" b="1" dirty="0">
                <a:solidFill>
                  <a:srgbClr val="FF6600"/>
                </a:solidFill>
                <a:latin typeface="Times New Roman" pitchFamily="18" charset="0"/>
                <a:cs typeface="Times New Roman" pitchFamily="18" charset="0"/>
              </a:rPr>
              <a:t>in</a:t>
            </a:r>
            <a:r>
              <a:rPr lang="en-US" sz="2400" dirty="0">
                <a:latin typeface="Times New Roman" pitchFamily="18" charset="0"/>
                <a:cs typeface="Times New Roman" pitchFamily="18" charset="0"/>
              </a:rPr>
              <a:t> relation to </a:t>
            </a:r>
            <a:r>
              <a:rPr lang="en-US" sz="2400" b="1" dirty="0">
                <a:solidFill>
                  <a:srgbClr val="FF6600"/>
                </a:solidFill>
                <a:latin typeface="Times New Roman" pitchFamily="18" charset="0"/>
                <a:cs typeface="Times New Roman" pitchFamily="18" charset="0"/>
              </a:rPr>
              <a:t>the parts </a:t>
            </a:r>
            <a:r>
              <a:rPr lang="en-US" sz="2400" dirty="0">
                <a:latin typeface="Times New Roman" pitchFamily="18" charset="0"/>
                <a:cs typeface="Times New Roman" pitchFamily="18" charset="0"/>
              </a:rPr>
              <a:t>while </a:t>
            </a:r>
            <a:r>
              <a:rPr lang="en-US" sz="2400" u="sng" dirty="0">
                <a:latin typeface="Times New Roman" pitchFamily="18" charset="0"/>
                <a:cs typeface="Times New Roman" pitchFamily="18" charset="0"/>
              </a:rPr>
              <a:t>remaining aware of the impacts </a:t>
            </a:r>
            <a:r>
              <a:rPr lang="en-US" sz="2400" dirty="0">
                <a:latin typeface="Times New Roman" pitchFamily="18" charset="0"/>
                <a:cs typeface="Times New Roman" pitchFamily="18" charset="0"/>
              </a:rPr>
              <a:t>that this will have </a:t>
            </a:r>
            <a:r>
              <a:rPr lang="en-US" sz="2400" u="sng" dirty="0">
                <a:latin typeface="Times New Roman" pitchFamily="18" charset="0"/>
                <a:cs typeface="Times New Roman" pitchFamily="18" charset="0"/>
              </a:rPr>
              <a:t>on the </a:t>
            </a:r>
            <a:r>
              <a:rPr lang="en-US" sz="2400" u="sng" dirty="0">
                <a:latin typeface="Times New Roman" pitchFamily="18" charset="0"/>
                <a:cs typeface="Times New Roman" pitchFamily="18" charset="0"/>
              </a:rPr>
              <a:t>whole</a:t>
            </a:r>
          </a:p>
          <a:p>
            <a:pPr fontAlgn="auto">
              <a:spcBef>
                <a:spcPts val="0"/>
              </a:spcBef>
              <a:spcAft>
                <a:spcPts val="0"/>
              </a:spcAft>
              <a:defRPr/>
            </a:pPr>
            <a:endParaRPr lang="en-US" dirty="0">
              <a:latin typeface="Times New Roman" pitchFamily="18" charset="0"/>
              <a:cs typeface="Times New Roman" pitchFamily="18" charset="0"/>
            </a:endParaRPr>
          </a:p>
          <a:p>
            <a:pPr fontAlgn="auto">
              <a:spcBef>
                <a:spcPts val="0"/>
              </a:spcBef>
              <a:spcAft>
                <a:spcPts val="0"/>
              </a:spcAft>
              <a:defRPr/>
            </a:pPr>
            <a:r>
              <a:rPr lang="en-US" sz="2400" dirty="0">
                <a:latin typeface="Times New Roman" pitchFamily="18" charset="0"/>
                <a:cs typeface="Times New Roman" pitchFamily="18" charset="0"/>
              </a:rPr>
              <a:t>.. a possible way of </a:t>
            </a:r>
            <a:r>
              <a:rPr lang="en-US" sz="2400" b="1" dirty="0">
                <a:solidFill>
                  <a:srgbClr val="FFCC00"/>
                </a:solidFill>
                <a:latin typeface="Times New Roman" pitchFamily="18" charset="0"/>
                <a:cs typeface="Times New Roman" pitchFamily="18" charset="0"/>
              </a:rPr>
              <a:t>introducing empirical evidence into the work being carried out at the macroeconomic </a:t>
            </a:r>
            <a:r>
              <a:rPr lang="en-US" sz="2400" b="1" dirty="0">
                <a:solidFill>
                  <a:srgbClr val="FFCC00"/>
                </a:solidFill>
                <a:latin typeface="Times New Roman" pitchFamily="18" charset="0"/>
                <a:cs typeface="Times New Roman" pitchFamily="18" charset="0"/>
              </a:rPr>
              <a:t>level</a:t>
            </a:r>
          </a:p>
          <a:p>
            <a:pPr marL="1173163" fontAlgn="auto">
              <a:spcBef>
                <a:spcPts val="0"/>
              </a:spcBef>
              <a:spcAft>
                <a:spcPts val="0"/>
              </a:spcAft>
              <a:defRPr/>
            </a:pPr>
            <a:r>
              <a:rPr lang="en-US" sz="2200" dirty="0">
                <a:latin typeface="Times New Roman" pitchFamily="18" charset="0"/>
                <a:cs typeface="Times New Roman" pitchFamily="18" charset="0"/>
              </a:rPr>
              <a:t>where </a:t>
            </a:r>
            <a:r>
              <a:rPr lang="en-US" sz="2200" b="1" dirty="0">
                <a:latin typeface="Times New Roman" pitchFamily="18" charset="0"/>
                <a:cs typeface="Times New Roman" pitchFamily="18" charset="0"/>
              </a:rPr>
              <a:t>the network of linkages within the socioeconomic groups </a:t>
            </a:r>
            <a:r>
              <a:rPr lang="en-US" sz="2200" dirty="0">
                <a:latin typeface="Times New Roman" pitchFamily="18" charset="0"/>
                <a:cs typeface="Times New Roman" pitchFamily="18" charset="0"/>
              </a:rPr>
              <a:t>that intervene in the activity of countries </a:t>
            </a:r>
            <a:r>
              <a:rPr lang="en-US" sz="2200" b="1" dirty="0">
                <a:latin typeface="Times New Roman" pitchFamily="18" charset="0"/>
                <a:cs typeface="Times New Roman" pitchFamily="18" charset="0"/>
              </a:rPr>
              <a:t>should not continue to be neglected</a:t>
            </a:r>
            <a:r>
              <a:rPr lang="en-US" sz="2200" dirty="0">
                <a:latin typeface="Times New Roman" pitchFamily="18" charset="0"/>
                <a:cs typeface="Times New Roman" pitchFamily="18" charset="0"/>
              </a:rPr>
              <a:t> so completely</a:t>
            </a:r>
            <a:endParaRPr lang="pt-PT" sz="2200" dirty="0">
              <a:latin typeface="Times New Roman" pitchFamily="18" charset="0"/>
              <a:cs typeface="Times New Roman" pitchFamily="18" charset="0"/>
            </a:endParaRPr>
          </a:p>
        </p:txBody>
      </p:sp>
      <p:pic>
        <p:nvPicPr>
          <p:cNvPr id="40962" name="Picture 2"/>
          <p:cNvPicPr>
            <a:picLocks noChangeAspect="1" noChangeArrowheads="1"/>
          </p:cNvPicPr>
          <p:nvPr/>
        </p:nvPicPr>
        <p:blipFill>
          <a:blip r:embed="rId3"/>
          <a:srcRect/>
          <a:stretch>
            <a:fillRect/>
          </a:stretch>
        </p:blipFill>
        <p:spPr bwMode="auto">
          <a:xfrm>
            <a:off x="52388" y="5759450"/>
            <a:ext cx="1063625" cy="1108075"/>
          </a:xfrm>
          <a:prstGeom prst="rect">
            <a:avLst/>
          </a:prstGeom>
          <a:noFill/>
          <a:ln w="9525">
            <a:noFill/>
            <a:miter lim="800000"/>
            <a:headEnd/>
            <a:tailEnd/>
          </a:ln>
        </p:spPr>
      </p:pic>
      <p:sp>
        <p:nvSpPr>
          <p:cNvPr id="2" name="Title 1"/>
          <p:cNvSpPr>
            <a:spLocks noGrp="1"/>
          </p:cNvSpPr>
          <p:nvPr>
            <p:ph type="ctrTitle"/>
          </p:nvPr>
        </p:nvSpPr>
        <p:spPr>
          <a:xfrm>
            <a:off x="179388" y="0"/>
            <a:ext cx="8785225" cy="1050925"/>
          </a:xfrm>
        </p:spPr>
        <p:txBody>
          <a:bodyPr rtlCol="0">
            <a:normAutofit/>
          </a:bodyPr>
          <a:lstStyle/>
          <a:p>
            <a:pPr algn="l" fontAlgn="auto">
              <a:spcAft>
                <a:spcPts val="0"/>
              </a:spcAft>
              <a:defRPr/>
            </a:pPr>
            <a:r>
              <a:rPr lang="en-US" sz="2000" b="1" cap="small" dirty="0">
                <a:latin typeface="Times New Roman" pitchFamily="18" charset="0"/>
                <a:cs typeface="Times New Roman" pitchFamily="18" charset="0"/>
              </a:rPr>
              <a:t>Social Accounting Matrices for supporting policy decision processes.</a:t>
            </a:r>
            <a:r>
              <a:rPr lang="pt-PT" sz="2000" dirty="0">
                <a:latin typeface="Times New Roman" pitchFamily="18" charset="0"/>
                <a:cs typeface="Times New Roman" pitchFamily="18" charset="0"/>
              </a:rPr>
              <a:t/>
            </a:r>
            <a:br>
              <a:rPr lang="pt-PT" sz="2000" dirty="0">
                <a:latin typeface="Times New Roman" pitchFamily="18" charset="0"/>
                <a:cs typeface="Times New Roman" pitchFamily="18" charset="0"/>
              </a:rPr>
            </a:br>
            <a:r>
              <a:rPr lang="en-US" sz="1800" b="1" i="1" dirty="0">
                <a:latin typeface="Times New Roman" pitchFamily="18" charset="0"/>
                <a:cs typeface="Times New Roman" pitchFamily="18" charset="0"/>
              </a:rPr>
              <a:t>Susana </a:t>
            </a:r>
            <a:r>
              <a:rPr lang="en-US" sz="1800" b="1" i="1" dirty="0" smtClean="0">
                <a:latin typeface="Times New Roman" pitchFamily="18" charset="0"/>
                <a:cs typeface="Times New Roman" pitchFamily="18" charset="0"/>
              </a:rPr>
              <a:t>Santos</a:t>
            </a:r>
            <a:endParaRPr lang="pt-PT" sz="1800" dirty="0">
              <a:solidFill>
                <a:srgbClr val="FF0000"/>
              </a:solidFill>
              <a:latin typeface="Times New Roman" pitchFamily="18" charset="0"/>
              <a:cs typeface="Times New Roman" pitchFamily="18" charset="0"/>
            </a:endParaRPr>
          </a:p>
        </p:txBody>
      </p:sp>
      <p:sp>
        <p:nvSpPr>
          <p:cNvPr id="40964" name="Subtitle 2"/>
          <p:cNvSpPr>
            <a:spLocks noGrp="1"/>
          </p:cNvSpPr>
          <p:nvPr>
            <p:ph type="subTitle" idx="1"/>
          </p:nvPr>
        </p:nvSpPr>
        <p:spPr>
          <a:xfrm>
            <a:off x="323850" y="6046788"/>
            <a:ext cx="8351838" cy="792162"/>
          </a:xfrm>
        </p:spPr>
        <p:txBody>
          <a:bodyPr/>
          <a:lstStyle/>
          <a:p>
            <a:pPr algn="l"/>
            <a:r>
              <a:rPr lang="en-GB" sz="1800" smtClean="0">
                <a:solidFill>
                  <a:schemeClr val="tx1"/>
                </a:solidFill>
                <a:latin typeface="Times New Roman" pitchFamily="18" charset="0"/>
                <a:cs typeface="Times New Roman" pitchFamily="18" charset="0"/>
              </a:rPr>
              <a:t>XIV April International Academic Conference on Economic and Social Development</a:t>
            </a:r>
          </a:p>
          <a:p>
            <a:pPr algn="l"/>
            <a:r>
              <a:rPr lang="en-GB" sz="1800" i="1" smtClean="0">
                <a:solidFill>
                  <a:schemeClr val="tx1"/>
                </a:solidFill>
                <a:latin typeface="Times New Roman" pitchFamily="18" charset="0"/>
                <a:cs typeface="Times New Roman" pitchFamily="18" charset="0"/>
              </a:rPr>
              <a:t>Moscow, Russia, April 2-5, 2013</a:t>
            </a:r>
          </a:p>
        </p:txBody>
      </p:sp>
      <p:sp>
        <p:nvSpPr>
          <p:cNvPr id="40965"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C20A61-F81D-4246-A311-FB7E6AD07F46}" type="slidenum">
              <a:rPr lang="pt-PT" sz="1400">
                <a:solidFill>
                  <a:schemeClr val="tx1"/>
                </a:solidFill>
                <a:latin typeface="Times New Roman" pitchFamily="18" charset="0"/>
                <a:cs typeface="Times New Roman" pitchFamily="18" charset="0"/>
              </a:rPr>
              <a:pPr fontAlgn="base">
                <a:spcBef>
                  <a:spcPct val="0"/>
                </a:spcBef>
                <a:spcAft>
                  <a:spcPct val="0"/>
                </a:spcAft>
              </a:pPr>
              <a:t>13</a:t>
            </a:fld>
            <a:r>
              <a:rPr lang="pt-PT" sz="1400">
                <a:solidFill>
                  <a:schemeClr val="tx1"/>
                </a:solidFill>
                <a:latin typeface="Times New Roman" pitchFamily="18" charset="0"/>
                <a:cs typeface="Times New Roman" pitchFamily="18" charset="0"/>
              </a:rPr>
              <a:t>.</a:t>
            </a:r>
          </a:p>
        </p:txBody>
      </p:sp>
      <p:cxnSp>
        <p:nvCxnSpPr>
          <p:cNvPr id="6" name="Straight Connector 5"/>
          <p:cNvCxnSpPr/>
          <p:nvPr/>
        </p:nvCxnSpPr>
        <p:spPr>
          <a:xfrm>
            <a:off x="323850" y="6046788"/>
            <a:ext cx="8208963" cy="0"/>
          </a:xfrm>
          <a:prstGeom prst="line">
            <a:avLst/>
          </a:prstGeom>
          <a:ln w="28575">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9388" y="981075"/>
            <a:ext cx="8713787"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51163" y="5013325"/>
            <a:ext cx="32416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2"/>
          <p:cNvPicPr>
            <a:picLocks noChangeAspect="1" noChangeArrowheads="1"/>
          </p:cNvPicPr>
          <p:nvPr/>
        </p:nvPicPr>
        <p:blipFill>
          <a:blip r:embed="rId3"/>
          <a:srcRect/>
          <a:stretch>
            <a:fillRect/>
          </a:stretch>
        </p:blipFill>
        <p:spPr bwMode="auto">
          <a:xfrm>
            <a:off x="52388" y="5759450"/>
            <a:ext cx="1063625" cy="1108075"/>
          </a:xfrm>
          <a:prstGeom prst="rect">
            <a:avLst/>
          </a:prstGeom>
          <a:noFill/>
          <a:ln w="9525">
            <a:noFill/>
            <a:miter lim="800000"/>
            <a:headEnd/>
            <a:tailEnd/>
          </a:ln>
        </p:spPr>
      </p:pic>
      <p:sp>
        <p:nvSpPr>
          <p:cNvPr id="2" name="Title 1"/>
          <p:cNvSpPr>
            <a:spLocks noGrp="1"/>
          </p:cNvSpPr>
          <p:nvPr>
            <p:ph type="ctrTitle"/>
          </p:nvPr>
        </p:nvSpPr>
        <p:spPr>
          <a:xfrm>
            <a:off x="179388" y="0"/>
            <a:ext cx="8785225" cy="1050925"/>
          </a:xfrm>
        </p:spPr>
        <p:txBody>
          <a:bodyPr rtlCol="0">
            <a:normAutofit/>
          </a:bodyPr>
          <a:lstStyle/>
          <a:p>
            <a:pPr algn="l" fontAlgn="auto">
              <a:spcAft>
                <a:spcPts val="0"/>
              </a:spcAft>
              <a:defRPr/>
            </a:pPr>
            <a:r>
              <a:rPr lang="en-US" sz="2000" b="1" cap="small" dirty="0">
                <a:latin typeface="Times New Roman" pitchFamily="18" charset="0"/>
                <a:cs typeface="Times New Roman" pitchFamily="18" charset="0"/>
              </a:rPr>
              <a:t>Social Accounting Matrices for supporting policy decision processes.</a:t>
            </a:r>
            <a:r>
              <a:rPr lang="pt-PT" sz="2000" dirty="0">
                <a:latin typeface="Times New Roman" pitchFamily="18" charset="0"/>
                <a:cs typeface="Times New Roman" pitchFamily="18" charset="0"/>
              </a:rPr>
              <a:t/>
            </a:r>
            <a:br>
              <a:rPr lang="pt-PT" sz="2000" dirty="0">
                <a:latin typeface="Times New Roman" pitchFamily="18" charset="0"/>
                <a:cs typeface="Times New Roman" pitchFamily="18" charset="0"/>
              </a:rPr>
            </a:br>
            <a:r>
              <a:rPr lang="en-US" sz="1800" b="1" i="1" dirty="0">
                <a:latin typeface="Times New Roman" pitchFamily="18" charset="0"/>
                <a:cs typeface="Times New Roman" pitchFamily="18" charset="0"/>
              </a:rPr>
              <a:t>Susana </a:t>
            </a:r>
            <a:r>
              <a:rPr lang="en-US" sz="1800" b="1" i="1" dirty="0" smtClean="0">
                <a:latin typeface="Times New Roman" pitchFamily="18" charset="0"/>
                <a:cs typeface="Times New Roman" pitchFamily="18" charset="0"/>
              </a:rPr>
              <a:t>Santos</a:t>
            </a:r>
            <a:endParaRPr lang="pt-PT" sz="1800" dirty="0">
              <a:solidFill>
                <a:srgbClr val="FF0000"/>
              </a:solidFill>
              <a:latin typeface="Times New Roman" pitchFamily="18" charset="0"/>
              <a:cs typeface="Times New Roman" pitchFamily="18" charset="0"/>
            </a:endParaRPr>
          </a:p>
        </p:txBody>
      </p:sp>
      <p:sp>
        <p:nvSpPr>
          <p:cNvPr id="43011" name="Subtitle 2"/>
          <p:cNvSpPr>
            <a:spLocks noGrp="1"/>
          </p:cNvSpPr>
          <p:nvPr>
            <p:ph type="subTitle" idx="1"/>
          </p:nvPr>
        </p:nvSpPr>
        <p:spPr>
          <a:xfrm>
            <a:off x="323850" y="6046788"/>
            <a:ext cx="8351838" cy="792162"/>
          </a:xfrm>
        </p:spPr>
        <p:txBody>
          <a:bodyPr/>
          <a:lstStyle/>
          <a:p>
            <a:pPr algn="l"/>
            <a:r>
              <a:rPr lang="en-GB" sz="1800" smtClean="0">
                <a:solidFill>
                  <a:schemeClr val="tx1"/>
                </a:solidFill>
                <a:latin typeface="Times New Roman" pitchFamily="18" charset="0"/>
                <a:cs typeface="Times New Roman" pitchFamily="18" charset="0"/>
              </a:rPr>
              <a:t>XIV April International Academic Conference on Economic and Social Development</a:t>
            </a:r>
          </a:p>
          <a:p>
            <a:pPr algn="l"/>
            <a:r>
              <a:rPr lang="en-GB" sz="1800" i="1" smtClean="0">
                <a:solidFill>
                  <a:schemeClr val="tx1"/>
                </a:solidFill>
                <a:latin typeface="Times New Roman" pitchFamily="18" charset="0"/>
                <a:cs typeface="Times New Roman" pitchFamily="18" charset="0"/>
              </a:rPr>
              <a:t>Moscow, Russia, April 2-5, 2013</a:t>
            </a:r>
          </a:p>
        </p:txBody>
      </p:sp>
      <p:sp>
        <p:nvSpPr>
          <p:cNvPr id="4301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34B579-A681-4646-880D-3C8B8E630E89}" type="slidenum">
              <a:rPr lang="pt-PT" sz="1400">
                <a:solidFill>
                  <a:schemeClr val="tx1"/>
                </a:solidFill>
                <a:latin typeface="Times New Roman" pitchFamily="18" charset="0"/>
                <a:cs typeface="Times New Roman" pitchFamily="18" charset="0"/>
              </a:rPr>
              <a:pPr fontAlgn="base">
                <a:spcBef>
                  <a:spcPct val="0"/>
                </a:spcBef>
                <a:spcAft>
                  <a:spcPct val="0"/>
                </a:spcAft>
              </a:pPr>
              <a:t>14</a:t>
            </a:fld>
            <a:r>
              <a:rPr lang="pt-PT" sz="1400">
                <a:solidFill>
                  <a:schemeClr val="tx1"/>
                </a:solidFill>
                <a:latin typeface="Times New Roman" pitchFamily="18" charset="0"/>
                <a:cs typeface="Times New Roman" pitchFamily="18" charset="0"/>
              </a:rPr>
              <a:t>.</a:t>
            </a:r>
          </a:p>
        </p:txBody>
      </p:sp>
      <p:cxnSp>
        <p:nvCxnSpPr>
          <p:cNvPr id="6" name="Straight Connector 5"/>
          <p:cNvCxnSpPr/>
          <p:nvPr/>
        </p:nvCxnSpPr>
        <p:spPr>
          <a:xfrm>
            <a:off x="323850" y="6021388"/>
            <a:ext cx="8208963" cy="0"/>
          </a:xfrm>
          <a:prstGeom prst="line">
            <a:avLst/>
          </a:prstGeom>
          <a:ln w="28575">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9388" y="981075"/>
            <a:ext cx="8713787"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50825" y="1106488"/>
            <a:ext cx="8569325" cy="2432050"/>
          </a:xfrm>
          <a:prstGeom prst="rect">
            <a:avLst/>
          </a:prstGeom>
          <a:noFill/>
        </p:spPr>
        <p:txBody>
          <a:bodyPr>
            <a:spAutoFit/>
          </a:bodyPr>
          <a:lstStyle/>
          <a:p>
            <a:pPr fontAlgn="auto">
              <a:spcBef>
                <a:spcPts val="0"/>
              </a:spcBef>
              <a:spcAft>
                <a:spcPts val="0"/>
              </a:spcAft>
              <a:defRPr/>
            </a:pPr>
            <a:r>
              <a:rPr lang="en-GB" sz="2400" dirty="0">
                <a:latin typeface="Times New Roman" pitchFamily="18" charset="0"/>
                <a:cs typeface="Times New Roman" pitchFamily="18" charset="0"/>
              </a:rPr>
              <a:t> </a:t>
            </a:r>
            <a:r>
              <a:rPr lang="en-US" sz="2200" dirty="0">
                <a:latin typeface="Times New Roman" pitchFamily="18" charset="0"/>
                <a:cs typeface="Times New Roman" pitchFamily="18" charset="0"/>
              </a:rPr>
              <a:t>The </a:t>
            </a:r>
            <a:r>
              <a:rPr lang="en-US" sz="2200" dirty="0">
                <a:latin typeface="Times New Roman" pitchFamily="18" charset="0"/>
                <a:cs typeface="Times New Roman" pitchFamily="18" charset="0"/>
              </a:rPr>
              <a:t>adoption of </a:t>
            </a:r>
            <a:r>
              <a:rPr lang="en-US" sz="2200" b="1" dirty="0">
                <a:latin typeface="Times New Roman" pitchFamily="18" charset="0"/>
                <a:cs typeface="Times New Roman" pitchFamily="18" charset="0"/>
              </a:rPr>
              <a:t>this principle could even allow for </a:t>
            </a:r>
            <a:endParaRPr lang="en-US" sz="2200" b="1" dirty="0">
              <a:latin typeface="Times New Roman" pitchFamily="18" charset="0"/>
              <a:cs typeface="Times New Roman" pitchFamily="18" charset="0"/>
            </a:endParaRPr>
          </a:p>
          <a:p>
            <a:pPr marL="457200" indent="-457200" fontAlgn="auto">
              <a:lnSpc>
                <a:spcPct val="150000"/>
              </a:lnSpc>
              <a:spcBef>
                <a:spcPts val="0"/>
              </a:spcBef>
              <a:spcAft>
                <a:spcPts val="0"/>
              </a:spcAft>
              <a:buFont typeface="Arial" panose="020B0604020202020204" pitchFamily="34" charset="0"/>
              <a:buChar char="•"/>
              <a:defRPr/>
            </a:pPr>
            <a:r>
              <a:rPr lang="en-US" sz="2200" dirty="0">
                <a:latin typeface="Times New Roman" pitchFamily="18" charset="0"/>
                <a:cs typeface="Times New Roman" pitchFamily="18" charset="0"/>
              </a:rPr>
              <a:t>further </a:t>
            </a:r>
            <a:r>
              <a:rPr lang="en-US" sz="2200" dirty="0">
                <a:latin typeface="Times New Roman" pitchFamily="18" charset="0"/>
                <a:cs typeface="Times New Roman" pitchFamily="18" charset="0"/>
              </a:rPr>
              <a:t>contributions to be made towards the </a:t>
            </a:r>
            <a:r>
              <a:rPr lang="en-US" sz="2200" u="sng" dirty="0">
                <a:latin typeface="Times New Roman" pitchFamily="18" charset="0"/>
                <a:cs typeface="Times New Roman" pitchFamily="18" charset="0"/>
              </a:rPr>
              <a:t>improvement of the SNA </a:t>
            </a:r>
            <a:endParaRPr lang="en-US" sz="2200" u="sng" dirty="0">
              <a:latin typeface="Times New Roman" pitchFamily="18" charset="0"/>
              <a:cs typeface="Times New Roman" pitchFamily="18" charset="0"/>
            </a:endParaRPr>
          </a:p>
          <a:p>
            <a:pPr marL="457200" indent="-457200" fontAlgn="auto">
              <a:lnSpc>
                <a:spcPct val="150000"/>
              </a:lnSpc>
              <a:spcBef>
                <a:spcPts val="0"/>
              </a:spcBef>
              <a:spcAft>
                <a:spcPts val="0"/>
              </a:spcAft>
              <a:buFont typeface="Arial" panose="020B0604020202020204" pitchFamily="34" charset="0"/>
              <a:buChar char="•"/>
              <a:defRPr/>
            </a:pPr>
            <a:r>
              <a:rPr lang="en-US" sz="2200" dirty="0">
                <a:latin typeface="Times New Roman" pitchFamily="18" charset="0"/>
                <a:cs typeface="Times New Roman" pitchFamily="18" charset="0"/>
              </a:rPr>
              <a:t>ensure </a:t>
            </a:r>
            <a:r>
              <a:rPr lang="en-US" sz="2200" dirty="0">
                <a:latin typeface="Times New Roman" pitchFamily="18" charset="0"/>
                <a:cs typeface="Times New Roman" pitchFamily="18" charset="0"/>
              </a:rPr>
              <a:t>the </a:t>
            </a:r>
            <a:r>
              <a:rPr lang="en-US" sz="2200" u="sng" dirty="0">
                <a:latin typeface="Times New Roman" pitchFamily="18" charset="0"/>
                <a:cs typeface="Times New Roman" pitchFamily="18" charset="0"/>
              </a:rPr>
              <a:t>greater commitment </a:t>
            </a:r>
            <a:r>
              <a:rPr lang="en-US" sz="2200" dirty="0">
                <a:latin typeface="Times New Roman" pitchFamily="18" charset="0"/>
                <a:cs typeface="Times New Roman" pitchFamily="18" charset="0"/>
              </a:rPr>
              <a:t>on the part of countries </a:t>
            </a:r>
            <a:r>
              <a:rPr lang="en-US" sz="2200" u="sng" dirty="0">
                <a:latin typeface="Times New Roman" pitchFamily="18" charset="0"/>
                <a:cs typeface="Times New Roman" pitchFamily="18" charset="0"/>
              </a:rPr>
              <a:t>to adopt and adapt this </a:t>
            </a:r>
            <a:r>
              <a:rPr lang="en-US" sz="2200" u="sng" dirty="0">
                <a:latin typeface="Times New Roman" pitchFamily="18" charset="0"/>
                <a:cs typeface="Times New Roman" pitchFamily="18" charset="0"/>
              </a:rPr>
              <a:t>system</a:t>
            </a:r>
            <a:endParaRPr lang="en-US" sz="2200" dirty="0">
              <a:latin typeface="Times New Roman" pitchFamily="18" charset="0"/>
              <a:cs typeface="Times New Roman" pitchFamily="18" charset="0"/>
            </a:endParaRPr>
          </a:p>
          <a:p>
            <a:pPr fontAlgn="auto">
              <a:lnSpc>
                <a:spcPct val="150000"/>
              </a:lnSpc>
              <a:spcBef>
                <a:spcPts val="0"/>
              </a:spcBef>
              <a:spcAft>
                <a:spcPts val="0"/>
              </a:spcAft>
              <a:defRPr/>
            </a:pPr>
            <a:r>
              <a:rPr lang="en-US" sz="2200" dirty="0">
                <a:latin typeface="Times New Roman" pitchFamily="18" charset="0"/>
                <a:cs typeface="Times New Roman" pitchFamily="18" charset="0"/>
              </a:rPr>
              <a:t>with </a:t>
            </a:r>
            <a:r>
              <a:rPr lang="en-US" sz="2200" b="1" dirty="0">
                <a:latin typeface="Times New Roman" pitchFamily="18" charset="0"/>
                <a:cs typeface="Times New Roman" pitchFamily="18" charset="0"/>
              </a:rPr>
              <a:t>greater collaboration between macroeconomists and statisticians</a:t>
            </a:r>
            <a:r>
              <a:rPr lang="en-US" sz="2200" dirty="0">
                <a:latin typeface="Times New Roman" pitchFamily="18" charset="0"/>
                <a:cs typeface="Times New Roman" pitchFamily="18" charset="0"/>
              </a:rPr>
              <a:t>.</a:t>
            </a:r>
            <a:endParaRPr lang="pt-PT" sz="2200" dirty="0">
              <a:latin typeface="Times New Roman" pitchFamily="18" charset="0"/>
              <a:cs typeface="Times New Roman" pitchFamily="18" charset="0"/>
            </a:endParaRPr>
          </a:p>
        </p:txBody>
      </p:sp>
      <p:sp>
        <p:nvSpPr>
          <p:cNvPr id="9" name="Text Box 7"/>
          <p:cNvSpPr txBox="1">
            <a:spLocks noChangeArrowheads="1"/>
          </p:cNvSpPr>
          <p:nvPr/>
        </p:nvSpPr>
        <p:spPr bwMode="auto">
          <a:xfrm>
            <a:off x="582613" y="3717925"/>
            <a:ext cx="7416800" cy="1685925"/>
          </a:xfrm>
          <a:prstGeom prst="rect">
            <a:avLst/>
          </a:prstGeom>
          <a:noFill/>
          <a:ln w="9525">
            <a:noFill/>
            <a:miter lim="800000"/>
            <a:headEnd/>
            <a:tailEnd/>
          </a:ln>
        </p:spPr>
        <p:txBody>
          <a:bodyPr>
            <a:spAutoFit/>
          </a:bodyPr>
          <a:lstStyle/>
          <a:p>
            <a:pPr marL="342900" indent="-342900" algn="ctr">
              <a:lnSpc>
                <a:spcPct val="200000"/>
              </a:lnSpc>
            </a:pPr>
            <a:r>
              <a:rPr lang="en-GB" sz="2800" i="1">
                <a:latin typeface="Times New Roman" pitchFamily="18" charset="0"/>
              </a:rPr>
              <a:t>Thank you for your attention!</a:t>
            </a:r>
          </a:p>
          <a:p>
            <a:pPr marL="342900" indent="-342900" algn="ctr">
              <a:lnSpc>
                <a:spcPct val="200000"/>
              </a:lnSpc>
            </a:pPr>
            <a:r>
              <a:rPr lang="en-GB" sz="2800" i="1">
                <a:latin typeface="Times New Roman" pitchFamily="18" charset="0"/>
              </a:rPr>
              <a:t>(ssantos@iseg.utl.pt)</a:t>
            </a:r>
            <a:endParaRPr lang="pt-PT" sz="2800" i="1">
              <a:latin typeface="Times New Roman" pitchFamily="18" charset="0"/>
            </a:endParaRPr>
          </a:p>
        </p:txBody>
      </p:sp>
      <p:sp>
        <p:nvSpPr>
          <p:cNvPr id="10" name="TextBox 9"/>
          <p:cNvSpPr txBox="1">
            <a:spLocks noChangeArrowheads="1"/>
          </p:cNvSpPr>
          <p:nvPr/>
        </p:nvSpPr>
        <p:spPr bwMode="auto">
          <a:xfrm>
            <a:off x="8532813" y="3538538"/>
            <a:ext cx="287337" cy="369887"/>
          </a:xfrm>
          <a:prstGeom prst="rect">
            <a:avLst/>
          </a:prstGeom>
          <a:noFill/>
          <a:ln w="9525">
            <a:noFill/>
            <a:miter lim="800000"/>
            <a:headEnd/>
            <a:tailEnd/>
          </a:ln>
        </p:spPr>
        <p:txBody>
          <a:bodyPr>
            <a:spAutoFit/>
          </a:bodyPr>
          <a:lstStyle/>
          <a:p>
            <a:r>
              <a:rPr lang="pt-PT">
                <a:latin typeface="Calibri" pitchFamily="34" charset="0"/>
                <a:hlinkClick r:id="rId4" action="ppaction://hlinksldjump"/>
              </a:rPr>
              <a:t>x</a:t>
            </a:r>
            <a:endParaRPr lang="pt-P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5">
                                            <p:txEl>
                                              <p:pRg st="2" end="2"/>
                                            </p:txEl>
                                          </p:spTgt>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9" grpId="0"/>
      <p:bldP spid="10" grpId="0"/>
      <p:bldP spid="10"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2C4CAD6-F24B-424B-A7A1-569DD55E8095}" type="slidenum">
              <a:rPr lang="pt-PT"/>
              <a:pPr>
                <a:defRPr/>
              </a:pPr>
              <a:t>15</a:t>
            </a:fld>
            <a:endParaRPr lang="pt-PT"/>
          </a:p>
        </p:txBody>
      </p:sp>
      <p:graphicFrame>
        <p:nvGraphicFramePr>
          <p:cNvPr id="4126" name="Object 30"/>
          <p:cNvGraphicFramePr>
            <a:graphicFrameLocks noChangeAspect="1"/>
          </p:cNvGraphicFramePr>
          <p:nvPr/>
        </p:nvGraphicFramePr>
        <p:xfrm>
          <a:off x="323850" y="765175"/>
          <a:ext cx="8362950" cy="5591175"/>
        </p:xfrm>
        <a:graphic>
          <a:graphicData uri="http://schemas.openxmlformats.org/presentationml/2006/ole">
            <p:oleObj spid="_x0000_s4126" name="Document" r:id="rId3" imgW="9251280" imgH="3983009" progId="">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49" name="Object 29"/>
          <p:cNvGraphicFramePr>
            <a:graphicFrameLocks noChangeAspect="1"/>
          </p:cNvGraphicFramePr>
          <p:nvPr/>
        </p:nvGraphicFramePr>
        <p:xfrm>
          <a:off x="96838" y="1690688"/>
          <a:ext cx="8856662" cy="4392612"/>
        </p:xfrm>
        <a:graphic>
          <a:graphicData uri="http://schemas.openxmlformats.org/presentationml/2006/ole">
            <p:oleObj spid="_x0000_s5149" name="Document" r:id="rId4" imgW="8918666" imgH="2965979" progId="">
              <p:embed/>
            </p:oleObj>
          </a:graphicData>
        </a:graphic>
      </p:graphicFrame>
      <p:sp>
        <p:nvSpPr>
          <p:cNvPr id="5150" name="Slide Number Placeholder 3"/>
          <p:cNvSpPr>
            <a:spLocks noGrp="1"/>
          </p:cNvSpPr>
          <p:nvPr>
            <p:ph type="sldNum" sz="quarter" idx="12"/>
          </p:nvPr>
        </p:nvSpPr>
        <p:spPr bwMode="auto">
          <a:xfrm>
            <a:off x="6823075" y="63627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4B1E6D22-D2AE-4065-A50E-696EC16FBC55}" type="slidenum">
              <a:rPr lang="pt-PT" sz="1800">
                <a:solidFill>
                  <a:schemeClr val="tx1"/>
                </a:solidFill>
              </a:rPr>
              <a:pPr fontAlgn="base">
                <a:spcBef>
                  <a:spcPct val="0"/>
                </a:spcBef>
                <a:spcAft>
                  <a:spcPct val="0"/>
                </a:spcAft>
              </a:pPr>
              <a:t>16</a:t>
            </a:fld>
            <a:r>
              <a:rPr lang="pt-PT" sz="1800">
                <a:solidFill>
                  <a:schemeClr val="tx1"/>
                </a:solidFill>
              </a:rPr>
              <a:t>.</a:t>
            </a:r>
          </a:p>
        </p:txBody>
      </p:sp>
      <p:sp>
        <p:nvSpPr>
          <p:cNvPr id="8" name="TextBox 7"/>
          <p:cNvSpPr txBox="1">
            <a:spLocks noChangeArrowheads="1"/>
          </p:cNvSpPr>
          <p:nvPr/>
        </p:nvSpPr>
        <p:spPr bwMode="auto">
          <a:xfrm>
            <a:off x="95250" y="744538"/>
            <a:ext cx="8858250" cy="768350"/>
          </a:xfrm>
          <a:prstGeom prst="rect">
            <a:avLst/>
          </a:prstGeom>
          <a:noFill/>
          <a:ln w="9525">
            <a:noFill/>
            <a:miter lim="800000"/>
            <a:headEnd/>
            <a:tailEnd/>
          </a:ln>
        </p:spPr>
        <p:txBody>
          <a:bodyPr>
            <a:spAutoFit/>
          </a:bodyPr>
          <a:lstStyle/>
          <a:p>
            <a:r>
              <a:rPr lang="en-GB" sz="2200" b="1">
                <a:latin typeface="Times New Roman" pitchFamily="18" charset="0"/>
                <a:cs typeface="Times New Roman" pitchFamily="18" charset="0"/>
              </a:rPr>
              <a:t>Block:</a:t>
            </a:r>
            <a:r>
              <a:rPr lang="en-GB" sz="2200">
                <a:latin typeface="Times New Roman" pitchFamily="18" charset="0"/>
                <a:cs typeface="Times New Roman" pitchFamily="18" charset="0"/>
              </a:rPr>
              <a:t> </a:t>
            </a:r>
            <a:r>
              <a:rPr lang="en-GB" sz="2200" b="1">
                <a:solidFill>
                  <a:srgbClr val="C00000"/>
                </a:solidFill>
                <a:latin typeface="Times New Roman" pitchFamily="18" charset="0"/>
                <a:cs typeface="Times New Roman" pitchFamily="18" charset="0"/>
              </a:rPr>
              <a:t>Production</a:t>
            </a:r>
            <a:r>
              <a:rPr lang="en-GB" sz="2200">
                <a:latin typeface="Times New Roman" pitchFamily="18" charset="0"/>
                <a:cs typeface="Times New Roman" pitchFamily="18" charset="0"/>
              </a:rPr>
              <a:t> – P (cell: t</a:t>
            </a:r>
            <a:r>
              <a:rPr lang="en-GB" sz="2200" i="1" baseline="-25000">
                <a:latin typeface="Times New Roman" pitchFamily="18" charset="0"/>
                <a:cs typeface="Times New Roman" pitchFamily="18" charset="0"/>
              </a:rPr>
              <a:t>a</a:t>
            </a:r>
            <a:r>
              <a:rPr lang="en-GB" sz="2200" baseline="-25000">
                <a:latin typeface="Times New Roman" pitchFamily="18" charset="0"/>
                <a:cs typeface="Times New Roman" pitchFamily="18" charset="0"/>
              </a:rPr>
              <a:t>,p</a:t>
            </a:r>
            <a:r>
              <a:rPr lang="en-GB" sz="2200">
                <a:latin typeface="Times New Roman" pitchFamily="18" charset="0"/>
                <a:cs typeface="Times New Roman" pitchFamily="18" charset="0"/>
              </a:rPr>
              <a:t>) </a:t>
            </a:r>
            <a:r>
              <a:rPr lang="en-GB" sz="2000">
                <a:latin typeface="Times New Roman" pitchFamily="18" charset="0"/>
                <a:cs typeface="Times New Roman" pitchFamily="18" charset="0"/>
              </a:rPr>
              <a:t>(</a:t>
            </a:r>
            <a:r>
              <a:rPr lang="en-GB" sz="2000">
                <a:solidFill>
                  <a:srgbClr val="FF6600"/>
                </a:solidFill>
                <a:latin typeface="Times New Roman" pitchFamily="18" charset="0"/>
                <a:cs typeface="Times New Roman" pitchFamily="18" charset="0"/>
              </a:rPr>
              <a:t>transaction P1 of the National Accounts</a:t>
            </a:r>
            <a:r>
              <a:rPr lang="en-GB" sz="2000">
                <a:latin typeface="Times New Roman" pitchFamily="18" charset="0"/>
                <a:cs typeface="Times New Roman" pitchFamily="18" charset="0"/>
              </a:rPr>
              <a:t>)</a:t>
            </a:r>
          </a:p>
          <a:p>
            <a:r>
              <a:rPr lang="en-GB" sz="2200">
                <a:latin typeface="Times New Roman" pitchFamily="18" charset="0"/>
                <a:cs typeface="Times New Roman" pitchFamily="18" charset="0"/>
              </a:rPr>
              <a:t>the output of goods and services</a:t>
            </a:r>
            <a:endParaRPr lang="pt-PT" sz="2200">
              <a:latin typeface="Times New Roman" pitchFamily="18" charset="0"/>
              <a:cs typeface="Times New Roman" pitchFamily="18" charset="0"/>
            </a:endParaRPr>
          </a:p>
        </p:txBody>
      </p:sp>
      <p:sp>
        <p:nvSpPr>
          <p:cNvPr id="12" name="Rectangle 11"/>
          <p:cNvSpPr/>
          <p:nvPr/>
        </p:nvSpPr>
        <p:spPr>
          <a:xfrm>
            <a:off x="4211638" y="2565400"/>
            <a:ext cx="865187" cy="503238"/>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 name="Slide Number Placeholder 3"/>
          <p:cNvSpPr>
            <a:spLocks noGrp="1"/>
          </p:cNvSpPr>
          <p:nvPr>
            <p:ph type="sldNum" sz="quarter" idx="12"/>
          </p:nvPr>
        </p:nvSpPr>
        <p:spPr bwMode="auto">
          <a:xfrm>
            <a:off x="6823075" y="63627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12A70DDC-1025-45EF-A97C-F6906DE6FE68}" type="slidenum">
              <a:rPr lang="pt-PT" sz="1800">
                <a:solidFill>
                  <a:schemeClr val="tx1"/>
                </a:solidFill>
              </a:rPr>
              <a:pPr fontAlgn="base">
                <a:spcBef>
                  <a:spcPct val="0"/>
                </a:spcBef>
                <a:spcAft>
                  <a:spcPct val="0"/>
                </a:spcAft>
              </a:pPr>
              <a:t>17</a:t>
            </a:fld>
            <a:r>
              <a:rPr lang="pt-PT" sz="1800">
                <a:solidFill>
                  <a:schemeClr val="tx1"/>
                </a:solidFill>
              </a:rPr>
              <a:t>.</a:t>
            </a:r>
          </a:p>
        </p:txBody>
      </p:sp>
      <p:sp>
        <p:nvSpPr>
          <p:cNvPr id="8" name="TextBox 7"/>
          <p:cNvSpPr txBox="1"/>
          <p:nvPr/>
        </p:nvSpPr>
        <p:spPr>
          <a:xfrm>
            <a:off x="125413" y="336550"/>
            <a:ext cx="8856662" cy="1354138"/>
          </a:xfrm>
          <a:prstGeom prst="rect">
            <a:avLst/>
          </a:prstGeom>
          <a:noFill/>
        </p:spPr>
        <p:txBody>
          <a:bodyPr>
            <a:spAutoFit/>
          </a:bodyPr>
          <a:lstStyle/>
          <a:p>
            <a:pPr fontAlgn="auto">
              <a:spcBef>
                <a:spcPts val="0"/>
              </a:spcBef>
              <a:spcAft>
                <a:spcPts val="0"/>
              </a:spcAft>
              <a:defRPr/>
            </a:pPr>
            <a:r>
              <a:rPr lang="en-GB" sz="2200" b="1" dirty="0">
                <a:latin typeface="Times New Roman" pitchFamily="18" charset="0"/>
                <a:cs typeface="Times New Roman" pitchFamily="18" charset="0"/>
              </a:rPr>
              <a:t>Block:</a:t>
            </a:r>
            <a:r>
              <a:rPr lang="en-GB" sz="2200" dirty="0">
                <a:latin typeface="Times New Roman" pitchFamily="18" charset="0"/>
                <a:cs typeface="Times New Roman" pitchFamily="18" charset="0"/>
              </a:rPr>
              <a:t> </a:t>
            </a:r>
            <a:r>
              <a:rPr lang="en-GB" sz="2200" b="1" dirty="0">
                <a:solidFill>
                  <a:srgbClr val="FF6600"/>
                </a:solidFill>
                <a:latin typeface="Times New Roman" pitchFamily="18" charset="0"/>
                <a:cs typeface="Times New Roman" pitchFamily="18" charset="0"/>
              </a:rPr>
              <a:t>Domestic Trade</a:t>
            </a:r>
            <a:r>
              <a:rPr lang="en-GB" sz="2200" dirty="0">
                <a:solidFill>
                  <a:srgbClr val="FF6600"/>
                </a:solidFill>
                <a:latin typeface="Times New Roman" pitchFamily="18" charset="0"/>
                <a:cs typeface="Times New Roman" pitchFamily="18" charset="0"/>
              </a:rPr>
              <a:t> </a:t>
            </a:r>
            <a:r>
              <a:rPr lang="en-GB" sz="2200" dirty="0">
                <a:latin typeface="Times New Roman" pitchFamily="18" charset="0"/>
                <a:cs typeface="Times New Roman" pitchFamily="18" charset="0"/>
              </a:rPr>
              <a:t>of goods and </a:t>
            </a:r>
            <a:r>
              <a:rPr lang="en-GB" sz="2200" dirty="0">
                <a:latin typeface="Times New Roman" pitchFamily="18" charset="0"/>
                <a:cs typeface="Times New Roman" pitchFamily="18" charset="0"/>
              </a:rPr>
              <a:t>services </a:t>
            </a:r>
            <a:r>
              <a:rPr lang="en-GB" dirty="0">
                <a:latin typeface="Times New Roman" pitchFamily="18" charset="0"/>
                <a:cs typeface="Times New Roman" pitchFamily="18" charset="0"/>
              </a:rPr>
              <a:t>(</a:t>
            </a:r>
            <a:r>
              <a:rPr lang="en-US" dirty="0">
                <a:latin typeface="Times New Roman" pitchFamily="18" charset="0"/>
                <a:cs typeface="Times New Roman" pitchFamily="18" charset="0"/>
              </a:rPr>
              <a:t>domestically produced or imported)</a:t>
            </a:r>
          </a:p>
          <a:p>
            <a:pPr marL="285750" indent="-285750" fontAlgn="auto">
              <a:spcBef>
                <a:spcPts val="0"/>
              </a:spcBef>
              <a:spcAft>
                <a:spcPts val="0"/>
              </a:spcAft>
              <a:buFont typeface="Times New Roman" pitchFamily="18" charset="0"/>
              <a:buChar char="−"/>
              <a:defRPr/>
            </a:pPr>
            <a:r>
              <a:rPr lang="en-GB" sz="2000" dirty="0">
                <a:solidFill>
                  <a:srgbClr val="FF6600"/>
                </a:solidFill>
                <a:latin typeface="Times New Roman" pitchFamily="18" charset="0"/>
                <a:cs typeface="Times New Roman" pitchFamily="18" charset="0"/>
              </a:rPr>
              <a:t>Intermediate Consumption </a:t>
            </a:r>
            <a:r>
              <a:rPr lang="en-GB" sz="2000" dirty="0">
                <a:latin typeface="Times New Roman" pitchFamily="18" charset="0"/>
                <a:cs typeface="Times New Roman" pitchFamily="18" charset="0"/>
              </a:rPr>
              <a:t>– IC (cell: </a:t>
            </a:r>
            <a:r>
              <a:rPr lang="en-GB" sz="2000" dirty="0" err="1">
                <a:latin typeface="Times New Roman" pitchFamily="18" charset="0"/>
                <a:cs typeface="Times New Roman" pitchFamily="18" charset="0"/>
              </a:rPr>
              <a:t>t</a:t>
            </a:r>
            <a:r>
              <a:rPr lang="en-GB" sz="2000" baseline="-25000" dirty="0" err="1">
                <a:latin typeface="Times New Roman" pitchFamily="18" charset="0"/>
                <a:cs typeface="Times New Roman" pitchFamily="18" charset="0"/>
              </a:rPr>
              <a:t>p,</a:t>
            </a:r>
            <a:r>
              <a:rPr lang="en-GB" sz="2000" i="1" baseline="-25000" dirty="0" err="1">
                <a:latin typeface="Times New Roman" pitchFamily="18" charset="0"/>
                <a:cs typeface="Times New Roman" pitchFamily="18" charset="0"/>
              </a:rPr>
              <a:t>a</a:t>
            </a:r>
            <a:r>
              <a:rPr lang="en-GB" sz="2000" dirty="0">
                <a:latin typeface="Times New Roman" pitchFamily="18" charset="0"/>
                <a:cs typeface="Times New Roman" pitchFamily="18" charset="0"/>
              </a:rPr>
              <a:t>) </a:t>
            </a:r>
            <a:r>
              <a:rPr lang="en-GB" dirty="0">
                <a:latin typeface="Times New Roman" pitchFamily="18" charset="0"/>
                <a:cs typeface="Times New Roman" pitchFamily="18" charset="0"/>
              </a:rPr>
              <a:t>(</a:t>
            </a:r>
            <a:r>
              <a:rPr lang="en-GB" dirty="0">
                <a:solidFill>
                  <a:srgbClr val="FFCC00"/>
                </a:solidFill>
                <a:latin typeface="Times New Roman" pitchFamily="18" charset="0"/>
                <a:cs typeface="Times New Roman" pitchFamily="18" charset="0"/>
              </a:rPr>
              <a:t>transaction P2 of the National Accounts</a:t>
            </a:r>
            <a:r>
              <a:rPr lang="en-GB" dirty="0">
                <a:latin typeface="Times New Roman" pitchFamily="18" charset="0"/>
                <a:cs typeface="Times New Roman" pitchFamily="18" charset="0"/>
              </a:rPr>
              <a:t>)</a:t>
            </a:r>
          </a:p>
          <a:p>
            <a:pPr marL="285750" indent="-285750" fontAlgn="auto">
              <a:spcBef>
                <a:spcPts val="0"/>
              </a:spcBef>
              <a:spcAft>
                <a:spcPts val="0"/>
              </a:spcAft>
              <a:buFont typeface="Times New Roman" pitchFamily="18" charset="0"/>
              <a:buChar char="−"/>
              <a:defRPr/>
            </a:pPr>
            <a:r>
              <a:rPr lang="en-GB" sz="2000" dirty="0">
                <a:solidFill>
                  <a:srgbClr val="FF6600"/>
                </a:solidFill>
                <a:latin typeface="Times New Roman" pitchFamily="18" charset="0"/>
                <a:cs typeface="Times New Roman" pitchFamily="18" charset="0"/>
              </a:rPr>
              <a:t>Final Consumption </a:t>
            </a:r>
            <a:r>
              <a:rPr lang="en-GB" sz="2000" dirty="0">
                <a:latin typeface="Times New Roman" pitchFamily="18" charset="0"/>
                <a:cs typeface="Times New Roman" pitchFamily="18" charset="0"/>
              </a:rPr>
              <a:t>– FC (cell: </a:t>
            </a:r>
            <a:r>
              <a:rPr lang="en-GB" sz="2000" dirty="0" err="1">
                <a:latin typeface="Times New Roman" pitchFamily="18" charset="0"/>
                <a:cs typeface="Times New Roman" pitchFamily="18" charset="0"/>
              </a:rPr>
              <a:t>t</a:t>
            </a:r>
            <a:r>
              <a:rPr lang="en-GB" sz="2000" baseline="-25000" dirty="0" err="1">
                <a:latin typeface="Times New Roman" pitchFamily="18" charset="0"/>
                <a:cs typeface="Times New Roman" pitchFamily="18" charset="0"/>
              </a:rPr>
              <a:t>p,dic</a:t>
            </a:r>
            <a:r>
              <a:rPr lang="en-GB" sz="2000" dirty="0">
                <a:latin typeface="Times New Roman" pitchFamily="18" charset="0"/>
                <a:cs typeface="Times New Roman" pitchFamily="18" charset="0"/>
              </a:rPr>
              <a:t>) </a:t>
            </a:r>
            <a:r>
              <a:rPr lang="en-GB" dirty="0">
                <a:latin typeface="Times New Roman" pitchFamily="18" charset="0"/>
                <a:cs typeface="Times New Roman" pitchFamily="18" charset="0"/>
              </a:rPr>
              <a:t>(</a:t>
            </a:r>
            <a:r>
              <a:rPr lang="en-GB" dirty="0">
                <a:solidFill>
                  <a:srgbClr val="FFCC00"/>
                </a:solidFill>
                <a:latin typeface="Times New Roman" pitchFamily="18" charset="0"/>
                <a:cs typeface="Times New Roman" pitchFamily="18" charset="0"/>
              </a:rPr>
              <a:t>transaction P3 of the National Accounts</a:t>
            </a:r>
            <a:r>
              <a:rPr lang="en-GB" dirty="0">
                <a:latin typeface="Times New Roman" pitchFamily="18" charset="0"/>
                <a:cs typeface="Times New Roman" pitchFamily="18" charset="0"/>
              </a:rPr>
              <a:t>)</a:t>
            </a:r>
          </a:p>
          <a:p>
            <a:pPr marL="285750" indent="-285750" fontAlgn="auto">
              <a:spcBef>
                <a:spcPts val="0"/>
              </a:spcBef>
              <a:spcAft>
                <a:spcPts val="0"/>
              </a:spcAft>
              <a:buFont typeface="Times New Roman" pitchFamily="18" charset="0"/>
              <a:buChar char="−"/>
              <a:defRPr/>
            </a:pPr>
            <a:r>
              <a:rPr lang="en-GB" sz="2000" dirty="0">
                <a:solidFill>
                  <a:srgbClr val="FF6600"/>
                </a:solidFill>
                <a:latin typeface="Times New Roman" pitchFamily="18" charset="0"/>
                <a:cs typeface="Times New Roman" pitchFamily="18" charset="0"/>
              </a:rPr>
              <a:t>Gross Capital Formation</a:t>
            </a:r>
            <a:r>
              <a:rPr lang="en-GB" sz="2000" dirty="0">
                <a:solidFill>
                  <a:srgbClr val="CC00CC"/>
                </a:solidFill>
                <a:latin typeface="Times New Roman" pitchFamily="18" charset="0"/>
                <a:cs typeface="Times New Roman" pitchFamily="18" charset="0"/>
              </a:rPr>
              <a:t> </a:t>
            </a:r>
            <a:r>
              <a:rPr lang="en-GB" sz="2000" dirty="0">
                <a:latin typeface="Times New Roman" pitchFamily="18" charset="0"/>
                <a:cs typeface="Times New Roman" pitchFamily="18" charset="0"/>
              </a:rPr>
              <a:t>– GCF (cell: </a:t>
            </a:r>
            <a:r>
              <a:rPr lang="en-GB" sz="2000" dirty="0" err="1">
                <a:latin typeface="Times New Roman" pitchFamily="18" charset="0"/>
                <a:cs typeface="Times New Roman" pitchFamily="18" charset="0"/>
              </a:rPr>
              <a:t>t</a:t>
            </a:r>
            <a:r>
              <a:rPr lang="en-GB" sz="2000" baseline="-25000" dirty="0" err="1">
                <a:latin typeface="Times New Roman" pitchFamily="18" charset="0"/>
                <a:cs typeface="Times New Roman" pitchFamily="18" charset="0"/>
              </a:rPr>
              <a:t>p,dik</a:t>
            </a:r>
            <a:r>
              <a:rPr lang="en-GB" sz="2000" dirty="0">
                <a:latin typeface="Times New Roman" pitchFamily="18" charset="0"/>
                <a:cs typeface="Times New Roman" pitchFamily="18" charset="0"/>
              </a:rPr>
              <a:t>) </a:t>
            </a:r>
            <a:r>
              <a:rPr lang="en-GB" dirty="0">
                <a:latin typeface="Times New Roman" pitchFamily="18" charset="0"/>
                <a:cs typeface="Times New Roman" pitchFamily="18" charset="0"/>
              </a:rPr>
              <a:t>(</a:t>
            </a:r>
            <a:r>
              <a:rPr lang="en-GB" dirty="0">
                <a:solidFill>
                  <a:srgbClr val="FFCC00"/>
                </a:solidFill>
                <a:latin typeface="Times New Roman" pitchFamily="18" charset="0"/>
                <a:cs typeface="Times New Roman" pitchFamily="18" charset="0"/>
              </a:rPr>
              <a:t>transaction P5 of the National Accounts</a:t>
            </a:r>
            <a:r>
              <a:rPr lang="en-GB" dirty="0">
                <a:latin typeface="Times New Roman" pitchFamily="18" charset="0"/>
                <a:cs typeface="Times New Roman" pitchFamily="18" charset="0"/>
              </a:rPr>
              <a:t>).</a:t>
            </a:r>
            <a:endParaRPr lang="pt-PT" dirty="0">
              <a:latin typeface="Times New Roman" pitchFamily="18" charset="0"/>
              <a:cs typeface="Times New Roman" pitchFamily="18" charset="0"/>
            </a:endParaRPr>
          </a:p>
        </p:txBody>
      </p:sp>
      <p:graphicFrame>
        <p:nvGraphicFramePr>
          <p:cNvPr id="6173" name="Object 29"/>
          <p:cNvGraphicFramePr>
            <a:graphicFrameLocks noChangeAspect="1"/>
          </p:cNvGraphicFramePr>
          <p:nvPr/>
        </p:nvGraphicFramePr>
        <p:xfrm>
          <a:off x="173038" y="1751013"/>
          <a:ext cx="8647112" cy="4564062"/>
        </p:xfrm>
        <a:graphic>
          <a:graphicData uri="http://schemas.openxmlformats.org/presentationml/2006/ole">
            <p:oleObj spid="_x0000_s6173" name="Document" r:id="rId3" imgW="8918352" imgH="2973286" progId="">
              <p:embed/>
            </p:oleObj>
          </a:graphicData>
        </a:graphic>
      </p:graphicFrame>
      <p:sp>
        <p:nvSpPr>
          <p:cNvPr id="12" name="Rectangle 11"/>
          <p:cNvSpPr/>
          <p:nvPr/>
        </p:nvSpPr>
        <p:spPr>
          <a:xfrm>
            <a:off x="5076825" y="2093913"/>
            <a:ext cx="569913" cy="542925"/>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a:p>
        </p:txBody>
      </p:sp>
      <p:sp>
        <p:nvSpPr>
          <p:cNvPr id="13" name="Rectangle 12"/>
          <p:cNvSpPr/>
          <p:nvPr/>
        </p:nvSpPr>
        <p:spPr>
          <a:xfrm>
            <a:off x="6269038" y="2093913"/>
            <a:ext cx="642937" cy="542925"/>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a:p>
        </p:txBody>
      </p:sp>
      <p:sp>
        <p:nvSpPr>
          <p:cNvPr id="14" name="Rectangle 13"/>
          <p:cNvSpPr/>
          <p:nvPr/>
        </p:nvSpPr>
        <p:spPr>
          <a:xfrm>
            <a:off x="6911975" y="2093913"/>
            <a:ext cx="638175" cy="542925"/>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 name="Slide Number Placeholder 3"/>
          <p:cNvSpPr>
            <a:spLocks noGrp="1"/>
          </p:cNvSpPr>
          <p:nvPr>
            <p:ph type="sldNum" sz="quarter" idx="12"/>
          </p:nvPr>
        </p:nvSpPr>
        <p:spPr bwMode="auto">
          <a:xfrm>
            <a:off x="6823075" y="63627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A41B2C2C-73C8-458C-AF10-54A6BFC9FE72}" type="slidenum">
              <a:rPr lang="pt-PT" sz="1800">
                <a:solidFill>
                  <a:schemeClr val="tx1"/>
                </a:solidFill>
              </a:rPr>
              <a:pPr fontAlgn="base">
                <a:spcBef>
                  <a:spcPct val="0"/>
                </a:spcBef>
                <a:spcAft>
                  <a:spcPct val="0"/>
                </a:spcAft>
              </a:pPr>
              <a:t>18</a:t>
            </a:fld>
            <a:r>
              <a:rPr lang="pt-PT" sz="1800">
                <a:solidFill>
                  <a:schemeClr val="tx1"/>
                </a:solidFill>
              </a:rPr>
              <a:t>.</a:t>
            </a:r>
          </a:p>
        </p:txBody>
      </p:sp>
      <p:sp>
        <p:nvSpPr>
          <p:cNvPr id="9" name="TextBox 8"/>
          <p:cNvSpPr txBox="1">
            <a:spLocks noChangeArrowheads="1"/>
          </p:cNvSpPr>
          <p:nvPr/>
        </p:nvSpPr>
        <p:spPr bwMode="auto">
          <a:xfrm>
            <a:off x="134938" y="350838"/>
            <a:ext cx="8856662" cy="1138237"/>
          </a:xfrm>
          <a:prstGeom prst="rect">
            <a:avLst/>
          </a:prstGeom>
          <a:noFill/>
          <a:ln w="9525">
            <a:noFill/>
            <a:miter lim="800000"/>
            <a:headEnd/>
            <a:tailEnd/>
          </a:ln>
        </p:spPr>
        <p:txBody>
          <a:bodyPr lIns="36000" rIns="0">
            <a:spAutoFit/>
          </a:bodyPr>
          <a:lstStyle/>
          <a:p>
            <a:r>
              <a:rPr lang="en-GB" sz="2200" b="1">
                <a:latin typeface="Times New Roman" pitchFamily="18" charset="0"/>
                <a:cs typeface="Times New Roman" pitchFamily="18" charset="0"/>
              </a:rPr>
              <a:t>Block:</a:t>
            </a:r>
            <a:r>
              <a:rPr lang="en-GB" sz="2200">
                <a:latin typeface="Times New Roman" pitchFamily="18" charset="0"/>
                <a:cs typeface="Times New Roman" pitchFamily="18" charset="0"/>
              </a:rPr>
              <a:t> </a:t>
            </a:r>
            <a:r>
              <a:rPr lang="en-GB" sz="2200" b="1">
                <a:solidFill>
                  <a:srgbClr val="FF6600"/>
                </a:solidFill>
                <a:latin typeface="Times New Roman" pitchFamily="18" charset="0"/>
                <a:cs typeface="Times New Roman" pitchFamily="18" charset="0"/>
              </a:rPr>
              <a:t>External Trade </a:t>
            </a:r>
            <a:r>
              <a:rPr lang="en-GB" sz="2200">
                <a:latin typeface="Times New Roman" pitchFamily="18" charset="0"/>
                <a:cs typeface="Times New Roman" pitchFamily="18" charset="0"/>
              </a:rPr>
              <a:t>of goods and services </a:t>
            </a:r>
          </a:p>
          <a:p>
            <a:r>
              <a:rPr lang="en-GB" sz="2200">
                <a:latin typeface="Times New Roman" pitchFamily="18" charset="0"/>
                <a:cs typeface="Times New Roman" pitchFamily="18" charset="0"/>
              </a:rPr>
              <a:t>– </a:t>
            </a:r>
            <a:r>
              <a:rPr lang="en-GB" sz="2000">
                <a:solidFill>
                  <a:srgbClr val="FF6600"/>
                </a:solidFill>
                <a:latin typeface="Times New Roman" pitchFamily="18" charset="0"/>
                <a:cs typeface="Times New Roman" pitchFamily="18" charset="0"/>
              </a:rPr>
              <a:t>imports</a:t>
            </a:r>
            <a:r>
              <a:rPr lang="en-GB" sz="2000">
                <a:latin typeface="Times New Roman" pitchFamily="18" charset="0"/>
                <a:cs typeface="Times New Roman" pitchFamily="18" charset="0"/>
              </a:rPr>
              <a:t> – IM (cell: t</a:t>
            </a:r>
            <a:r>
              <a:rPr lang="en-GB" sz="2000" baseline="-25000">
                <a:latin typeface="Times New Roman" pitchFamily="18" charset="0"/>
                <a:cs typeface="Times New Roman" pitchFamily="18" charset="0"/>
              </a:rPr>
              <a:t>rw,p</a:t>
            </a:r>
            <a:r>
              <a:rPr lang="en-GB" sz="2000">
                <a:latin typeface="Times New Roman" pitchFamily="18" charset="0"/>
                <a:cs typeface="Times New Roman" pitchFamily="18" charset="0"/>
              </a:rPr>
              <a:t>) </a:t>
            </a:r>
            <a:r>
              <a:rPr lang="en-GB">
                <a:latin typeface="Times New Roman" pitchFamily="18" charset="0"/>
                <a:cs typeface="Times New Roman" pitchFamily="18" charset="0"/>
              </a:rPr>
              <a:t>(</a:t>
            </a:r>
            <a:r>
              <a:rPr lang="en-GB">
                <a:solidFill>
                  <a:srgbClr val="FFCC00"/>
                </a:solidFill>
                <a:latin typeface="Times New Roman" pitchFamily="18" charset="0"/>
                <a:cs typeface="Times New Roman" pitchFamily="18" charset="0"/>
              </a:rPr>
              <a:t>transaction P7 of the National Accounts</a:t>
            </a:r>
            <a:r>
              <a:rPr lang="en-GB">
                <a:latin typeface="Times New Roman" pitchFamily="18" charset="0"/>
                <a:cs typeface="Times New Roman" pitchFamily="18" charset="0"/>
              </a:rPr>
              <a:t>)</a:t>
            </a:r>
          </a:p>
          <a:p>
            <a:r>
              <a:rPr lang="en-GB" sz="2200">
                <a:latin typeface="Times New Roman" pitchFamily="18" charset="0"/>
                <a:cs typeface="Times New Roman" pitchFamily="18" charset="0"/>
              </a:rPr>
              <a:t>– </a:t>
            </a:r>
            <a:r>
              <a:rPr lang="en-GB" sz="2000">
                <a:solidFill>
                  <a:srgbClr val="FF6600"/>
                </a:solidFill>
                <a:latin typeface="Times New Roman" pitchFamily="18" charset="0"/>
                <a:cs typeface="Times New Roman" pitchFamily="18" charset="0"/>
              </a:rPr>
              <a:t>exports</a:t>
            </a:r>
            <a:r>
              <a:rPr lang="en-GB" sz="2000">
                <a:latin typeface="Times New Roman" pitchFamily="18" charset="0"/>
                <a:cs typeface="Times New Roman" pitchFamily="18" charset="0"/>
              </a:rPr>
              <a:t> – EX (cell: t</a:t>
            </a:r>
            <a:r>
              <a:rPr lang="en-GB" sz="2000" baseline="-25000">
                <a:latin typeface="Times New Roman" pitchFamily="18" charset="0"/>
                <a:cs typeface="Times New Roman" pitchFamily="18" charset="0"/>
              </a:rPr>
              <a:t>p,rw</a:t>
            </a:r>
            <a:r>
              <a:rPr lang="en-GB" sz="2000">
                <a:latin typeface="Times New Roman" pitchFamily="18" charset="0"/>
                <a:cs typeface="Times New Roman" pitchFamily="18" charset="0"/>
              </a:rPr>
              <a:t>)</a:t>
            </a:r>
            <a:r>
              <a:rPr lang="en-GB" sz="2200">
                <a:latin typeface="Times New Roman" pitchFamily="18" charset="0"/>
                <a:cs typeface="Times New Roman" pitchFamily="18" charset="0"/>
              </a:rPr>
              <a:t> </a:t>
            </a:r>
            <a:r>
              <a:rPr lang="en-GB">
                <a:latin typeface="Times New Roman" pitchFamily="18" charset="0"/>
                <a:cs typeface="Times New Roman" pitchFamily="18" charset="0"/>
              </a:rPr>
              <a:t>(</a:t>
            </a:r>
            <a:r>
              <a:rPr lang="en-GB">
                <a:solidFill>
                  <a:srgbClr val="FFCC00"/>
                </a:solidFill>
                <a:latin typeface="Times New Roman" pitchFamily="18" charset="0"/>
                <a:cs typeface="Times New Roman" pitchFamily="18" charset="0"/>
              </a:rPr>
              <a:t>transaction P6 of the National Accounts</a:t>
            </a:r>
            <a:r>
              <a:rPr lang="en-GB">
                <a:latin typeface="Times New Roman" pitchFamily="18" charset="0"/>
                <a:cs typeface="Times New Roman" pitchFamily="18" charset="0"/>
              </a:rPr>
              <a:t>)</a:t>
            </a:r>
            <a:endParaRPr lang="pt-PT">
              <a:latin typeface="Times New Roman" pitchFamily="18" charset="0"/>
              <a:cs typeface="Times New Roman" pitchFamily="18" charset="0"/>
            </a:endParaRPr>
          </a:p>
        </p:txBody>
      </p:sp>
      <p:graphicFrame>
        <p:nvGraphicFramePr>
          <p:cNvPr id="7197" name="Object 29"/>
          <p:cNvGraphicFramePr>
            <a:graphicFrameLocks noChangeAspect="1"/>
          </p:cNvGraphicFramePr>
          <p:nvPr/>
        </p:nvGraphicFramePr>
        <p:xfrm>
          <a:off x="134938" y="1677988"/>
          <a:ext cx="8856662" cy="4497387"/>
        </p:xfrm>
        <a:graphic>
          <a:graphicData uri="http://schemas.openxmlformats.org/presentationml/2006/ole">
            <p:oleObj spid="_x0000_s7197" name="Document" r:id="rId4" imgW="8918666" imgH="2965979" progId="">
              <p:embed/>
            </p:oleObj>
          </a:graphicData>
        </a:graphic>
      </p:graphicFrame>
      <p:sp>
        <p:nvSpPr>
          <p:cNvPr id="12" name="Rectangle 11"/>
          <p:cNvSpPr/>
          <p:nvPr/>
        </p:nvSpPr>
        <p:spPr>
          <a:xfrm>
            <a:off x="8339138" y="2060575"/>
            <a:ext cx="627062" cy="504825"/>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a:p>
        </p:txBody>
      </p:sp>
      <p:sp>
        <p:nvSpPr>
          <p:cNvPr id="13" name="Rectangle 12"/>
          <p:cNvSpPr/>
          <p:nvPr/>
        </p:nvSpPr>
        <p:spPr>
          <a:xfrm>
            <a:off x="4284663" y="5373688"/>
            <a:ext cx="358775" cy="503237"/>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 name="Slide Number Placeholder 3"/>
          <p:cNvSpPr>
            <a:spLocks noGrp="1"/>
          </p:cNvSpPr>
          <p:nvPr>
            <p:ph type="sldNum" sz="quarter" idx="12"/>
          </p:nvPr>
        </p:nvSpPr>
        <p:spPr bwMode="auto">
          <a:xfrm>
            <a:off x="6823075" y="63627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9022FF6E-8046-4D99-9294-3047E8934B59}" type="slidenum">
              <a:rPr lang="pt-PT" sz="1800">
                <a:solidFill>
                  <a:schemeClr val="tx1"/>
                </a:solidFill>
              </a:rPr>
              <a:pPr fontAlgn="base">
                <a:spcBef>
                  <a:spcPct val="0"/>
                </a:spcBef>
                <a:spcAft>
                  <a:spcPct val="0"/>
                </a:spcAft>
              </a:pPr>
              <a:t>19</a:t>
            </a:fld>
            <a:r>
              <a:rPr lang="pt-PT" sz="1800">
                <a:solidFill>
                  <a:schemeClr val="tx1"/>
                </a:solidFill>
              </a:rPr>
              <a:t>.</a:t>
            </a:r>
          </a:p>
        </p:txBody>
      </p:sp>
      <p:sp>
        <p:nvSpPr>
          <p:cNvPr id="8" name="TextBox 7"/>
          <p:cNvSpPr txBox="1">
            <a:spLocks noChangeArrowheads="1"/>
          </p:cNvSpPr>
          <p:nvPr/>
        </p:nvSpPr>
        <p:spPr bwMode="auto">
          <a:xfrm>
            <a:off x="179388" y="439738"/>
            <a:ext cx="8856662" cy="431800"/>
          </a:xfrm>
          <a:prstGeom prst="rect">
            <a:avLst/>
          </a:prstGeom>
          <a:noFill/>
          <a:ln w="9525">
            <a:noFill/>
            <a:miter lim="800000"/>
            <a:headEnd/>
            <a:tailEnd/>
          </a:ln>
        </p:spPr>
        <p:txBody>
          <a:bodyPr>
            <a:spAutoFit/>
          </a:bodyPr>
          <a:lstStyle/>
          <a:p>
            <a:r>
              <a:rPr lang="en-GB" sz="2200" b="1">
                <a:latin typeface="Times New Roman" pitchFamily="18" charset="0"/>
                <a:cs typeface="Times New Roman" pitchFamily="18" charset="0"/>
              </a:rPr>
              <a:t>Block: </a:t>
            </a:r>
            <a:r>
              <a:rPr lang="en-GB" sz="2200" b="1">
                <a:solidFill>
                  <a:srgbClr val="FF6600"/>
                </a:solidFill>
                <a:latin typeface="Times New Roman" pitchFamily="18" charset="0"/>
                <a:cs typeface="Times New Roman" pitchFamily="18" charset="0"/>
              </a:rPr>
              <a:t>Trade and Transport Margins </a:t>
            </a:r>
            <a:r>
              <a:rPr lang="en-GB" sz="2200">
                <a:latin typeface="Times New Roman" pitchFamily="18" charset="0"/>
                <a:cs typeface="Times New Roman" pitchFamily="18" charset="0"/>
              </a:rPr>
              <a:t>– TTM (cell: t</a:t>
            </a:r>
            <a:r>
              <a:rPr lang="en-GB" sz="2200" baseline="-25000">
                <a:latin typeface="Times New Roman" pitchFamily="18" charset="0"/>
                <a:cs typeface="Times New Roman" pitchFamily="18" charset="0"/>
              </a:rPr>
              <a:t>p,p</a:t>
            </a:r>
            <a:r>
              <a:rPr lang="en-GB" sz="2200">
                <a:latin typeface="Times New Roman" pitchFamily="18" charset="0"/>
                <a:cs typeface="Times New Roman" pitchFamily="18" charset="0"/>
              </a:rPr>
              <a:t>)</a:t>
            </a:r>
            <a:r>
              <a:rPr lang="en-GB" sz="2200" b="1">
                <a:latin typeface="Times New Roman" pitchFamily="18" charset="0"/>
                <a:cs typeface="Times New Roman" pitchFamily="18" charset="0"/>
              </a:rPr>
              <a:t> </a:t>
            </a:r>
            <a:endParaRPr lang="pt-PT" sz="2200">
              <a:latin typeface="Times New Roman" pitchFamily="18" charset="0"/>
              <a:cs typeface="Times New Roman" pitchFamily="18" charset="0"/>
            </a:endParaRPr>
          </a:p>
        </p:txBody>
      </p:sp>
      <p:graphicFrame>
        <p:nvGraphicFramePr>
          <p:cNvPr id="8221" name="Object 29"/>
          <p:cNvGraphicFramePr>
            <a:graphicFrameLocks noChangeAspect="1"/>
          </p:cNvGraphicFramePr>
          <p:nvPr/>
        </p:nvGraphicFramePr>
        <p:xfrm>
          <a:off x="179388" y="1125538"/>
          <a:ext cx="8856662" cy="4824412"/>
        </p:xfrm>
        <a:graphic>
          <a:graphicData uri="http://schemas.openxmlformats.org/presentationml/2006/ole">
            <p:oleObj spid="_x0000_s8221" name="Document" r:id="rId4" imgW="8918666" imgH="2965979" progId="">
              <p:embed/>
            </p:oleObj>
          </a:graphicData>
        </a:graphic>
      </p:graphicFrame>
      <p:sp>
        <p:nvSpPr>
          <p:cNvPr id="12" name="Rectangle 11"/>
          <p:cNvSpPr/>
          <p:nvPr/>
        </p:nvSpPr>
        <p:spPr>
          <a:xfrm>
            <a:off x="4284663" y="1484313"/>
            <a:ext cx="900112" cy="576262"/>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3" name="Picture 2"/>
          <p:cNvPicPr>
            <a:picLocks noChangeAspect="1" noChangeArrowheads="1"/>
          </p:cNvPicPr>
          <p:nvPr/>
        </p:nvPicPr>
        <p:blipFill>
          <a:blip r:embed="rId3"/>
          <a:srcRect/>
          <a:stretch>
            <a:fillRect/>
          </a:stretch>
        </p:blipFill>
        <p:spPr bwMode="auto">
          <a:xfrm>
            <a:off x="52388" y="5759450"/>
            <a:ext cx="1063625" cy="1108075"/>
          </a:xfrm>
          <a:prstGeom prst="rect">
            <a:avLst/>
          </a:prstGeom>
          <a:noFill/>
          <a:ln w="9525">
            <a:noFill/>
            <a:miter lim="800000"/>
            <a:headEnd/>
            <a:tailEnd/>
          </a:ln>
        </p:spPr>
      </p:pic>
      <p:sp>
        <p:nvSpPr>
          <p:cNvPr id="2" name="Title 1"/>
          <p:cNvSpPr>
            <a:spLocks noGrp="1"/>
          </p:cNvSpPr>
          <p:nvPr>
            <p:ph type="ctrTitle"/>
          </p:nvPr>
        </p:nvSpPr>
        <p:spPr>
          <a:xfrm>
            <a:off x="179388" y="188913"/>
            <a:ext cx="8785225" cy="863600"/>
          </a:xfrm>
        </p:spPr>
        <p:txBody>
          <a:bodyPr rtlCol="0">
            <a:normAutofit/>
          </a:bodyPr>
          <a:lstStyle/>
          <a:p>
            <a:pPr algn="l" fontAlgn="auto">
              <a:spcAft>
                <a:spcPts val="0"/>
              </a:spcAft>
              <a:defRPr/>
            </a:pPr>
            <a:r>
              <a:rPr lang="en-US" sz="2000" b="1" cap="small" dirty="0">
                <a:latin typeface="Times New Roman" pitchFamily="18" charset="0"/>
                <a:cs typeface="Times New Roman" pitchFamily="18" charset="0"/>
              </a:rPr>
              <a:t>Social Accounting Matrices for supporting policy decision </a:t>
            </a:r>
            <a:r>
              <a:rPr lang="en-US" sz="2000" b="1" cap="small" dirty="0" smtClean="0">
                <a:latin typeface="Times New Roman" pitchFamily="18" charset="0"/>
                <a:cs typeface="Times New Roman" pitchFamily="18" charset="0"/>
              </a:rPr>
              <a:t>processes. </a:t>
            </a:r>
            <a:r>
              <a:rPr lang="en-US" sz="1800" b="1" i="1" dirty="0" smtClean="0">
                <a:latin typeface="Times New Roman" pitchFamily="18" charset="0"/>
                <a:cs typeface="Times New Roman" pitchFamily="18" charset="0"/>
              </a:rPr>
              <a:t>Susana Santos</a:t>
            </a:r>
            <a:endParaRPr lang="pt-PT" sz="1800" dirty="0">
              <a:solidFill>
                <a:srgbClr val="FF0000"/>
              </a:solidFill>
              <a:latin typeface="Times New Roman" pitchFamily="18" charset="0"/>
              <a:cs typeface="Times New Roman" pitchFamily="18" charset="0"/>
            </a:endParaRPr>
          </a:p>
        </p:txBody>
      </p:sp>
      <p:sp>
        <p:nvSpPr>
          <p:cNvPr id="79875" name="Subtitle 2"/>
          <p:cNvSpPr>
            <a:spLocks noGrp="1"/>
          </p:cNvSpPr>
          <p:nvPr>
            <p:ph type="subTitle" idx="1"/>
          </p:nvPr>
        </p:nvSpPr>
        <p:spPr>
          <a:xfrm>
            <a:off x="323850" y="5976938"/>
            <a:ext cx="8351838" cy="792162"/>
          </a:xfrm>
        </p:spPr>
        <p:txBody>
          <a:bodyPr/>
          <a:lstStyle/>
          <a:p>
            <a:pPr algn="l"/>
            <a:r>
              <a:rPr lang="en-GB" sz="1800" smtClean="0">
                <a:solidFill>
                  <a:schemeClr val="tx1"/>
                </a:solidFill>
                <a:latin typeface="Times New Roman" pitchFamily="18" charset="0"/>
                <a:cs typeface="Times New Roman" pitchFamily="18" charset="0"/>
              </a:rPr>
              <a:t>XIV April International Academic Conference on Economic and Social Development</a:t>
            </a:r>
          </a:p>
          <a:p>
            <a:pPr algn="l"/>
            <a:r>
              <a:rPr lang="en-GB" sz="1800" i="1" smtClean="0">
                <a:solidFill>
                  <a:schemeClr val="tx1"/>
                </a:solidFill>
                <a:latin typeface="Times New Roman" pitchFamily="18" charset="0"/>
                <a:cs typeface="Times New Roman" pitchFamily="18" charset="0"/>
              </a:rPr>
              <a:t>Moscow, Russia, April 2-5, 2013</a:t>
            </a:r>
          </a:p>
        </p:txBody>
      </p:sp>
      <p:sp>
        <p:nvSpPr>
          <p:cNvPr id="7987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C0BE02-70CD-4DE0-85DC-3A5DF5F977C9}" type="slidenum">
              <a:rPr lang="pt-PT" sz="1400">
                <a:solidFill>
                  <a:schemeClr val="tx1"/>
                </a:solidFill>
                <a:latin typeface="Times New Roman" pitchFamily="18" charset="0"/>
                <a:cs typeface="Times New Roman" pitchFamily="18" charset="0"/>
              </a:rPr>
              <a:pPr fontAlgn="base">
                <a:spcBef>
                  <a:spcPct val="0"/>
                </a:spcBef>
                <a:spcAft>
                  <a:spcPct val="0"/>
                </a:spcAft>
              </a:pPr>
              <a:t>2</a:t>
            </a:fld>
            <a:r>
              <a:rPr lang="pt-PT" sz="1400">
                <a:solidFill>
                  <a:schemeClr val="tx1"/>
                </a:solidFill>
                <a:latin typeface="Times New Roman" pitchFamily="18" charset="0"/>
                <a:cs typeface="Times New Roman" pitchFamily="18" charset="0"/>
              </a:rPr>
              <a:t>.</a:t>
            </a:r>
          </a:p>
        </p:txBody>
      </p:sp>
      <p:cxnSp>
        <p:nvCxnSpPr>
          <p:cNvPr id="6" name="Straight Connector 5"/>
          <p:cNvCxnSpPr/>
          <p:nvPr/>
        </p:nvCxnSpPr>
        <p:spPr>
          <a:xfrm>
            <a:off x="431800" y="6021388"/>
            <a:ext cx="8208963" cy="0"/>
          </a:xfrm>
          <a:prstGeom prst="line">
            <a:avLst/>
          </a:prstGeom>
          <a:ln w="28575">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9388" y="981075"/>
            <a:ext cx="8713787"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9" name="Text Box 8"/>
          <p:cNvSpPr txBox="1">
            <a:spLocks noChangeArrowheads="1"/>
          </p:cNvSpPr>
          <p:nvPr/>
        </p:nvSpPr>
        <p:spPr bwMode="auto">
          <a:xfrm>
            <a:off x="323850" y="981075"/>
            <a:ext cx="8424863" cy="5200650"/>
          </a:xfrm>
          <a:prstGeom prst="rect">
            <a:avLst/>
          </a:prstGeom>
          <a:noFill/>
          <a:ln w="9525">
            <a:noFill/>
            <a:miter lim="800000"/>
            <a:headEnd/>
            <a:tailEnd/>
          </a:ln>
        </p:spPr>
        <p:txBody>
          <a:bodyPr>
            <a:spAutoFit/>
          </a:bodyPr>
          <a:lstStyle/>
          <a:p>
            <a:pPr marL="342900" indent="-342900">
              <a:spcBef>
                <a:spcPct val="25000"/>
              </a:spcBef>
            </a:pPr>
            <a:r>
              <a:rPr lang="pt-PT" sz="2400" b="1">
                <a:latin typeface="Times New Roman" pitchFamily="18" charset="0"/>
              </a:rPr>
              <a:t>Social Accounting Matrix</a:t>
            </a:r>
            <a:r>
              <a:rPr lang="pt-PT" sz="2400">
                <a:latin typeface="Times New Roman" pitchFamily="18" charset="0"/>
              </a:rPr>
              <a:t> (</a:t>
            </a:r>
            <a:r>
              <a:rPr lang="pt-PT" sz="2400" b="1">
                <a:solidFill>
                  <a:srgbClr val="C00000"/>
                </a:solidFill>
                <a:latin typeface="Times New Roman" pitchFamily="18" charset="0"/>
              </a:rPr>
              <a:t>SAM</a:t>
            </a:r>
            <a:r>
              <a:rPr lang="pt-PT" sz="2400">
                <a:latin typeface="Times New Roman" pitchFamily="18" charset="0"/>
              </a:rPr>
              <a:t>):</a:t>
            </a:r>
          </a:p>
          <a:p>
            <a:pPr marL="342900" indent="-342900">
              <a:spcBef>
                <a:spcPts val="1200"/>
              </a:spcBef>
              <a:buFont typeface="Wingdings" pitchFamily="2" charset="2"/>
              <a:buChar char="ü"/>
            </a:pPr>
            <a:r>
              <a:rPr lang="en-US" sz="2200" u="sng">
                <a:latin typeface="Times New Roman" pitchFamily="18" charset="0"/>
              </a:rPr>
              <a:t>square matrix</a:t>
            </a:r>
            <a:r>
              <a:rPr lang="en-US" sz="2200">
                <a:latin typeface="Times New Roman" pitchFamily="18" charset="0"/>
              </a:rPr>
              <a:t>, in which the sum of the </a:t>
            </a:r>
            <a:r>
              <a:rPr lang="en-US" sz="2200" b="1">
                <a:solidFill>
                  <a:srgbClr val="FF6600"/>
                </a:solidFill>
                <a:latin typeface="Times New Roman" pitchFamily="18" charset="0"/>
              </a:rPr>
              <a:t>rows</a:t>
            </a:r>
            <a:r>
              <a:rPr lang="en-US" sz="2200">
                <a:latin typeface="Times New Roman" pitchFamily="18" charset="0"/>
              </a:rPr>
              <a:t> is equal to the corresponding sum of the </a:t>
            </a:r>
            <a:r>
              <a:rPr lang="en-US" sz="2200" b="1">
                <a:solidFill>
                  <a:srgbClr val="FFCC00"/>
                </a:solidFill>
                <a:latin typeface="Times New Roman" pitchFamily="18" charset="0"/>
              </a:rPr>
              <a:t>columns</a:t>
            </a:r>
          </a:p>
          <a:p>
            <a:pPr marL="800100" lvl="1" indent="-342900">
              <a:spcBef>
                <a:spcPts val="1200"/>
              </a:spcBef>
              <a:buFont typeface="Franklin Gothic Medium" pitchFamily="34" charset="0"/>
              <a:buChar char="–"/>
            </a:pPr>
            <a:r>
              <a:rPr lang="en-US" sz="2000" u="sng">
                <a:solidFill>
                  <a:srgbClr val="FF6600"/>
                </a:solidFill>
                <a:latin typeface="Times New Roman" pitchFamily="18" charset="0"/>
              </a:rPr>
              <a:t>entries made in the rows</a:t>
            </a:r>
            <a:r>
              <a:rPr lang="en-US" sz="2000">
                <a:solidFill>
                  <a:srgbClr val="FF6600"/>
                </a:solidFill>
                <a:latin typeface="Times New Roman" pitchFamily="18" charset="0"/>
              </a:rPr>
              <a:t> represent resources, incomes, receipts or changes in liabilities and net worth</a:t>
            </a:r>
          </a:p>
          <a:p>
            <a:pPr marL="800100" lvl="1" indent="-342900">
              <a:spcBef>
                <a:spcPts val="1200"/>
              </a:spcBef>
              <a:buFont typeface="Franklin Gothic Medium" pitchFamily="34" charset="0"/>
              <a:buChar char="–"/>
            </a:pPr>
            <a:r>
              <a:rPr lang="en-US" sz="2000" u="sng">
                <a:solidFill>
                  <a:srgbClr val="FFCC00"/>
                </a:solidFill>
                <a:latin typeface="Times New Roman" pitchFamily="18" charset="0"/>
              </a:rPr>
              <a:t>entries made in columns</a:t>
            </a:r>
            <a:r>
              <a:rPr lang="en-US" sz="2000">
                <a:solidFill>
                  <a:srgbClr val="FFCC00"/>
                </a:solidFill>
                <a:latin typeface="Times New Roman" pitchFamily="18" charset="0"/>
              </a:rPr>
              <a:t> represent uses, outlays, expenditures or changes in assets</a:t>
            </a:r>
          </a:p>
          <a:p>
            <a:pPr marL="342900" indent="-342900">
              <a:spcBef>
                <a:spcPct val="25000"/>
              </a:spcBef>
              <a:buFont typeface="Wingdings" pitchFamily="2" charset="2"/>
              <a:buChar char="ü"/>
            </a:pPr>
            <a:r>
              <a:rPr lang="en-US" sz="2200" u="sng">
                <a:solidFill>
                  <a:srgbClr val="C00000"/>
                </a:solidFill>
                <a:latin typeface="Times New Roman" pitchFamily="18" charset="0"/>
              </a:rPr>
              <a:t>tool for measuring the society’s activity </a:t>
            </a:r>
            <a:r>
              <a:rPr lang="en-US" sz="2200">
                <a:latin typeface="Times New Roman" pitchFamily="18" charset="0"/>
              </a:rPr>
              <a:t>underlying which there are systems that can be worked upon in different ways</a:t>
            </a:r>
          </a:p>
          <a:p>
            <a:pPr marL="342900" indent="-342900">
              <a:buFont typeface="Wingdings" pitchFamily="2" charset="2"/>
              <a:buNone/>
            </a:pPr>
            <a:r>
              <a:rPr lang="pt-PT" sz="2200">
                <a:latin typeface="Times New Roman" pitchFamily="18" charset="0"/>
              </a:rPr>
              <a:t>                                                      </a:t>
            </a:r>
            <a:r>
              <a:rPr lang="en-GB" sz="2200">
                <a:latin typeface="Times New Roman" pitchFamily="18" charset="0"/>
              </a:rPr>
              <a:t>description</a:t>
            </a:r>
          </a:p>
          <a:p>
            <a:pPr marL="342900" indent="-342900">
              <a:spcBef>
                <a:spcPct val="25000"/>
              </a:spcBef>
              <a:buFont typeface="Wingdings" pitchFamily="2" charset="2"/>
              <a:buNone/>
            </a:pPr>
            <a:r>
              <a:rPr lang="en-GB" sz="2200">
                <a:latin typeface="Times New Roman" pitchFamily="18" charset="0"/>
              </a:rPr>
              <a:t>                                                   </a:t>
            </a:r>
            <a:r>
              <a:rPr lang="en-GB" sz="2200">
                <a:cs typeface="Arial" charset="0"/>
              </a:rPr>
              <a:t>• </a:t>
            </a:r>
            <a:r>
              <a:rPr lang="en-GB" sz="2200">
                <a:latin typeface="Times New Roman" pitchFamily="18" charset="0"/>
              </a:rPr>
              <a:t>empirical </a:t>
            </a:r>
          </a:p>
          <a:p>
            <a:pPr marL="342900" indent="-342900">
              <a:spcBef>
                <a:spcPct val="25000"/>
              </a:spcBef>
              <a:buFont typeface="Wingdings" pitchFamily="2" charset="2"/>
              <a:buNone/>
            </a:pPr>
            <a:r>
              <a:rPr lang="en-GB" sz="2200">
                <a:latin typeface="Times New Roman" pitchFamily="18" charset="0"/>
              </a:rPr>
              <a:t>                                                   </a:t>
            </a:r>
            <a:r>
              <a:rPr lang="en-GB"/>
              <a:t>•</a:t>
            </a:r>
            <a:r>
              <a:rPr lang="en-GB" sz="2200">
                <a:latin typeface="Times New Roman" pitchFamily="18" charset="0"/>
              </a:rPr>
              <a:t> theoretical</a:t>
            </a:r>
          </a:p>
          <a:p>
            <a:pPr marL="342900" indent="-342900">
              <a:spcBef>
                <a:spcPct val="25000"/>
              </a:spcBef>
              <a:buFont typeface="Wingdings" pitchFamily="2" charset="2"/>
              <a:buNone/>
            </a:pPr>
            <a:endParaRPr lang="en-GB" sz="2200">
              <a:latin typeface="Times New Roman" pitchFamily="18" charset="0"/>
            </a:endParaRPr>
          </a:p>
        </p:txBody>
      </p:sp>
      <p:sp>
        <p:nvSpPr>
          <p:cNvPr id="10" name="Text Box 13"/>
          <p:cNvSpPr txBox="1">
            <a:spLocks noChangeArrowheads="1"/>
          </p:cNvSpPr>
          <p:nvPr/>
        </p:nvSpPr>
        <p:spPr bwMode="auto">
          <a:xfrm>
            <a:off x="611188" y="4799013"/>
            <a:ext cx="3097212" cy="466725"/>
          </a:xfrm>
          <a:prstGeom prst="rect">
            <a:avLst/>
          </a:prstGeom>
          <a:noFill/>
          <a:ln w="9525">
            <a:solidFill>
              <a:srgbClr val="C00000"/>
            </a:solidFill>
            <a:miter lim="800000"/>
            <a:headEnd/>
            <a:tailEnd/>
          </a:ln>
        </p:spPr>
        <p:txBody>
          <a:bodyPr>
            <a:spAutoFit/>
          </a:bodyPr>
          <a:lstStyle/>
          <a:p>
            <a:pPr>
              <a:spcBef>
                <a:spcPct val="50000"/>
              </a:spcBef>
            </a:pPr>
            <a:r>
              <a:rPr lang="en-GB" sz="2400" b="1">
                <a:latin typeface="Times New Roman" pitchFamily="18" charset="0"/>
              </a:rPr>
              <a:t>SAM-based approach</a:t>
            </a:r>
            <a:r>
              <a:rPr lang="en-GB">
                <a:latin typeface="Calibri" pitchFamily="34" charset="0"/>
              </a:rPr>
              <a:t> </a:t>
            </a:r>
            <a:endParaRPr lang="pt-PT">
              <a:latin typeface="Calibri" pitchFamily="34" charset="0"/>
            </a:endParaRPr>
          </a:p>
        </p:txBody>
      </p:sp>
      <p:sp>
        <p:nvSpPr>
          <p:cNvPr id="11" name="Line 9"/>
          <p:cNvSpPr>
            <a:spLocks noChangeShapeType="1"/>
          </p:cNvSpPr>
          <p:nvPr/>
        </p:nvSpPr>
        <p:spPr bwMode="auto">
          <a:xfrm>
            <a:off x="3203575" y="4149725"/>
            <a:ext cx="2016125" cy="0"/>
          </a:xfrm>
          <a:prstGeom prst="line">
            <a:avLst/>
          </a:prstGeom>
          <a:noFill/>
          <a:ln w="9525">
            <a:solidFill>
              <a:schemeClr val="tx1"/>
            </a:solidFill>
            <a:round/>
            <a:headEnd/>
            <a:tailEnd/>
          </a:ln>
        </p:spPr>
        <p:txBody>
          <a:bodyPr/>
          <a:lstStyle/>
          <a:p>
            <a:endParaRPr lang="ru-RU"/>
          </a:p>
        </p:txBody>
      </p:sp>
      <p:sp>
        <p:nvSpPr>
          <p:cNvPr id="12" name="Line 10"/>
          <p:cNvSpPr>
            <a:spLocks noChangeShapeType="1"/>
          </p:cNvSpPr>
          <p:nvPr/>
        </p:nvSpPr>
        <p:spPr bwMode="auto">
          <a:xfrm>
            <a:off x="3948113" y="4183063"/>
            <a:ext cx="0" cy="503237"/>
          </a:xfrm>
          <a:prstGeom prst="line">
            <a:avLst/>
          </a:prstGeom>
          <a:noFill/>
          <a:ln w="9525">
            <a:solidFill>
              <a:schemeClr val="tx1"/>
            </a:solidFill>
            <a:prstDash val="dash"/>
            <a:round/>
            <a:headEnd/>
            <a:tailEnd type="triangle" w="med" len="med"/>
          </a:ln>
        </p:spPr>
        <p:txBody>
          <a:bodyPr/>
          <a:lstStyle/>
          <a:p>
            <a:endParaRPr lang="ru-RU"/>
          </a:p>
        </p:txBody>
      </p:sp>
      <p:sp>
        <p:nvSpPr>
          <p:cNvPr id="13" name="Text Box 11"/>
          <p:cNvSpPr txBox="1">
            <a:spLocks noChangeArrowheads="1"/>
          </p:cNvSpPr>
          <p:nvPr/>
        </p:nvSpPr>
        <p:spPr bwMode="auto">
          <a:xfrm>
            <a:off x="5219700" y="4832350"/>
            <a:ext cx="3600450" cy="427038"/>
          </a:xfrm>
          <a:prstGeom prst="rect">
            <a:avLst/>
          </a:prstGeom>
          <a:noFill/>
          <a:ln w="9525">
            <a:noFill/>
            <a:miter lim="800000"/>
            <a:headEnd/>
            <a:tailEnd/>
          </a:ln>
        </p:spPr>
        <p:txBody>
          <a:bodyPr>
            <a:spAutoFit/>
          </a:bodyPr>
          <a:lstStyle/>
          <a:p>
            <a:pPr>
              <a:spcBef>
                <a:spcPct val="50000"/>
              </a:spcBef>
            </a:pPr>
            <a:r>
              <a:rPr lang="en-US" sz="2200">
                <a:latin typeface="Times New Roman" pitchFamily="18" charset="0"/>
                <a:sym typeface="Symbol" pitchFamily="18" charset="2"/>
              </a:rPr>
              <a:t> </a:t>
            </a:r>
            <a:r>
              <a:rPr lang="en-US" sz="2200">
                <a:latin typeface="Times New Roman" pitchFamily="18" charset="0"/>
              </a:rPr>
              <a:t>SAM </a:t>
            </a:r>
            <a:r>
              <a:rPr lang="en-US" sz="2200" b="1">
                <a:solidFill>
                  <a:srgbClr val="C00000"/>
                </a:solidFill>
                <a:latin typeface="Times New Roman" pitchFamily="18" charset="0"/>
              </a:rPr>
              <a:t>numerical version</a:t>
            </a:r>
            <a:endParaRPr lang="pt-PT" sz="2200" b="1">
              <a:solidFill>
                <a:srgbClr val="C00000"/>
              </a:solidFill>
              <a:latin typeface="Times New Roman" pitchFamily="18" charset="0"/>
            </a:endParaRPr>
          </a:p>
        </p:txBody>
      </p:sp>
      <p:sp>
        <p:nvSpPr>
          <p:cNvPr id="14" name="Text Box 12"/>
          <p:cNvSpPr txBox="1">
            <a:spLocks noChangeArrowheads="1"/>
          </p:cNvSpPr>
          <p:nvPr/>
        </p:nvSpPr>
        <p:spPr bwMode="auto">
          <a:xfrm>
            <a:off x="5292725" y="5259388"/>
            <a:ext cx="3527425" cy="427037"/>
          </a:xfrm>
          <a:prstGeom prst="rect">
            <a:avLst/>
          </a:prstGeom>
          <a:noFill/>
          <a:ln w="9525">
            <a:noFill/>
            <a:miter lim="800000"/>
            <a:headEnd/>
            <a:tailEnd/>
          </a:ln>
        </p:spPr>
        <p:txBody>
          <a:bodyPr>
            <a:spAutoFit/>
          </a:bodyPr>
          <a:lstStyle/>
          <a:p>
            <a:pPr>
              <a:spcBef>
                <a:spcPct val="50000"/>
              </a:spcBef>
            </a:pPr>
            <a:r>
              <a:rPr lang="en-US" sz="2200">
                <a:latin typeface="Times New Roman" pitchFamily="18" charset="0"/>
                <a:sym typeface="Symbol" pitchFamily="18" charset="2"/>
              </a:rPr>
              <a:t> </a:t>
            </a:r>
            <a:r>
              <a:rPr lang="en-US" sz="2200">
                <a:latin typeface="Times New Roman" pitchFamily="18" charset="0"/>
              </a:rPr>
              <a:t>SAM </a:t>
            </a:r>
            <a:r>
              <a:rPr lang="en-US" sz="2200" b="1">
                <a:solidFill>
                  <a:srgbClr val="C00000"/>
                </a:solidFill>
                <a:latin typeface="Times New Roman" pitchFamily="18" charset="0"/>
              </a:rPr>
              <a:t>algebraic version</a:t>
            </a:r>
            <a:endParaRPr lang="pt-PT" sz="2200" b="1">
              <a:solidFill>
                <a:srgbClr val="C00000"/>
              </a:solidFill>
              <a:latin typeface="Times New Roman" pitchFamily="18" charset="0"/>
            </a:endParaRPr>
          </a:p>
        </p:txBody>
      </p:sp>
      <p:sp>
        <p:nvSpPr>
          <p:cNvPr id="16" name="Text Box 13"/>
          <p:cNvSpPr txBox="1">
            <a:spLocks noChangeArrowheads="1"/>
          </p:cNvSpPr>
          <p:nvPr/>
        </p:nvSpPr>
        <p:spPr bwMode="auto">
          <a:xfrm>
            <a:off x="476250" y="5627688"/>
            <a:ext cx="8307388" cy="430212"/>
          </a:xfrm>
          <a:prstGeom prst="rect">
            <a:avLst/>
          </a:prstGeom>
          <a:noFill/>
          <a:ln w="9525">
            <a:noFill/>
            <a:miter lim="800000"/>
            <a:headEnd/>
            <a:tailEnd/>
          </a:ln>
        </p:spPr>
        <p:txBody>
          <a:bodyPr>
            <a:spAutoFit/>
          </a:bodyPr>
          <a:lstStyle/>
          <a:p>
            <a:pPr>
              <a:spcBef>
                <a:spcPct val="50000"/>
              </a:spcBef>
            </a:pPr>
            <a:r>
              <a:rPr lang="en-GB" sz="2200">
                <a:latin typeface="Times New Roman" pitchFamily="18" charset="0"/>
                <a:cs typeface="Times New Roman" pitchFamily="18" charset="0"/>
              </a:rPr>
              <a:t>[methodological framework based on the works of R.Stone and G.Pyatt]</a:t>
            </a:r>
            <a:endParaRPr lang="pt-PT" sz="22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 name="Slide Number Placeholder 3"/>
          <p:cNvSpPr>
            <a:spLocks noGrp="1"/>
          </p:cNvSpPr>
          <p:nvPr>
            <p:ph type="sldNum" sz="quarter" idx="12"/>
          </p:nvPr>
        </p:nvSpPr>
        <p:spPr bwMode="auto">
          <a:xfrm>
            <a:off x="6823075" y="63627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EE43B593-F026-4D3B-B5BA-4433C965D23D}" type="slidenum">
              <a:rPr lang="pt-PT" sz="1800">
                <a:solidFill>
                  <a:schemeClr val="tx1"/>
                </a:solidFill>
              </a:rPr>
              <a:pPr fontAlgn="base">
                <a:spcBef>
                  <a:spcPct val="0"/>
                </a:spcBef>
                <a:spcAft>
                  <a:spcPct val="0"/>
                </a:spcAft>
              </a:pPr>
              <a:t>20</a:t>
            </a:fld>
            <a:r>
              <a:rPr lang="pt-PT" sz="1800">
                <a:solidFill>
                  <a:schemeClr val="tx1"/>
                </a:solidFill>
              </a:rPr>
              <a:t>.</a:t>
            </a:r>
          </a:p>
        </p:txBody>
      </p:sp>
      <p:sp>
        <p:nvSpPr>
          <p:cNvPr id="8" name="TextBox 7"/>
          <p:cNvSpPr txBox="1"/>
          <p:nvPr/>
        </p:nvSpPr>
        <p:spPr>
          <a:xfrm>
            <a:off x="100013" y="179388"/>
            <a:ext cx="8856662" cy="1046162"/>
          </a:xfrm>
          <a:prstGeom prst="rect">
            <a:avLst/>
          </a:prstGeom>
          <a:noFill/>
        </p:spPr>
        <p:txBody>
          <a:bodyPr lIns="0" rIns="0">
            <a:spAutoFit/>
          </a:bodyPr>
          <a:lstStyle/>
          <a:p>
            <a:pPr fontAlgn="auto">
              <a:spcBef>
                <a:spcPts val="0"/>
              </a:spcBef>
              <a:spcAft>
                <a:spcPts val="0"/>
              </a:spcAft>
              <a:defRPr/>
            </a:pPr>
            <a:r>
              <a:rPr lang="en-GB" sz="2200" b="1" dirty="0">
                <a:latin typeface="Times New Roman" pitchFamily="18" charset="0"/>
                <a:cs typeface="Times New Roman" pitchFamily="18" charset="0"/>
              </a:rPr>
              <a:t>Block:</a:t>
            </a:r>
            <a:r>
              <a:rPr lang="en-GB" sz="2200" dirty="0">
                <a:latin typeface="Times New Roman" pitchFamily="18" charset="0"/>
                <a:cs typeface="Times New Roman" pitchFamily="18" charset="0"/>
              </a:rPr>
              <a:t> </a:t>
            </a:r>
            <a:r>
              <a:rPr lang="en-GB" sz="2200" b="1" dirty="0">
                <a:solidFill>
                  <a:srgbClr val="FF6600"/>
                </a:solidFill>
                <a:latin typeface="Times New Roman" pitchFamily="18" charset="0"/>
                <a:cs typeface="Times New Roman" pitchFamily="18" charset="0"/>
              </a:rPr>
              <a:t>Net </a:t>
            </a:r>
            <a:r>
              <a:rPr lang="en-GB" sz="2200" b="1" dirty="0">
                <a:solidFill>
                  <a:srgbClr val="FF6600"/>
                </a:solidFill>
                <a:latin typeface="Times New Roman" pitchFamily="18" charset="0"/>
                <a:cs typeface="Times New Roman" pitchFamily="18" charset="0"/>
              </a:rPr>
              <a:t>taxes on production and </a:t>
            </a:r>
            <a:r>
              <a:rPr lang="en-GB" sz="2200" b="1" dirty="0">
                <a:solidFill>
                  <a:srgbClr val="FF6600"/>
                </a:solidFill>
                <a:latin typeface="Times New Roman" pitchFamily="18" charset="0"/>
                <a:cs typeface="Times New Roman" pitchFamily="18" charset="0"/>
              </a:rPr>
              <a:t>imports</a:t>
            </a:r>
          </a:p>
          <a:p>
            <a:pPr marL="269875" indent="-269875" fontAlgn="auto">
              <a:spcBef>
                <a:spcPts val="0"/>
              </a:spcBef>
              <a:spcAft>
                <a:spcPts val="0"/>
              </a:spcAft>
              <a:buFont typeface="Times New Roman" pitchFamily="18" charset="0"/>
              <a:buChar char="−"/>
              <a:defRPr/>
            </a:pPr>
            <a:r>
              <a:rPr lang="en-GB" sz="2000" dirty="0">
                <a:solidFill>
                  <a:srgbClr val="FF6600"/>
                </a:solidFill>
                <a:latin typeface="Times New Roman" pitchFamily="18" charset="0"/>
                <a:cs typeface="Times New Roman" pitchFamily="18" charset="0"/>
              </a:rPr>
              <a:t>Net Taxes on Production </a:t>
            </a:r>
            <a:r>
              <a:rPr lang="en-GB" sz="2000" dirty="0">
                <a:latin typeface="Times New Roman" pitchFamily="18" charset="0"/>
                <a:cs typeface="Times New Roman" pitchFamily="18" charset="0"/>
              </a:rPr>
              <a:t>– NTA (cells: </a:t>
            </a:r>
            <a:r>
              <a:rPr lang="en-GB" sz="2000" dirty="0" err="1">
                <a:latin typeface="Times New Roman" pitchFamily="18" charset="0"/>
                <a:cs typeface="Times New Roman" pitchFamily="18" charset="0"/>
              </a:rPr>
              <a:t>t</a:t>
            </a:r>
            <a:r>
              <a:rPr lang="en-GB" sz="2000" baseline="-25000" dirty="0" err="1">
                <a:latin typeface="Times New Roman" pitchFamily="18" charset="0"/>
                <a:cs typeface="Times New Roman" pitchFamily="18" charset="0"/>
              </a:rPr>
              <a:t>dic,</a:t>
            </a:r>
            <a:r>
              <a:rPr lang="en-GB" sz="2000" i="1" baseline="-25000" dirty="0" err="1">
                <a:latin typeface="Times New Roman" pitchFamily="18" charset="0"/>
                <a:cs typeface="Times New Roman" pitchFamily="18" charset="0"/>
              </a:rPr>
              <a:t>a</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t</a:t>
            </a:r>
            <a:r>
              <a:rPr lang="en-GB" sz="2000" baseline="-25000" dirty="0" err="1">
                <a:latin typeface="Times New Roman" pitchFamily="18" charset="0"/>
                <a:cs typeface="Times New Roman" pitchFamily="18" charset="0"/>
              </a:rPr>
              <a:t>rw,</a:t>
            </a:r>
            <a:r>
              <a:rPr lang="en-GB" sz="2000" i="1" baseline="-25000" dirty="0" err="1">
                <a:latin typeface="Times New Roman" pitchFamily="18" charset="0"/>
                <a:cs typeface="Times New Roman" pitchFamily="18" charset="0"/>
              </a:rPr>
              <a:t>a</a:t>
            </a:r>
            <a:r>
              <a:rPr lang="en-GB" sz="2000" dirty="0">
                <a:latin typeface="Times New Roman" pitchFamily="18" charset="0"/>
                <a:cs typeface="Times New Roman" pitchFamily="18" charset="0"/>
              </a:rPr>
              <a:t>)</a:t>
            </a:r>
            <a:r>
              <a:rPr lang="en-GB" sz="2000" b="1" dirty="0">
                <a:latin typeface="Times New Roman" pitchFamily="18" charset="0"/>
                <a:cs typeface="Times New Roman" pitchFamily="18" charset="0"/>
              </a:rPr>
              <a:t> </a:t>
            </a:r>
            <a:r>
              <a:rPr lang="en-GB" dirty="0">
                <a:latin typeface="Times New Roman" pitchFamily="18" charset="0"/>
                <a:cs typeface="Times New Roman" pitchFamily="18" charset="0"/>
              </a:rPr>
              <a:t>(</a:t>
            </a:r>
            <a:r>
              <a:rPr lang="en-GB" dirty="0">
                <a:solidFill>
                  <a:srgbClr val="FFCC00"/>
                </a:solidFill>
                <a:latin typeface="Times New Roman" pitchFamily="18" charset="0"/>
                <a:cs typeface="Times New Roman" pitchFamily="18" charset="0"/>
              </a:rPr>
              <a:t>transactions D29-D39 </a:t>
            </a:r>
            <a:r>
              <a:rPr lang="en-GB" dirty="0">
                <a:solidFill>
                  <a:srgbClr val="FFCC00"/>
                </a:solidFill>
                <a:latin typeface="Times New Roman" pitchFamily="18" charset="0"/>
                <a:cs typeface="Times New Roman" pitchFamily="18" charset="0"/>
              </a:rPr>
              <a:t>of the </a:t>
            </a:r>
            <a:r>
              <a:rPr lang="en-GB" dirty="0">
                <a:solidFill>
                  <a:srgbClr val="FFCC00"/>
                </a:solidFill>
                <a:latin typeface="Times New Roman" pitchFamily="18" charset="0"/>
                <a:cs typeface="Times New Roman" pitchFamily="18" charset="0"/>
              </a:rPr>
              <a:t>N. Acc.</a:t>
            </a:r>
            <a:r>
              <a:rPr lang="en-GB" dirty="0">
                <a:latin typeface="Times New Roman" pitchFamily="18" charset="0"/>
                <a:cs typeface="Times New Roman" pitchFamily="18" charset="0"/>
              </a:rPr>
              <a:t>)</a:t>
            </a:r>
          </a:p>
          <a:p>
            <a:pPr marL="269875" indent="-269875" fontAlgn="auto">
              <a:spcBef>
                <a:spcPts val="0"/>
              </a:spcBef>
              <a:spcAft>
                <a:spcPts val="0"/>
              </a:spcAft>
              <a:buFont typeface="Times New Roman" pitchFamily="18" charset="0"/>
              <a:buChar char="−"/>
              <a:defRPr/>
            </a:pPr>
            <a:r>
              <a:rPr lang="en-GB" sz="2000" dirty="0">
                <a:solidFill>
                  <a:srgbClr val="FF6600"/>
                </a:solidFill>
                <a:latin typeface="Times New Roman" pitchFamily="18" charset="0"/>
                <a:cs typeface="Times New Roman" pitchFamily="18" charset="0"/>
              </a:rPr>
              <a:t>Net Taxes on Products</a:t>
            </a:r>
            <a:r>
              <a:rPr lang="en-GB" sz="2000" dirty="0">
                <a:solidFill>
                  <a:srgbClr val="CC00CC"/>
                </a:solidFill>
                <a:latin typeface="Times New Roman" pitchFamily="18" charset="0"/>
                <a:cs typeface="Times New Roman" pitchFamily="18" charset="0"/>
              </a:rPr>
              <a:t> </a:t>
            </a:r>
            <a:r>
              <a:rPr lang="en-GB" sz="2000" dirty="0">
                <a:latin typeface="Times New Roman" pitchFamily="18" charset="0"/>
                <a:cs typeface="Times New Roman" pitchFamily="18" charset="0"/>
              </a:rPr>
              <a:t>– NTP (cells: </a:t>
            </a:r>
            <a:r>
              <a:rPr lang="en-GB" sz="2000" dirty="0" err="1">
                <a:latin typeface="Times New Roman" pitchFamily="18" charset="0"/>
                <a:cs typeface="Times New Roman" pitchFamily="18" charset="0"/>
              </a:rPr>
              <a:t>t</a:t>
            </a:r>
            <a:r>
              <a:rPr lang="en-GB" sz="2000" baseline="-25000" dirty="0" err="1">
                <a:latin typeface="Times New Roman" pitchFamily="18" charset="0"/>
                <a:cs typeface="Times New Roman" pitchFamily="18" charset="0"/>
              </a:rPr>
              <a:t>dic,p</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t</a:t>
            </a:r>
            <a:r>
              <a:rPr lang="en-GB" sz="2000" baseline="-25000" dirty="0" err="1">
                <a:latin typeface="Times New Roman" pitchFamily="18" charset="0"/>
                <a:cs typeface="Times New Roman" pitchFamily="18" charset="0"/>
              </a:rPr>
              <a:t>rw,p</a:t>
            </a:r>
            <a:r>
              <a:rPr lang="en-GB" sz="2000" dirty="0">
                <a:latin typeface="Times New Roman" pitchFamily="18" charset="0"/>
                <a:cs typeface="Times New Roman" pitchFamily="18" charset="0"/>
              </a:rPr>
              <a:t>)</a:t>
            </a:r>
            <a:r>
              <a:rPr lang="en-GB" sz="2000" b="1" dirty="0">
                <a:latin typeface="Times New Roman" pitchFamily="18" charset="0"/>
                <a:cs typeface="Times New Roman" pitchFamily="18" charset="0"/>
              </a:rPr>
              <a:t> </a:t>
            </a:r>
            <a:r>
              <a:rPr lang="en-GB" dirty="0">
                <a:latin typeface="Times New Roman" pitchFamily="18" charset="0"/>
                <a:cs typeface="Times New Roman" pitchFamily="18" charset="0"/>
              </a:rPr>
              <a:t>(</a:t>
            </a:r>
            <a:r>
              <a:rPr lang="en-GB" dirty="0">
                <a:solidFill>
                  <a:srgbClr val="FFCC00"/>
                </a:solidFill>
                <a:latin typeface="Times New Roman" pitchFamily="18" charset="0"/>
                <a:cs typeface="Times New Roman" pitchFamily="18" charset="0"/>
              </a:rPr>
              <a:t>transactions D21-D31 </a:t>
            </a:r>
            <a:r>
              <a:rPr lang="en-GB" dirty="0">
                <a:solidFill>
                  <a:srgbClr val="FFCC00"/>
                </a:solidFill>
                <a:latin typeface="Times New Roman" pitchFamily="18" charset="0"/>
                <a:cs typeface="Times New Roman" pitchFamily="18" charset="0"/>
              </a:rPr>
              <a:t>of the N. Acc</a:t>
            </a:r>
            <a:r>
              <a:rPr lang="en-GB" dirty="0">
                <a:solidFill>
                  <a:srgbClr val="FFCC00"/>
                </a:solidFill>
                <a:latin typeface="Times New Roman" pitchFamily="18" charset="0"/>
                <a:cs typeface="Times New Roman" pitchFamily="18" charset="0"/>
              </a:rPr>
              <a:t>.</a:t>
            </a:r>
            <a:r>
              <a:rPr lang="en-GB" dirty="0">
                <a:latin typeface="Times New Roman" pitchFamily="18" charset="0"/>
                <a:cs typeface="Times New Roman" pitchFamily="18" charset="0"/>
              </a:rPr>
              <a:t>)</a:t>
            </a:r>
            <a:endParaRPr lang="pt-PT" b="1" dirty="0">
              <a:solidFill>
                <a:srgbClr val="CC00CC"/>
              </a:solidFill>
              <a:latin typeface="Times New Roman" pitchFamily="18" charset="0"/>
              <a:cs typeface="Times New Roman" pitchFamily="18" charset="0"/>
            </a:endParaRPr>
          </a:p>
        </p:txBody>
      </p:sp>
      <p:graphicFrame>
        <p:nvGraphicFramePr>
          <p:cNvPr id="9245" name="Object 29"/>
          <p:cNvGraphicFramePr>
            <a:graphicFrameLocks noChangeAspect="1"/>
          </p:cNvGraphicFramePr>
          <p:nvPr/>
        </p:nvGraphicFramePr>
        <p:xfrm>
          <a:off x="131763" y="1368425"/>
          <a:ext cx="8647112" cy="4994275"/>
        </p:xfrm>
        <a:graphic>
          <a:graphicData uri="http://schemas.openxmlformats.org/presentationml/2006/ole">
            <p:oleObj spid="_x0000_s9245" name="Document" r:id="rId4" imgW="8918666" imgH="2965979" progId="">
              <p:embed/>
            </p:oleObj>
          </a:graphicData>
        </a:graphic>
      </p:graphicFrame>
      <p:sp>
        <p:nvSpPr>
          <p:cNvPr id="12" name="Rectangle 11"/>
          <p:cNvSpPr/>
          <p:nvPr/>
        </p:nvSpPr>
        <p:spPr>
          <a:xfrm>
            <a:off x="4211638" y="3549650"/>
            <a:ext cx="814387" cy="671513"/>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
        <p:nvSpPr>
          <p:cNvPr id="13" name="Rectangle 12"/>
          <p:cNvSpPr/>
          <p:nvPr/>
        </p:nvSpPr>
        <p:spPr>
          <a:xfrm>
            <a:off x="5026025" y="3549650"/>
            <a:ext cx="554038" cy="671513"/>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
        <p:nvSpPr>
          <p:cNvPr id="14" name="Rectangle 13"/>
          <p:cNvSpPr/>
          <p:nvPr/>
        </p:nvSpPr>
        <p:spPr>
          <a:xfrm>
            <a:off x="4500563" y="5446713"/>
            <a:ext cx="525462" cy="574675"/>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
        <p:nvSpPr>
          <p:cNvPr id="15" name="Rectangle 14"/>
          <p:cNvSpPr/>
          <p:nvPr/>
        </p:nvSpPr>
        <p:spPr>
          <a:xfrm>
            <a:off x="5026025" y="5446713"/>
            <a:ext cx="554038" cy="574675"/>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0" name="Slide Number Placeholder 3"/>
          <p:cNvSpPr>
            <a:spLocks noGrp="1"/>
          </p:cNvSpPr>
          <p:nvPr>
            <p:ph type="sldNum" sz="quarter" idx="12"/>
          </p:nvPr>
        </p:nvSpPr>
        <p:spPr bwMode="auto">
          <a:xfrm>
            <a:off x="6823075" y="63627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DBD9D122-A905-4A10-8E7B-D02049B5A813}" type="slidenum">
              <a:rPr lang="pt-PT" sz="1800">
                <a:solidFill>
                  <a:schemeClr val="tx1"/>
                </a:solidFill>
              </a:rPr>
              <a:pPr fontAlgn="base">
                <a:spcBef>
                  <a:spcPct val="0"/>
                </a:spcBef>
                <a:spcAft>
                  <a:spcPct val="0"/>
                </a:spcAft>
              </a:pPr>
              <a:t>21</a:t>
            </a:fld>
            <a:r>
              <a:rPr lang="pt-PT" sz="1800">
                <a:solidFill>
                  <a:schemeClr val="tx1"/>
                </a:solidFill>
              </a:rPr>
              <a:t>.</a:t>
            </a:r>
          </a:p>
        </p:txBody>
      </p:sp>
      <p:sp>
        <p:nvSpPr>
          <p:cNvPr id="8" name="TextBox 7"/>
          <p:cNvSpPr txBox="1"/>
          <p:nvPr/>
        </p:nvSpPr>
        <p:spPr>
          <a:xfrm>
            <a:off x="100013" y="347663"/>
            <a:ext cx="8856662" cy="1108075"/>
          </a:xfrm>
          <a:prstGeom prst="rect">
            <a:avLst/>
          </a:prstGeom>
          <a:noFill/>
        </p:spPr>
        <p:txBody>
          <a:bodyPr lIns="72000" rIns="36000">
            <a:spAutoFit/>
          </a:bodyPr>
          <a:lstStyle/>
          <a:p>
            <a:pPr fontAlgn="auto">
              <a:spcBef>
                <a:spcPts val="0"/>
              </a:spcBef>
              <a:spcAft>
                <a:spcPts val="0"/>
              </a:spcAft>
              <a:defRPr/>
            </a:pPr>
            <a:r>
              <a:rPr lang="en-GB" sz="2200" b="1" dirty="0">
                <a:latin typeface="Times New Roman" pitchFamily="18" charset="0"/>
                <a:cs typeface="Times New Roman" pitchFamily="18" charset="0"/>
              </a:rPr>
              <a:t>Block:</a:t>
            </a:r>
            <a:r>
              <a:rPr lang="en-GB" sz="2200" dirty="0">
                <a:latin typeface="Times New Roman" pitchFamily="18" charset="0"/>
                <a:cs typeface="Times New Roman" pitchFamily="18" charset="0"/>
              </a:rPr>
              <a:t> </a:t>
            </a:r>
            <a:r>
              <a:rPr lang="en-US" sz="2200" b="1" dirty="0">
                <a:solidFill>
                  <a:srgbClr val="FF6600"/>
                </a:solidFill>
                <a:latin typeface="Times New Roman" pitchFamily="18" charset="0"/>
                <a:cs typeface="Times New Roman" pitchFamily="18" charset="0"/>
              </a:rPr>
              <a:t>Compensation </a:t>
            </a:r>
            <a:r>
              <a:rPr lang="en-US" sz="2200" b="1" dirty="0">
                <a:solidFill>
                  <a:srgbClr val="FF6600"/>
                </a:solidFill>
                <a:latin typeface="Times New Roman" pitchFamily="18" charset="0"/>
                <a:cs typeface="Times New Roman" pitchFamily="18" charset="0"/>
              </a:rPr>
              <a:t>of factors of </a:t>
            </a:r>
            <a:r>
              <a:rPr lang="en-US" sz="2200" b="1" dirty="0">
                <a:solidFill>
                  <a:srgbClr val="FF6600"/>
                </a:solidFill>
                <a:latin typeface="Times New Roman" pitchFamily="18" charset="0"/>
                <a:cs typeface="Times New Roman" pitchFamily="18" charset="0"/>
              </a:rPr>
              <a:t>production </a:t>
            </a:r>
            <a:r>
              <a:rPr lang="en-GB" sz="2000" dirty="0">
                <a:latin typeface="Times New Roman" pitchFamily="18" charset="0"/>
                <a:cs typeface="Times New Roman" pitchFamily="18" charset="0"/>
              </a:rPr>
              <a:t>– </a:t>
            </a:r>
            <a:r>
              <a:rPr lang="en-GB" sz="2000" dirty="0">
                <a:latin typeface="Times New Roman" pitchFamily="18" charset="0"/>
                <a:cs typeface="Times New Roman" pitchFamily="18" charset="0"/>
              </a:rPr>
              <a:t>CFP</a:t>
            </a:r>
            <a:r>
              <a:rPr lang="en-GB" sz="2000" b="1" dirty="0">
                <a:latin typeface="Times New Roman" pitchFamily="18" charset="0"/>
                <a:cs typeface="Times New Roman" pitchFamily="18" charset="0"/>
              </a:rPr>
              <a:t> </a:t>
            </a:r>
            <a:r>
              <a:rPr lang="en-GB" sz="2000" dirty="0">
                <a:latin typeface="Times New Roman" pitchFamily="18" charset="0"/>
                <a:cs typeface="Times New Roman" pitchFamily="18" charset="0"/>
              </a:rPr>
              <a:t>(cells: </a:t>
            </a:r>
            <a:r>
              <a:rPr lang="en-GB" sz="2000" dirty="0" err="1">
                <a:latin typeface="Times New Roman" pitchFamily="18" charset="0"/>
                <a:cs typeface="Times New Roman" pitchFamily="18" charset="0"/>
              </a:rPr>
              <a:t>t</a:t>
            </a:r>
            <a:r>
              <a:rPr lang="en-GB" sz="2000" baseline="-25000" dirty="0" err="1">
                <a:latin typeface="Times New Roman" pitchFamily="18" charset="0"/>
                <a:cs typeface="Times New Roman" pitchFamily="18" charset="0"/>
              </a:rPr>
              <a:t>f,</a:t>
            </a:r>
            <a:r>
              <a:rPr lang="en-GB" sz="2000" i="1" baseline="-25000" dirty="0" err="1">
                <a:latin typeface="Times New Roman" pitchFamily="18" charset="0"/>
                <a:cs typeface="Times New Roman" pitchFamily="18" charset="0"/>
              </a:rPr>
              <a:t>a</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t</a:t>
            </a:r>
            <a:r>
              <a:rPr lang="en-GB" sz="2000" baseline="-25000" dirty="0" err="1">
                <a:latin typeface="Times New Roman" pitchFamily="18" charset="0"/>
                <a:cs typeface="Times New Roman" pitchFamily="18" charset="0"/>
              </a:rPr>
              <a:t>dic,f</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t</a:t>
            </a:r>
            <a:r>
              <a:rPr lang="en-GB" sz="2000" baseline="-25000" dirty="0" err="1">
                <a:latin typeface="Times New Roman" pitchFamily="18" charset="0"/>
                <a:cs typeface="Times New Roman" pitchFamily="18" charset="0"/>
              </a:rPr>
              <a:t>f,rw</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t</a:t>
            </a:r>
            <a:r>
              <a:rPr lang="en-GB" sz="2000" baseline="-25000" dirty="0" err="1">
                <a:latin typeface="Times New Roman" pitchFamily="18" charset="0"/>
                <a:cs typeface="Times New Roman" pitchFamily="18" charset="0"/>
              </a:rPr>
              <a:t>rw,f</a:t>
            </a:r>
            <a:r>
              <a:rPr lang="en-GB" sz="2000" dirty="0">
                <a:latin typeface="Times New Roman" pitchFamily="18" charset="0"/>
                <a:cs typeface="Times New Roman" pitchFamily="18" charset="0"/>
              </a:rPr>
              <a:t>)</a:t>
            </a:r>
            <a:endParaRPr lang="en-US" sz="2200" b="1" dirty="0">
              <a:solidFill>
                <a:srgbClr val="CC00CC"/>
              </a:solidFill>
              <a:latin typeface="Times New Roman" pitchFamily="18" charset="0"/>
              <a:cs typeface="Times New Roman" pitchFamily="18" charset="0"/>
            </a:endParaRPr>
          </a:p>
          <a:p>
            <a:pPr marL="269875" indent="-269875" fontAlgn="auto">
              <a:spcBef>
                <a:spcPts val="0"/>
              </a:spcBef>
              <a:spcAft>
                <a:spcPts val="0"/>
              </a:spcAft>
              <a:buFont typeface="Times New Roman" pitchFamily="18" charset="0"/>
              <a:buChar char="−"/>
              <a:defRPr/>
            </a:pPr>
            <a:r>
              <a:rPr lang="en-GB" sz="2200" dirty="0">
                <a:solidFill>
                  <a:srgbClr val="FF6600"/>
                </a:solidFill>
                <a:latin typeface="Times New Roman" pitchFamily="18" charset="0"/>
                <a:cs typeface="Times New Roman" pitchFamily="18" charset="0"/>
              </a:rPr>
              <a:t>compensation of employees</a:t>
            </a:r>
            <a:r>
              <a:rPr lang="en-GB" sz="2200" dirty="0">
                <a:solidFill>
                  <a:srgbClr val="CC00CC"/>
                </a:solidFill>
                <a:latin typeface="Times New Roman" pitchFamily="18" charset="0"/>
                <a:cs typeface="Times New Roman" pitchFamily="18" charset="0"/>
              </a:rPr>
              <a:t> </a:t>
            </a:r>
            <a:r>
              <a:rPr lang="en-GB" dirty="0">
                <a:latin typeface="Times New Roman" pitchFamily="18" charset="0"/>
                <a:cs typeface="Times New Roman" pitchFamily="18" charset="0"/>
              </a:rPr>
              <a:t>(</a:t>
            </a:r>
            <a:r>
              <a:rPr lang="en-GB" dirty="0">
                <a:solidFill>
                  <a:srgbClr val="FFCC00"/>
                </a:solidFill>
                <a:latin typeface="Times New Roman" pitchFamily="18" charset="0"/>
                <a:cs typeface="Times New Roman" pitchFamily="18" charset="0"/>
              </a:rPr>
              <a:t>transaction D1 of the National Accounts</a:t>
            </a:r>
            <a:r>
              <a:rPr lang="en-GB" dirty="0">
                <a:latin typeface="Times New Roman" pitchFamily="18" charset="0"/>
                <a:cs typeface="Times New Roman" pitchFamily="18" charset="0"/>
              </a:rPr>
              <a:t>)</a:t>
            </a:r>
          </a:p>
          <a:p>
            <a:pPr marL="269875" indent="-269875" fontAlgn="auto">
              <a:spcBef>
                <a:spcPts val="0"/>
              </a:spcBef>
              <a:spcAft>
                <a:spcPts val="0"/>
              </a:spcAft>
              <a:buFont typeface="Times New Roman" pitchFamily="18" charset="0"/>
              <a:buChar char="−"/>
              <a:defRPr/>
            </a:pPr>
            <a:r>
              <a:rPr lang="en-GB" sz="2200" dirty="0">
                <a:solidFill>
                  <a:srgbClr val="FF6600"/>
                </a:solidFill>
                <a:latin typeface="Times New Roman" pitchFamily="18" charset="0"/>
                <a:cs typeface="Times New Roman" pitchFamily="18" charset="0"/>
              </a:rPr>
              <a:t> </a:t>
            </a:r>
            <a:r>
              <a:rPr lang="en-GB" sz="2200" dirty="0">
                <a:solidFill>
                  <a:srgbClr val="FF6600"/>
                </a:solidFill>
                <a:latin typeface="Times New Roman" pitchFamily="18" charset="0"/>
                <a:cs typeface="Times New Roman" pitchFamily="18" charset="0"/>
              </a:rPr>
              <a:t>  “       </a:t>
            </a:r>
            <a:r>
              <a:rPr lang="en-GB" sz="2200" dirty="0">
                <a:solidFill>
                  <a:srgbClr val="FF6600"/>
                </a:solidFill>
                <a:latin typeface="Times New Roman" pitchFamily="18" charset="0"/>
                <a:cs typeface="Times New Roman" pitchFamily="18" charset="0"/>
              </a:rPr>
              <a:t>of </a:t>
            </a:r>
            <a:r>
              <a:rPr lang="en-GB" sz="2200" dirty="0">
                <a:solidFill>
                  <a:srgbClr val="FF6600"/>
                </a:solidFill>
                <a:latin typeface="Times New Roman" pitchFamily="18" charset="0"/>
                <a:cs typeface="Times New Roman" pitchFamily="18" charset="0"/>
              </a:rPr>
              <a:t>own assets </a:t>
            </a:r>
            <a:r>
              <a:rPr lang="en-GB" dirty="0">
                <a:latin typeface="Times New Roman" pitchFamily="18" charset="0"/>
                <a:cs typeface="Times New Roman" pitchFamily="18" charset="0"/>
              </a:rPr>
              <a:t>(</a:t>
            </a:r>
            <a:r>
              <a:rPr lang="en-GB" dirty="0">
                <a:solidFill>
                  <a:srgbClr val="FFCC00"/>
                </a:solidFill>
                <a:latin typeface="Times New Roman" pitchFamily="18" charset="0"/>
                <a:cs typeface="Times New Roman" pitchFamily="18" charset="0"/>
              </a:rPr>
              <a:t>transaction </a:t>
            </a:r>
            <a:r>
              <a:rPr lang="en-GB" dirty="0">
                <a:solidFill>
                  <a:srgbClr val="FFCC00"/>
                </a:solidFill>
                <a:latin typeface="Times New Roman" pitchFamily="18" charset="0"/>
                <a:cs typeface="Times New Roman" pitchFamily="18" charset="0"/>
              </a:rPr>
              <a:t>D4, balances B2g and B3g of the </a:t>
            </a:r>
            <a:r>
              <a:rPr lang="en-GB" dirty="0">
                <a:solidFill>
                  <a:srgbClr val="FFCC00"/>
                </a:solidFill>
                <a:latin typeface="Times New Roman" pitchFamily="18" charset="0"/>
                <a:cs typeface="Times New Roman" pitchFamily="18" charset="0"/>
              </a:rPr>
              <a:t>N. Acc.</a:t>
            </a:r>
            <a:r>
              <a:rPr lang="en-GB" dirty="0">
                <a:latin typeface="Times New Roman" pitchFamily="18" charset="0"/>
                <a:cs typeface="Times New Roman" pitchFamily="18" charset="0"/>
              </a:rPr>
              <a:t>)</a:t>
            </a:r>
            <a:r>
              <a:rPr lang="en-US" sz="2200" b="1" dirty="0">
                <a:solidFill>
                  <a:srgbClr val="CC00CC"/>
                </a:solidFill>
                <a:latin typeface="Times New Roman" pitchFamily="18" charset="0"/>
                <a:cs typeface="Times New Roman" pitchFamily="18" charset="0"/>
              </a:rPr>
              <a:t> </a:t>
            </a:r>
            <a:endParaRPr lang="pt-PT" sz="2200" b="1" dirty="0">
              <a:solidFill>
                <a:srgbClr val="CC00CC"/>
              </a:solidFill>
              <a:latin typeface="Times New Roman" pitchFamily="18" charset="0"/>
              <a:cs typeface="Times New Roman" pitchFamily="18" charset="0"/>
            </a:endParaRPr>
          </a:p>
        </p:txBody>
      </p:sp>
      <p:graphicFrame>
        <p:nvGraphicFramePr>
          <p:cNvPr id="10269" name="Object 29"/>
          <p:cNvGraphicFramePr>
            <a:graphicFrameLocks noChangeAspect="1"/>
          </p:cNvGraphicFramePr>
          <p:nvPr/>
        </p:nvGraphicFramePr>
        <p:xfrm>
          <a:off x="100013" y="1692275"/>
          <a:ext cx="8856662" cy="4687888"/>
        </p:xfrm>
        <a:graphic>
          <a:graphicData uri="http://schemas.openxmlformats.org/presentationml/2006/ole">
            <p:oleObj spid="_x0000_s10269" name="Document" r:id="rId3" imgW="8918666" imgH="2965979" progId="">
              <p:embed/>
            </p:oleObj>
          </a:graphicData>
        </a:graphic>
      </p:graphicFrame>
      <p:sp>
        <p:nvSpPr>
          <p:cNvPr id="12" name="Rectangle 11"/>
          <p:cNvSpPr/>
          <p:nvPr/>
        </p:nvSpPr>
        <p:spPr>
          <a:xfrm>
            <a:off x="5076825" y="3213100"/>
            <a:ext cx="636588" cy="503238"/>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
        <p:nvSpPr>
          <p:cNvPr id="13" name="Rectangle 12"/>
          <p:cNvSpPr/>
          <p:nvPr/>
        </p:nvSpPr>
        <p:spPr>
          <a:xfrm>
            <a:off x="5713413" y="3729038"/>
            <a:ext cx="587375" cy="574675"/>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
        <p:nvSpPr>
          <p:cNvPr id="14" name="Rectangle 13"/>
          <p:cNvSpPr/>
          <p:nvPr/>
        </p:nvSpPr>
        <p:spPr>
          <a:xfrm>
            <a:off x="8316913" y="3213100"/>
            <a:ext cx="639762" cy="503238"/>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
        <p:nvSpPr>
          <p:cNvPr id="15" name="Rectangle 14"/>
          <p:cNvSpPr/>
          <p:nvPr/>
        </p:nvSpPr>
        <p:spPr>
          <a:xfrm>
            <a:off x="5713413" y="5516563"/>
            <a:ext cx="587375" cy="576262"/>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 name="Slide Number Placeholder 3"/>
          <p:cNvSpPr>
            <a:spLocks noGrp="1"/>
          </p:cNvSpPr>
          <p:nvPr>
            <p:ph type="sldNum" sz="quarter" idx="12"/>
          </p:nvPr>
        </p:nvSpPr>
        <p:spPr bwMode="auto">
          <a:xfrm>
            <a:off x="6823075" y="63627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2BA2ADC9-9FFA-4683-B0CD-A3A16CBD5469}" type="slidenum">
              <a:rPr lang="pt-PT" sz="1800">
                <a:solidFill>
                  <a:schemeClr val="tx1"/>
                </a:solidFill>
              </a:rPr>
              <a:pPr fontAlgn="base">
                <a:spcBef>
                  <a:spcPct val="0"/>
                </a:spcBef>
                <a:spcAft>
                  <a:spcPct val="0"/>
                </a:spcAft>
              </a:pPr>
              <a:t>22</a:t>
            </a:fld>
            <a:r>
              <a:rPr lang="pt-PT" sz="1800">
                <a:solidFill>
                  <a:schemeClr val="tx1"/>
                </a:solidFill>
              </a:rPr>
              <a:t>.</a:t>
            </a:r>
          </a:p>
        </p:txBody>
      </p:sp>
      <p:sp>
        <p:nvSpPr>
          <p:cNvPr id="9" name="TextBox 8"/>
          <p:cNvSpPr txBox="1">
            <a:spLocks noChangeArrowheads="1"/>
          </p:cNvSpPr>
          <p:nvPr/>
        </p:nvSpPr>
        <p:spPr bwMode="auto">
          <a:xfrm>
            <a:off x="100013" y="171450"/>
            <a:ext cx="8856662" cy="1354138"/>
          </a:xfrm>
          <a:prstGeom prst="rect">
            <a:avLst/>
          </a:prstGeom>
          <a:noFill/>
          <a:ln w="9525">
            <a:noFill/>
            <a:miter lim="800000"/>
            <a:headEnd/>
            <a:tailEnd/>
          </a:ln>
        </p:spPr>
        <p:txBody>
          <a:bodyPr lIns="36000" rIns="0">
            <a:spAutoFit/>
          </a:bodyPr>
          <a:lstStyle/>
          <a:p>
            <a:r>
              <a:rPr lang="en-GB" sz="2200" b="1">
                <a:latin typeface="Times New Roman" pitchFamily="18" charset="0"/>
                <a:cs typeface="Times New Roman" pitchFamily="18" charset="0"/>
              </a:rPr>
              <a:t>Block:</a:t>
            </a:r>
            <a:r>
              <a:rPr lang="en-GB" sz="2200">
                <a:latin typeface="Times New Roman" pitchFamily="18" charset="0"/>
                <a:cs typeface="Times New Roman" pitchFamily="18" charset="0"/>
              </a:rPr>
              <a:t> </a:t>
            </a:r>
            <a:r>
              <a:rPr lang="en-US" sz="2200" b="1">
                <a:solidFill>
                  <a:srgbClr val="FF6600"/>
                </a:solidFill>
                <a:latin typeface="Times New Roman" pitchFamily="18" charset="0"/>
                <a:cs typeface="Times New Roman" pitchFamily="18" charset="0"/>
              </a:rPr>
              <a:t>Current Transactions </a:t>
            </a:r>
            <a:r>
              <a:rPr lang="en-US" sz="2200" b="1">
                <a:latin typeface="Times New Roman" pitchFamily="18" charset="0"/>
                <a:cs typeface="Times New Roman" pitchFamily="18" charset="0"/>
              </a:rPr>
              <a:t>-</a:t>
            </a:r>
            <a:r>
              <a:rPr lang="en-US" sz="2200" b="1">
                <a:solidFill>
                  <a:srgbClr val="CC00CC"/>
                </a:solidFill>
                <a:latin typeface="Times New Roman" pitchFamily="18" charset="0"/>
                <a:cs typeface="Times New Roman" pitchFamily="18" charset="0"/>
              </a:rPr>
              <a:t> </a:t>
            </a:r>
            <a:r>
              <a:rPr lang="en-GB" sz="2000">
                <a:latin typeface="Times New Roman" pitchFamily="18" charset="0"/>
                <a:cs typeface="Times New Roman" pitchFamily="18" charset="0"/>
              </a:rPr>
              <a:t>CT (cells: t</a:t>
            </a:r>
            <a:r>
              <a:rPr lang="en-GB" sz="2000" baseline="-25000">
                <a:latin typeface="Times New Roman" pitchFamily="18" charset="0"/>
                <a:cs typeface="Times New Roman" pitchFamily="18" charset="0"/>
              </a:rPr>
              <a:t>dic,dic</a:t>
            </a:r>
            <a:r>
              <a:rPr lang="en-GB" sz="2000">
                <a:latin typeface="Times New Roman" pitchFamily="18" charset="0"/>
                <a:cs typeface="Times New Roman" pitchFamily="18" charset="0"/>
              </a:rPr>
              <a:t>; t</a:t>
            </a:r>
            <a:r>
              <a:rPr lang="en-GB" sz="2000" baseline="-25000">
                <a:latin typeface="Times New Roman" pitchFamily="18" charset="0"/>
                <a:cs typeface="Times New Roman" pitchFamily="18" charset="0"/>
              </a:rPr>
              <a:t>dic,rw</a:t>
            </a:r>
            <a:r>
              <a:rPr lang="en-GB" sz="2000">
                <a:latin typeface="Times New Roman" pitchFamily="18" charset="0"/>
                <a:cs typeface="Times New Roman" pitchFamily="18" charset="0"/>
              </a:rPr>
              <a:t>; t</a:t>
            </a:r>
            <a:r>
              <a:rPr lang="en-GB" sz="2000" baseline="-25000">
                <a:latin typeface="Times New Roman" pitchFamily="18" charset="0"/>
                <a:cs typeface="Times New Roman" pitchFamily="18" charset="0"/>
              </a:rPr>
              <a:t>rw,dic</a:t>
            </a:r>
            <a:r>
              <a:rPr lang="en-GB" sz="2000">
                <a:latin typeface="Times New Roman" pitchFamily="18" charset="0"/>
                <a:cs typeface="Times New Roman" pitchFamily="18" charset="0"/>
              </a:rPr>
              <a:t>)</a:t>
            </a:r>
          </a:p>
          <a:p>
            <a:r>
              <a:rPr lang="en-GB" sz="2000">
                <a:solidFill>
                  <a:srgbClr val="FF6600"/>
                </a:solidFill>
                <a:latin typeface="Times New Roman" pitchFamily="18" charset="0"/>
                <a:cs typeface="Times New Roman" pitchFamily="18" charset="0"/>
              </a:rPr>
              <a:t>current taxes on income.., social contributions, social benefits in cash, other current transfers, the adjustment made for the change in the net equity of households in pension fund reserves  </a:t>
            </a:r>
            <a:r>
              <a:rPr lang="en-GB">
                <a:latin typeface="Times New Roman" pitchFamily="18" charset="0"/>
                <a:cs typeface="Times New Roman" pitchFamily="18" charset="0"/>
              </a:rPr>
              <a:t>(</a:t>
            </a:r>
            <a:r>
              <a:rPr lang="en-GB">
                <a:solidFill>
                  <a:srgbClr val="FFC000"/>
                </a:solidFill>
                <a:latin typeface="Times New Roman" pitchFamily="18" charset="0"/>
                <a:cs typeface="Times New Roman" pitchFamily="18" charset="0"/>
              </a:rPr>
              <a:t>transactions D5, D61, D62, D7, D8  of the National Accounts</a:t>
            </a:r>
            <a:r>
              <a:rPr lang="en-GB">
                <a:latin typeface="Times New Roman" pitchFamily="18" charset="0"/>
                <a:cs typeface="Times New Roman" pitchFamily="18" charset="0"/>
              </a:rPr>
              <a:t>)</a:t>
            </a:r>
            <a:endParaRPr lang="pt-PT" b="1">
              <a:solidFill>
                <a:srgbClr val="CC00CC"/>
              </a:solidFill>
              <a:latin typeface="Times New Roman" pitchFamily="18" charset="0"/>
              <a:cs typeface="Times New Roman" pitchFamily="18" charset="0"/>
            </a:endParaRPr>
          </a:p>
        </p:txBody>
      </p:sp>
      <p:graphicFrame>
        <p:nvGraphicFramePr>
          <p:cNvPr id="11293" name="Object 29"/>
          <p:cNvGraphicFramePr>
            <a:graphicFrameLocks noChangeAspect="1"/>
          </p:cNvGraphicFramePr>
          <p:nvPr/>
        </p:nvGraphicFramePr>
        <p:xfrm>
          <a:off x="193675" y="1765300"/>
          <a:ext cx="8647113" cy="4622800"/>
        </p:xfrm>
        <a:graphic>
          <a:graphicData uri="http://schemas.openxmlformats.org/presentationml/2006/ole">
            <p:oleObj spid="_x0000_s11293" name="Document" r:id="rId3" imgW="8918352" imgH="2973286" progId="">
              <p:embed/>
            </p:oleObj>
          </a:graphicData>
        </a:graphic>
      </p:graphicFrame>
      <p:sp>
        <p:nvSpPr>
          <p:cNvPr id="12" name="Rectangle 11"/>
          <p:cNvSpPr/>
          <p:nvPr/>
        </p:nvSpPr>
        <p:spPr>
          <a:xfrm>
            <a:off x="6289675" y="3817938"/>
            <a:ext cx="593725" cy="585787"/>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
        <p:nvSpPr>
          <p:cNvPr id="13" name="Rectangle 12"/>
          <p:cNvSpPr/>
          <p:nvPr/>
        </p:nvSpPr>
        <p:spPr>
          <a:xfrm>
            <a:off x="6272213" y="5540375"/>
            <a:ext cx="611187" cy="584200"/>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
        <p:nvSpPr>
          <p:cNvPr id="14" name="Rectangle 13"/>
          <p:cNvSpPr/>
          <p:nvPr/>
        </p:nvSpPr>
        <p:spPr>
          <a:xfrm>
            <a:off x="8191500" y="3817938"/>
            <a:ext cx="611188" cy="585787"/>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8" name="Slide Number Placeholder 3"/>
          <p:cNvSpPr>
            <a:spLocks noGrp="1"/>
          </p:cNvSpPr>
          <p:nvPr>
            <p:ph type="sldNum" sz="quarter" idx="12"/>
          </p:nvPr>
        </p:nvSpPr>
        <p:spPr bwMode="auto">
          <a:xfrm>
            <a:off x="6823075" y="63627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09691FE2-5CBC-433B-A6E9-86488C45B939}" type="slidenum">
              <a:rPr lang="pt-PT" sz="1800">
                <a:solidFill>
                  <a:schemeClr val="tx1"/>
                </a:solidFill>
              </a:rPr>
              <a:pPr fontAlgn="base">
                <a:spcBef>
                  <a:spcPct val="0"/>
                </a:spcBef>
                <a:spcAft>
                  <a:spcPct val="0"/>
                </a:spcAft>
              </a:pPr>
              <a:t>23</a:t>
            </a:fld>
            <a:r>
              <a:rPr lang="pt-PT" sz="1800">
                <a:solidFill>
                  <a:schemeClr val="tx1"/>
                </a:solidFill>
              </a:rPr>
              <a:t>.</a:t>
            </a:r>
          </a:p>
        </p:txBody>
      </p:sp>
      <p:sp>
        <p:nvSpPr>
          <p:cNvPr id="8" name="TextBox 7"/>
          <p:cNvSpPr txBox="1"/>
          <p:nvPr/>
        </p:nvSpPr>
        <p:spPr>
          <a:xfrm>
            <a:off x="168275" y="211138"/>
            <a:ext cx="8764588" cy="1076325"/>
          </a:xfrm>
          <a:prstGeom prst="rect">
            <a:avLst/>
          </a:prstGeom>
          <a:noFill/>
        </p:spPr>
        <p:txBody>
          <a:bodyPr lIns="0" rIns="0">
            <a:spAutoFit/>
          </a:bodyPr>
          <a:lstStyle/>
          <a:p>
            <a:pPr fontAlgn="auto">
              <a:spcBef>
                <a:spcPts val="0"/>
              </a:spcBef>
              <a:spcAft>
                <a:spcPts val="0"/>
              </a:spcAft>
              <a:defRPr/>
            </a:pPr>
            <a:r>
              <a:rPr lang="en-GB" sz="2200" b="1" dirty="0">
                <a:latin typeface="Times New Roman" pitchFamily="18" charset="0"/>
                <a:cs typeface="Times New Roman" pitchFamily="18" charset="0"/>
              </a:rPr>
              <a:t>Block:</a:t>
            </a:r>
            <a:r>
              <a:rPr lang="en-GB" sz="2200" dirty="0">
                <a:latin typeface="Times New Roman" pitchFamily="18" charset="0"/>
                <a:cs typeface="Times New Roman" pitchFamily="18" charset="0"/>
              </a:rPr>
              <a:t> </a:t>
            </a:r>
            <a:r>
              <a:rPr lang="en-US" sz="2200" b="1" dirty="0">
                <a:solidFill>
                  <a:srgbClr val="FF6600"/>
                </a:solidFill>
                <a:latin typeface="Times New Roman" pitchFamily="18" charset="0"/>
                <a:cs typeface="Times New Roman" pitchFamily="18" charset="0"/>
              </a:rPr>
              <a:t>Capital Transactions </a:t>
            </a:r>
            <a:r>
              <a:rPr lang="en-US" sz="2200" b="1" dirty="0">
                <a:latin typeface="Times New Roman" pitchFamily="18" charset="0"/>
                <a:cs typeface="Times New Roman" pitchFamily="18" charset="0"/>
              </a:rPr>
              <a:t>- </a:t>
            </a:r>
            <a:r>
              <a:rPr lang="en-GB" sz="2000" dirty="0">
                <a:latin typeface="Times New Roman" pitchFamily="18" charset="0"/>
                <a:cs typeface="Times New Roman" pitchFamily="18" charset="0"/>
              </a:rPr>
              <a:t>KT (cells: </a:t>
            </a:r>
            <a:r>
              <a:rPr lang="en-GB" sz="2000" dirty="0" err="1">
                <a:latin typeface="Times New Roman" pitchFamily="18" charset="0"/>
                <a:cs typeface="Times New Roman" pitchFamily="18" charset="0"/>
              </a:rPr>
              <a:t>t</a:t>
            </a:r>
            <a:r>
              <a:rPr lang="en-GB" sz="2000" baseline="-25000" dirty="0" err="1">
                <a:latin typeface="Times New Roman" pitchFamily="18" charset="0"/>
                <a:cs typeface="Times New Roman" pitchFamily="18" charset="0"/>
              </a:rPr>
              <a:t>dik,dik</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t</a:t>
            </a:r>
            <a:r>
              <a:rPr lang="en-GB" sz="2000" baseline="-25000" dirty="0" err="1">
                <a:latin typeface="Times New Roman" pitchFamily="18" charset="0"/>
                <a:cs typeface="Times New Roman" pitchFamily="18" charset="0"/>
              </a:rPr>
              <a:t>dik,rw</a:t>
            </a:r>
            <a:r>
              <a:rPr lang="en-GB" sz="2000" baseline="-25000" dirty="0">
                <a:latin typeface="Times New Roman" pitchFamily="18" charset="0"/>
                <a:cs typeface="Times New Roman" pitchFamily="18" charset="0"/>
              </a:rPr>
              <a:t>;</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t</a:t>
            </a:r>
            <a:r>
              <a:rPr lang="en-GB" sz="2000" baseline="-25000" dirty="0" err="1">
                <a:latin typeface="Times New Roman" pitchFamily="18" charset="0"/>
                <a:cs typeface="Times New Roman" pitchFamily="18" charset="0"/>
              </a:rPr>
              <a:t>rw,dik</a:t>
            </a:r>
            <a:r>
              <a:rPr lang="en-GB" sz="2000" dirty="0">
                <a:latin typeface="Times New Roman" pitchFamily="18" charset="0"/>
                <a:cs typeface="Times New Roman" pitchFamily="18" charset="0"/>
              </a:rPr>
              <a:t>) </a:t>
            </a:r>
          </a:p>
          <a:p>
            <a:pPr marL="273050" indent="-273050" fontAlgn="auto">
              <a:spcBef>
                <a:spcPts val="0"/>
              </a:spcBef>
              <a:spcAft>
                <a:spcPts val="0"/>
              </a:spcAft>
              <a:buFont typeface="Times New Roman" pitchFamily="18" charset="0"/>
              <a:buChar char="−"/>
              <a:defRPr/>
            </a:pPr>
            <a:r>
              <a:rPr lang="en-GB" sz="2000" dirty="0">
                <a:solidFill>
                  <a:srgbClr val="FF6600"/>
                </a:solidFill>
                <a:latin typeface="Times New Roman" pitchFamily="18" charset="0"/>
                <a:cs typeface="Times New Roman" pitchFamily="18" charset="0"/>
              </a:rPr>
              <a:t>capital transfers </a:t>
            </a:r>
            <a:r>
              <a:rPr lang="en-GB" dirty="0">
                <a:latin typeface="Times New Roman" pitchFamily="18" charset="0"/>
                <a:cs typeface="Times New Roman" pitchFamily="18" charset="0"/>
              </a:rPr>
              <a:t>(</a:t>
            </a:r>
            <a:r>
              <a:rPr lang="en-GB" dirty="0">
                <a:solidFill>
                  <a:srgbClr val="FFCC00"/>
                </a:solidFill>
                <a:latin typeface="Times New Roman" pitchFamily="18" charset="0"/>
                <a:cs typeface="Times New Roman" pitchFamily="18" charset="0"/>
              </a:rPr>
              <a:t>transaction </a:t>
            </a:r>
            <a:r>
              <a:rPr lang="en-GB" dirty="0">
                <a:solidFill>
                  <a:srgbClr val="FFCC00"/>
                </a:solidFill>
                <a:latin typeface="Times New Roman" pitchFamily="18" charset="0"/>
                <a:cs typeface="Times New Roman" pitchFamily="18" charset="0"/>
              </a:rPr>
              <a:t>D9 </a:t>
            </a:r>
            <a:r>
              <a:rPr lang="en-GB" dirty="0">
                <a:solidFill>
                  <a:srgbClr val="FFCC00"/>
                </a:solidFill>
                <a:latin typeface="Times New Roman" pitchFamily="18" charset="0"/>
                <a:cs typeface="Times New Roman" pitchFamily="18" charset="0"/>
              </a:rPr>
              <a:t>of the National Accounts</a:t>
            </a:r>
            <a:r>
              <a:rPr lang="en-GB" dirty="0">
                <a:latin typeface="Times New Roman" pitchFamily="18" charset="0"/>
                <a:cs typeface="Times New Roman" pitchFamily="18" charset="0"/>
              </a:rPr>
              <a:t>);</a:t>
            </a:r>
          </a:p>
          <a:p>
            <a:pPr marL="273050" indent="-273050" fontAlgn="auto">
              <a:spcBef>
                <a:spcPts val="0"/>
              </a:spcBef>
              <a:spcAft>
                <a:spcPts val="0"/>
              </a:spcAft>
              <a:buFont typeface="Times New Roman" pitchFamily="18" charset="0"/>
              <a:buChar char="−"/>
              <a:defRPr/>
            </a:pPr>
            <a:r>
              <a:rPr lang="en-GB" sz="2000" dirty="0">
                <a:solidFill>
                  <a:srgbClr val="FF6600"/>
                </a:solidFill>
                <a:latin typeface="Times New Roman" pitchFamily="18" charset="0"/>
                <a:cs typeface="Times New Roman" pitchFamily="18" charset="0"/>
              </a:rPr>
              <a:t>acquisitions less disposals of non-financial non-produced assets </a:t>
            </a:r>
            <a:r>
              <a:rPr lang="en-GB" dirty="0">
                <a:latin typeface="Times New Roman" pitchFamily="18" charset="0"/>
                <a:cs typeface="Times New Roman" pitchFamily="18" charset="0"/>
              </a:rPr>
              <a:t>(</a:t>
            </a:r>
            <a:r>
              <a:rPr lang="en-GB" dirty="0">
                <a:solidFill>
                  <a:srgbClr val="FFCC00"/>
                </a:solidFill>
                <a:latin typeface="Times New Roman" pitchFamily="18" charset="0"/>
                <a:cs typeface="Times New Roman" pitchFamily="18" charset="0"/>
              </a:rPr>
              <a:t>transaction </a:t>
            </a:r>
            <a:r>
              <a:rPr lang="en-GB" dirty="0">
                <a:solidFill>
                  <a:srgbClr val="FFCC00"/>
                </a:solidFill>
                <a:latin typeface="Times New Roman" pitchFamily="18" charset="0"/>
                <a:cs typeface="Times New Roman" pitchFamily="18" charset="0"/>
              </a:rPr>
              <a:t>NP1-3</a:t>
            </a:r>
            <a:r>
              <a:rPr lang="en-GB" dirty="0">
                <a:latin typeface="Times New Roman" pitchFamily="18" charset="0"/>
                <a:cs typeface="Times New Roman" pitchFamily="18" charset="0"/>
              </a:rPr>
              <a:t>)</a:t>
            </a:r>
            <a:endParaRPr lang="pt-PT" sz="2200" b="1" dirty="0">
              <a:solidFill>
                <a:srgbClr val="CC00CC"/>
              </a:solidFill>
              <a:latin typeface="Times New Roman" pitchFamily="18" charset="0"/>
              <a:cs typeface="Times New Roman" pitchFamily="18" charset="0"/>
            </a:endParaRPr>
          </a:p>
        </p:txBody>
      </p:sp>
      <p:graphicFrame>
        <p:nvGraphicFramePr>
          <p:cNvPr id="12317" name="Object 29"/>
          <p:cNvGraphicFramePr>
            <a:graphicFrameLocks noChangeAspect="1"/>
          </p:cNvGraphicFramePr>
          <p:nvPr/>
        </p:nvGraphicFramePr>
        <p:xfrm>
          <a:off x="247650" y="1393825"/>
          <a:ext cx="8647113" cy="5040313"/>
        </p:xfrm>
        <a:graphic>
          <a:graphicData uri="http://schemas.openxmlformats.org/presentationml/2006/ole">
            <p:oleObj spid="_x0000_s12317" name="Document" r:id="rId4" imgW="8918352" imgH="2973286" progId="">
              <p:embed/>
            </p:oleObj>
          </a:graphicData>
        </a:graphic>
      </p:graphicFrame>
      <p:sp>
        <p:nvSpPr>
          <p:cNvPr id="12" name="Rectangle 11"/>
          <p:cNvSpPr/>
          <p:nvPr/>
        </p:nvSpPr>
        <p:spPr>
          <a:xfrm>
            <a:off x="6967538" y="4221163"/>
            <a:ext cx="649287" cy="603250"/>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
        <p:nvSpPr>
          <p:cNvPr id="13" name="Rectangle 12"/>
          <p:cNvSpPr/>
          <p:nvPr/>
        </p:nvSpPr>
        <p:spPr>
          <a:xfrm>
            <a:off x="8247063" y="4221163"/>
            <a:ext cx="647700" cy="603250"/>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
        <p:nvSpPr>
          <p:cNvPr id="14" name="Rectangle 13"/>
          <p:cNvSpPr/>
          <p:nvPr/>
        </p:nvSpPr>
        <p:spPr>
          <a:xfrm>
            <a:off x="6967538" y="5516563"/>
            <a:ext cx="649287" cy="649287"/>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42" name="Slide Number Placeholder 3"/>
          <p:cNvSpPr>
            <a:spLocks noGrp="1"/>
          </p:cNvSpPr>
          <p:nvPr>
            <p:ph type="sldNum" sz="quarter" idx="12"/>
          </p:nvPr>
        </p:nvSpPr>
        <p:spPr bwMode="auto">
          <a:xfrm>
            <a:off x="6823075" y="63627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25BCC66C-098C-46FF-87F1-03DAA36358C5}" type="slidenum">
              <a:rPr lang="pt-PT" sz="1800">
                <a:solidFill>
                  <a:schemeClr val="tx1"/>
                </a:solidFill>
              </a:rPr>
              <a:pPr fontAlgn="base">
                <a:spcBef>
                  <a:spcPct val="0"/>
                </a:spcBef>
                <a:spcAft>
                  <a:spcPct val="0"/>
                </a:spcAft>
              </a:pPr>
              <a:t>24</a:t>
            </a:fld>
            <a:r>
              <a:rPr lang="pt-PT" sz="1800">
                <a:solidFill>
                  <a:schemeClr val="tx1"/>
                </a:solidFill>
              </a:rPr>
              <a:t>.</a:t>
            </a:r>
          </a:p>
        </p:txBody>
      </p:sp>
      <p:sp>
        <p:nvSpPr>
          <p:cNvPr id="13343" name="Line 12"/>
          <p:cNvSpPr>
            <a:spLocks noChangeShapeType="1"/>
          </p:cNvSpPr>
          <p:nvPr/>
        </p:nvSpPr>
        <p:spPr bwMode="auto">
          <a:xfrm>
            <a:off x="0" y="5780088"/>
            <a:ext cx="9144000" cy="0"/>
          </a:xfrm>
          <a:prstGeom prst="line">
            <a:avLst/>
          </a:prstGeom>
          <a:noFill/>
          <a:ln w="9525">
            <a:solidFill>
              <a:schemeClr val="tx1"/>
            </a:solidFill>
            <a:round/>
            <a:headEnd/>
            <a:tailEnd/>
          </a:ln>
        </p:spPr>
        <p:txBody>
          <a:bodyPr/>
          <a:lstStyle/>
          <a:p>
            <a:endParaRPr lang="ru-RU"/>
          </a:p>
        </p:txBody>
      </p:sp>
      <p:sp>
        <p:nvSpPr>
          <p:cNvPr id="9" name="TextBox 8"/>
          <p:cNvSpPr txBox="1">
            <a:spLocks noChangeArrowheads="1"/>
          </p:cNvSpPr>
          <p:nvPr/>
        </p:nvSpPr>
        <p:spPr bwMode="auto">
          <a:xfrm>
            <a:off x="179388" y="615950"/>
            <a:ext cx="8137525" cy="769938"/>
          </a:xfrm>
          <a:prstGeom prst="rect">
            <a:avLst/>
          </a:prstGeom>
          <a:noFill/>
          <a:ln w="9525">
            <a:noFill/>
            <a:miter lim="800000"/>
            <a:headEnd/>
            <a:tailEnd/>
          </a:ln>
        </p:spPr>
        <p:txBody>
          <a:bodyPr lIns="0" rIns="0">
            <a:spAutoFit/>
          </a:bodyPr>
          <a:lstStyle/>
          <a:p>
            <a:r>
              <a:rPr lang="en-GB" sz="2200" b="1">
                <a:latin typeface="Times New Roman" pitchFamily="18" charset="0"/>
                <a:cs typeface="Times New Roman" pitchFamily="18" charset="0"/>
              </a:rPr>
              <a:t>Block:</a:t>
            </a:r>
            <a:r>
              <a:rPr lang="en-GB" sz="2200">
                <a:latin typeface="Times New Roman" pitchFamily="18" charset="0"/>
                <a:cs typeface="Times New Roman" pitchFamily="18" charset="0"/>
              </a:rPr>
              <a:t> </a:t>
            </a:r>
            <a:r>
              <a:rPr lang="en-GB" sz="2200" b="1">
                <a:solidFill>
                  <a:srgbClr val="FF6600"/>
                </a:solidFill>
                <a:latin typeface="Times New Roman" pitchFamily="18" charset="0"/>
                <a:cs typeface="Times New Roman" pitchFamily="18" charset="0"/>
              </a:rPr>
              <a:t>Financial Transactions </a:t>
            </a:r>
            <a:r>
              <a:rPr lang="en-GB" sz="2200">
                <a:latin typeface="Times New Roman" pitchFamily="18" charset="0"/>
                <a:cs typeface="Times New Roman" pitchFamily="18" charset="0"/>
              </a:rPr>
              <a:t>– FT (cells: t</a:t>
            </a:r>
            <a:r>
              <a:rPr lang="en-GB" sz="2200" baseline="-25000">
                <a:latin typeface="Times New Roman" pitchFamily="18" charset="0"/>
                <a:cs typeface="Times New Roman" pitchFamily="18" charset="0"/>
              </a:rPr>
              <a:t>dif,dif</a:t>
            </a:r>
            <a:r>
              <a:rPr lang="en-GB" sz="2200">
                <a:latin typeface="Times New Roman" pitchFamily="18" charset="0"/>
                <a:cs typeface="Times New Roman" pitchFamily="18" charset="0"/>
              </a:rPr>
              <a:t>; t</a:t>
            </a:r>
            <a:r>
              <a:rPr lang="en-GB" sz="2200" baseline="-25000">
                <a:latin typeface="Times New Roman" pitchFamily="18" charset="0"/>
                <a:cs typeface="Times New Roman" pitchFamily="18" charset="0"/>
              </a:rPr>
              <a:t>dif,rw</a:t>
            </a:r>
            <a:r>
              <a:rPr lang="en-GB" sz="2200">
                <a:latin typeface="Times New Roman" pitchFamily="18" charset="0"/>
                <a:cs typeface="Times New Roman" pitchFamily="18" charset="0"/>
              </a:rPr>
              <a:t>; t</a:t>
            </a:r>
            <a:r>
              <a:rPr lang="en-GB" sz="2200" baseline="-25000">
                <a:latin typeface="Times New Roman" pitchFamily="18" charset="0"/>
                <a:cs typeface="Times New Roman" pitchFamily="18" charset="0"/>
              </a:rPr>
              <a:t>rw,dif</a:t>
            </a:r>
            <a:r>
              <a:rPr lang="en-GB" sz="2200">
                <a:latin typeface="Times New Roman" pitchFamily="18" charset="0"/>
                <a:cs typeface="Times New Roman" pitchFamily="18" charset="0"/>
              </a:rPr>
              <a:t>) </a:t>
            </a:r>
          </a:p>
          <a:p>
            <a:r>
              <a:rPr lang="en-GB" sz="2200">
                <a:latin typeface="Times New Roman" pitchFamily="18" charset="0"/>
                <a:cs typeface="Times New Roman" pitchFamily="18" charset="0"/>
              </a:rPr>
              <a:t> </a:t>
            </a:r>
            <a:r>
              <a:rPr lang="en-GB">
                <a:latin typeface="Times New Roman" pitchFamily="18" charset="0"/>
                <a:cs typeface="Times New Roman" pitchFamily="18" charset="0"/>
              </a:rPr>
              <a:t>(</a:t>
            </a:r>
            <a:r>
              <a:rPr lang="en-GB">
                <a:solidFill>
                  <a:srgbClr val="FFCC00"/>
                </a:solidFill>
                <a:latin typeface="Times New Roman" pitchFamily="18" charset="0"/>
                <a:cs typeface="Times New Roman" pitchFamily="18" charset="0"/>
              </a:rPr>
              <a:t>transactions F1-8 of the National Accounts</a:t>
            </a:r>
            <a:r>
              <a:rPr lang="en-GB">
                <a:latin typeface="Times New Roman" pitchFamily="18" charset="0"/>
                <a:cs typeface="Times New Roman" pitchFamily="18" charset="0"/>
              </a:rPr>
              <a:t>)</a:t>
            </a:r>
            <a:endParaRPr lang="pt-PT" b="1">
              <a:solidFill>
                <a:srgbClr val="CC00CC"/>
              </a:solidFill>
              <a:latin typeface="Times New Roman" pitchFamily="18" charset="0"/>
              <a:cs typeface="Times New Roman" pitchFamily="18" charset="0"/>
            </a:endParaRPr>
          </a:p>
        </p:txBody>
      </p:sp>
      <p:graphicFrame>
        <p:nvGraphicFramePr>
          <p:cNvPr id="13341" name="Object 29"/>
          <p:cNvGraphicFramePr>
            <a:graphicFrameLocks noChangeAspect="1"/>
          </p:cNvGraphicFramePr>
          <p:nvPr/>
        </p:nvGraphicFramePr>
        <p:xfrm>
          <a:off x="209550" y="1484313"/>
          <a:ext cx="8647113" cy="4537075"/>
        </p:xfrm>
        <a:graphic>
          <a:graphicData uri="http://schemas.openxmlformats.org/presentationml/2006/ole">
            <p:oleObj spid="_x0000_s13341" name="Document" r:id="rId4" imgW="8918352" imgH="2973286" progId="">
              <p:embed/>
            </p:oleObj>
          </a:graphicData>
        </a:graphic>
      </p:graphicFrame>
      <p:sp>
        <p:nvSpPr>
          <p:cNvPr id="12" name="Rectangle 11"/>
          <p:cNvSpPr/>
          <p:nvPr/>
        </p:nvSpPr>
        <p:spPr>
          <a:xfrm>
            <a:off x="7586663" y="5197475"/>
            <a:ext cx="649287" cy="515938"/>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
        <p:nvSpPr>
          <p:cNvPr id="13" name="Rectangle 12"/>
          <p:cNvSpPr/>
          <p:nvPr/>
        </p:nvSpPr>
        <p:spPr>
          <a:xfrm>
            <a:off x="8235950" y="4638675"/>
            <a:ext cx="620713" cy="558800"/>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
        <p:nvSpPr>
          <p:cNvPr id="14" name="Rectangle 13"/>
          <p:cNvSpPr/>
          <p:nvPr/>
        </p:nvSpPr>
        <p:spPr>
          <a:xfrm>
            <a:off x="7575550" y="4625975"/>
            <a:ext cx="647700" cy="571500"/>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6" name="Slide Number Placeholder 3"/>
          <p:cNvSpPr>
            <a:spLocks noGrp="1"/>
          </p:cNvSpPr>
          <p:nvPr>
            <p:ph type="sldNum" sz="quarter" idx="12"/>
          </p:nvPr>
        </p:nvSpPr>
        <p:spPr bwMode="auto">
          <a:xfrm>
            <a:off x="6823075" y="63627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885550B-B5BD-4D4B-B71F-68E2E69B1F8A}" type="slidenum">
              <a:rPr lang="pt-PT" sz="1800">
                <a:solidFill>
                  <a:schemeClr val="tx1"/>
                </a:solidFill>
              </a:rPr>
              <a:pPr fontAlgn="base">
                <a:spcBef>
                  <a:spcPct val="0"/>
                </a:spcBef>
                <a:spcAft>
                  <a:spcPct val="0"/>
                </a:spcAft>
              </a:pPr>
              <a:t>25</a:t>
            </a:fld>
            <a:r>
              <a:rPr lang="pt-PT" sz="1800">
                <a:solidFill>
                  <a:schemeClr val="tx1"/>
                </a:solidFill>
              </a:rPr>
              <a:t>.</a:t>
            </a:r>
          </a:p>
        </p:txBody>
      </p:sp>
      <p:sp>
        <p:nvSpPr>
          <p:cNvPr id="9" name="TextBox 8"/>
          <p:cNvSpPr txBox="1">
            <a:spLocks noChangeArrowheads="1"/>
          </p:cNvSpPr>
          <p:nvPr/>
        </p:nvSpPr>
        <p:spPr bwMode="auto">
          <a:xfrm>
            <a:off x="227013" y="315913"/>
            <a:ext cx="8167687" cy="708025"/>
          </a:xfrm>
          <a:prstGeom prst="rect">
            <a:avLst/>
          </a:prstGeom>
          <a:noFill/>
          <a:ln w="9525">
            <a:noFill/>
            <a:miter lim="800000"/>
            <a:headEnd/>
            <a:tailEnd/>
          </a:ln>
        </p:spPr>
        <p:txBody>
          <a:bodyPr lIns="0" rIns="0">
            <a:spAutoFit/>
          </a:bodyPr>
          <a:lstStyle/>
          <a:p>
            <a:r>
              <a:rPr lang="en-GB" sz="2200" b="1">
                <a:latin typeface="Times New Roman" pitchFamily="18" charset="0"/>
                <a:cs typeface="Times New Roman" pitchFamily="18" charset="0"/>
              </a:rPr>
              <a:t>Block:</a:t>
            </a:r>
            <a:r>
              <a:rPr lang="en-GB" sz="2200">
                <a:latin typeface="Times New Roman" pitchFamily="18" charset="0"/>
                <a:cs typeface="Times New Roman" pitchFamily="18" charset="0"/>
              </a:rPr>
              <a:t> </a:t>
            </a:r>
            <a:r>
              <a:rPr lang="en-GB" sz="2200" b="1">
                <a:solidFill>
                  <a:srgbClr val="FF6600"/>
                </a:solidFill>
                <a:latin typeface="Times New Roman" pitchFamily="18" charset="0"/>
                <a:cs typeface="Times New Roman" pitchFamily="18" charset="0"/>
              </a:rPr>
              <a:t>Gross Saving </a:t>
            </a:r>
            <a:r>
              <a:rPr lang="en-GB" sz="2200">
                <a:latin typeface="Times New Roman" pitchFamily="18" charset="0"/>
                <a:cs typeface="Times New Roman" pitchFamily="18" charset="0"/>
              </a:rPr>
              <a:t>– S (cell: t</a:t>
            </a:r>
            <a:r>
              <a:rPr lang="en-GB" sz="2200" baseline="-25000">
                <a:latin typeface="Times New Roman" pitchFamily="18" charset="0"/>
                <a:cs typeface="Times New Roman" pitchFamily="18" charset="0"/>
              </a:rPr>
              <a:t>dik,dic</a:t>
            </a:r>
            <a:r>
              <a:rPr lang="en-GB" sz="2200">
                <a:latin typeface="Times New Roman" pitchFamily="18" charset="0"/>
                <a:cs typeface="Times New Roman" pitchFamily="18" charset="0"/>
              </a:rPr>
              <a:t>) </a:t>
            </a:r>
          </a:p>
          <a:p>
            <a:r>
              <a:rPr lang="en-GB">
                <a:latin typeface="Times New Roman" pitchFamily="18" charset="0"/>
                <a:cs typeface="Times New Roman" pitchFamily="18" charset="0"/>
              </a:rPr>
              <a:t>(</a:t>
            </a:r>
            <a:r>
              <a:rPr lang="en-GB">
                <a:solidFill>
                  <a:srgbClr val="FFC000"/>
                </a:solidFill>
                <a:latin typeface="Times New Roman" pitchFamily="18" charset="0"/>
                <a:cs typeface="Times New Roman" pitchFamily="18" charset="0"/>
              </a:rPr>
              <a:t>balance B8g of the National Accounts</a:t>
            </a:r>
            <a:r>
              <a:rPr lang="en-GB">
                <a:latin typeface="Times New Roman" pitchFamily="18" charset="0"/>
                <a:cs typeface="Times New Roman" pitchFamily="18" charset="0"/>
              </a:rPr>
              <a:t>)</a:t>
            </a:r>
            <a:endParaRPr lang="pt-PT" b="1">
              <a:latin typeface="Times New Roman" pitchFamily="18" charset="0"/>
              <a:cs typeface="Times New Roman" pitchFamily="18" charset="0"/>
            </a:endParaRPr>
          </a:p>
        </p:txBody>
      </p:sp>
      <p:graphicFrame>
        <p:nvGraphicFramePr>
          <p:cNvPr id="14365" name="Object 29"/>
          <p:cNvGraphicFramePr>
            <a:graphicFrameLocks noChangeAspect="1"/>
          </p:cNvGraphicFramePr>
          <p:nvPr/>
        </p:nvGraphicFramePr>
        <p:xfrm>
          <a:off x="227013" y="1239838"/>
          <a:ext cx="8647112" cy="4906962"/>
        </p:xfrm>
        <a:graphic>
          <a:graphicData uri="http://schemas.openxmlformats.org/presentationml/2006/ole">
            <p:oleObj spid="_x0000_s14365" name="Document" r:id="rId3" imgW="8918352" imgH="2973286" progId="">
              <p:embed/>
            </p:oleObj>
          </a:graphicData>
        </a:graphic>
      </p:graphicFrame>
      <p:sp>
        <p:nvSpPr>
          <p:cNvPr id="12" name="Rectangle 11"/>
          <p:cNvSpPr/>
          <p:nvPr/>
        </p:nvSpPr>
        <p:spPr>
          <a:xfrm>
            <a:off x="6300788" y="4005263"/>
            <a:ext cx="631825" cy="647700"/>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90" name="Slide Number Placeholder 3"/>
          <p:cNvSpPr>
            <a:spLocks noGrp="1"/>
          </p:cNvSpPr>
          <p:nvPr>
            <p:ph type="sldNum" sz="quarter" idx="12"/>
          </p:nvPr>
        </p:nvSpPr>
        <p:spPr bwMode="auto">
          <a:xfrm>
            <a:off x="6823075" y="63627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935DD2B7-8029-4157-BB11-5B98D43FC076}" type="slidenum">
              <a:rPr lang="pt-PT" sz="1800">
                <a:solidFill>
                  <a:schemeClr val="tx1"/>
                </a:solidFill>
              </a:rPr>
              <a:pPr fontAlgn="base">
                <a:spcBef>
                  <a:spcPct val="0"/>
                </a:spcBef>
                <a:spcAft>
                  <a:spcPct val="0"/>
                </a:spcAft>
              </a:pPr>
              <a:t>26</a:t>
            </a:fld>
            <a:r>
              <a:rPr lang="pt-PT" sz="1800">
                <a:solidFill>
                  <a:schemeClr val="tx1"/>
                </a:solidFill>
              </a:rPr>
              <a:t>.</a:t>
            </a:r>
          </a:p>
        </p:txBody>
      </p:sp>
      <p:sp>
        <p:nvSpPr>
          <p:cNvPr id="8" name="TextBox 7"/>
          <p:cNvSpPr txBox="1">
            <a:spLocks noChangeArrowheads="1"/>
          </p:cNvSpPr>
          <p:nvPr/>
        </p:nvSpPr>
        <p:spPr bwMode="auto">
          <a:xfrm>
            <a:off x="244475" y="487363"/>
            <a:ext cx="8712200" cy="708025"/>
          </a:xfrm>
          <a:prstGeom prst="rect">
            <a:avLst/>
          </a:prstGeom>
          <a:noFill/>
          <a:ln w="9525">
            <a:noFill/>
            <a:miter lim="800000"/>
            <a:headEnd/>
            <a:tailEnd/>
          </a:ln>
        </p:spPr>
        <p:txBody>
          <a:bodyPr lIns="0" rIns="0">
            <a:spAutoFit/>
          </a:bodyPr>
          <a:lstStyle/>
          <a:p>
            <a:r>
              <a:rPr lang="en-GB" sz="2200" b="1">
                <a:latin typeface="Times New Roman" pitchFamily="18" charset="0"/>
                <a:cs typeface="Times New Roman" pitchFamily="18" charset="0"/>
              </a:rPr>
              <a:t>Block:</a:t>
            </a:r>
            <a:r>
              <a:rPr lang="en-GB" sz="2200">
                <a:latin typeface="Times New Roman" pitchFamily="18" charset="0"/>
                <a:cs typeface="Times New Roman" pitchFamily="18" charset="0"/>
              </a:rPr>
              <a:t> </a:t>
            </a:r>
            <a:r>
              <a:rPr lang="en-GB" sz="2200" b="1">
                <a:solidFill>
                  <a:srgbClr val="FF6600"/>
                </a:solidFill>
                <a:latin typeface="Times New Roman" pitchFamily="18" charset="0"/>
                <a:cs typeface="Times New Roman" pitchFamily="18" charset="0"/>
              </a:rPr>
              <a:t>Net borrowing/lending </a:t>
            </a:r>
            <a:r>
              <a:rPr lang="en-GB" sz="2200">
                <a:latin typeface="Times New Roman" pitchFamily="18" charset="0"/>
                <a:cs typeface="Times New Roman" pitchFamily="18" charset="0"/>
              </a:rPr>
              <a:t>– NLB (cell: t</a:t>
            </a:r>
            <a:r>
              <a:rPr lang="en-GB" sz="2200" baseline="-25000">
                <a:latin typeface="Times New Roman" pitchFamily="18" charset="0"/>
                <a:cs typeface="Times New Roman" pitchFamily="18" charset="0"/>
              </a:rPr>
              <a:t>dik,dif</a:t>
            </a:r>
            <a:r>
              <a:rPr lang="en-GB" sz="2200">
                <a:latin typeface="Times New Roman" pitchFamily="18" charset="0"/>
                <a:cs typeface="Times New Roman" pitchFamily="18" charset="0"/>
              </a:rPr>
              <a:t>)</a:t>
            </a:r>
          </a:p>
          <a:p>
            <a:r>
              <a:rPr lang="en-GB">
                <a:latin typeface="Times New Roman" pitchFamily="18" charset="0"/>
                <a:cs typeface="Times New Roman" pitchFamily="18" charset="0"/>
              </a:rPr>
              <a:t>(</a:t>
            </a:r>
            <a:r>
              <a:rPr lang="en-GB">
                <a:solidFill>
                  <a:srgbClr val="FFCC00"/>
                </a:solidFill>
                <a:latin typeface="Times New Roman" pitchFamily="18" charset="0"/>
                <a:cs typeface="Times New Roman" pitchFamily="18" charset="0"/>
              </a:rPr>
              <a:t>balance B9 of the National Accounts</a:t>
            </a:r>
            <a:r>
              <a:rPr lang="en-GB">
                <a:latin typeface="Times New Roman" pitchFamily="18" charset="0"/>
                <a:cs typeface="Times New Roman" pitchFamily="18" charset="0"/>
              </a:rPr>
              <a:t>)</a:t>
            </a:r>
            <a:endParaRPr lang="pt-PT" b="1">
              <a:latin typeface="Times New Roman" pitchFamily="18" charset="0"/>
              <a:cs typeface="Times New Roman" pitchFamily="18" charset="0"/>
            </a:endParaRPr>
          </a:p>
        </p:txBody>
      </p:sp>
      <p:graphicFrame>
        <p:nvGraphicFramePr>
          <p:cNvPr id="15389" name="Object 29"/>
          <p:cNvGraphicFramePr>
            <a:graphicFrameLocks noChangeAspect="1"/>
          </p:cNvGraphicFramePr>
          <p:nvPr/>
        </p:nvGraphicFramePr>
        <p:xfrm>
          <a:off x="206375" y="1517650"/>
          <a:ext cx="8647113" cy="4503738"/>
        </p:xfrm>
        <a:graphic>
          <a:graphicData uri="http://schemas.openxmlformats.org/presentationml/2006/ole">
            <p:oleObj spid="_x0000_s15389" name="Document" r:id="rId3" imgW="8918352" imgH="2976169" progId="">
              <p:embed/>
            </p:oleObj>
          </a:graphicData>
        </a:graphic>
      </p:graphicFrame>
      <p:sp>
        <p:nvSpPr>
          <p:cNvPr id="12" name="Rectangle 11"/>
          <p:cNvSpPr/>
          <p:nvPr/>
        </p:nvSpPr>
        <p:spPr>
          <a:xfrm flipV="1">
            <a:off x="7566025" y="4054475"/>
            <a:ext cx="647700" cy="598488"/>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t-P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7508838-B58E-43B8-AAE7-80AAE30D4ABD}" type="slidenum">
              <a:rPr lang="pt-PT"/>
              <a:pPr>
                <a:defRPr/>
              </a:pPr>
              <a:t>27</a:t>
            </a:fld>
            <a:endParaRPr lang="pt-PT" dirty="0"/>
          </a:p>
        </p:txBody>
      </p:sp>
      <p:graphicFrame>
        <p:nvGraphicFramePr>
          <p:cNvPr id="16413" name="Object 29"/>
          <p:cNvGraphicFramePr>
            <a:graphicFrameLocks noChangeAspect="1"/>
          </p:cNvGraphicFramePr>
          <p:nvPr/>
        </p:nvGraphicFramePr>
        <p:xfrm>
          <a:off x="250825" y="404813"/>
          <a:ext cx="8642350" cy="5832475"/>
        </p:xfrm>
        <a:graphic>
          <a:graphicData uri="http://schemas.openxmlformats.org/presentationml/2006/ole">
            <p:oleObj spid="_x0000_s16413" name="Document" r:id="rId4" imgW="9251280" imgH="4000247" progId="">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31316B6-00AC-4561-BB48-62773799AE78}" type="slidenum">
              <a:rPr lang="pt-PT"/>
              <a:pPr>
                <a:defRPr/>
              </a:pPr>
              <a:t>28</a:t>
            </a:fld>
            <a:endParaRPr lang="pt-PT"/>
          </a:p>
        </p:txBody>
      </p:sp>
      <p:graphicFrame>
        <p:nvGraphicFramePr>
          <p:cNvPr id="17437" name="Object 29"/>
          <p:cNvGraphicFramePr>
            <a:graphicFrameLocks noChangeAspect="1"/>
          </p:cNvGraphicFramePr>
          <p:nvPr/>
        </p:nvGraphicFramePr>
        <p:xfrm>
          <a:off x="98425" y="115888"/>
          <a:ext cx="9037638" cy="6605587"/>
        </p:xfrm>
        <a:graphic>
          <a:graphicData uri="http://schemas.openxmlformats.org/presentationml/2006/ole">
            <p:oleObj spid="_x0000_s17437" name="Document" r:id="rId3" imgW="9251280" imgH="5717921" progId="">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D4603AD-7A3C-44CC-A286-6B98333DE80B}" type="slidenum">
              <a:rPr lang="pt-PT"/>
              <a:pPr>
                <a:defRPr/>
              </a:pPr>
              <a:t>29</a:t>
            </a:fld>
            <a:endParaRPr lang="pt-PT"/>
          </a:p>
        </p:txBody>
      </p:sp>
      <p:graphicFrame>
        <p:nvGraphicFramePr>
          <p:cNvPr id="18461" name="Object 29"/>
          <p:cNvGraphicFramePr>
            <a:graphicFrameLocks noChangeAspect="1"/>
          </p:cNvGraphicFramePr>
          <p:nvPr/>
        </p:nvGraphicFramePr>
        <p:xfrm>
          <a:off x="0" y="115888"/>
          <a:ext cx="9144000" cy="6605587"/>
        </p:xfrm>
        <a:graphic>
          <a:graphicData uri="http://schemas.openxmlformats.org/presentationml/2006/ole">
            <p:oleObj spid="_x0000_s18461" name="Document" r:id="rId3" imgW="9251280" imgH="5945245" progId="">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p:cNvPicPr>
            <a:picLocks noChangeAspect="1" noChangeArrowheads="1"/>
          </p:cNvPicPr>
          <p:nvPr/>
        </p:nvPicPr>
        <p:blipFill>
          <a:blip r:embed="rId3"/>
          <a:srcRect/>
          <a:stretch>
            <a:fillRect/>
          </a:stretch>
        </p:blipFill>
        <p:spPr bwMode="auto">
          <a:xfrm>
            <a:off x="52388" y="5759450"/>
            <a:ext cx="1063625" cy="1108075"/>
          </a:xfrm>
          <a:prstGeom prst="rect">
            <a:avLst/>
          </a:prstGeom>
          <a:noFill/>
          <a:ln w="9525">
            <a:noFill/>
            <a:miter lim="800000"/>
            <a:headEnd/>
            <a:tailEnd/>
          </a:ln>
        </p:spPr>
      </p:pic>
      <p:sp>
        <p:nvSpPr>
          <p:cNvPr id="2" name="Title 1"/>
          <p:cNvSpPr>
            <a:spLocks noGrp="1"/>
          </p:cNvSpPr>
          <p:nvPr>
            <p:ph type="ctrTitle"/>
          </p:nvPr>
        </p:nvSpPr>
        <p:spPr>
          <a:xfrm>
            <a:off x="179388" y="0"/>
            <a:ext cx="8785225" cy="1050925"/>
          </a:xfrm>
        </p:spPr>
        <p:txBody>
          <a:bodyPr rtlCol="0">
            <a:normAutofit/>
          </a:bodyPr>
          <a:lstStyle/>
          <a:p>
            <a:pPr algn="l" fontAlgn="auto">
              <a:spcAft>
                <a:spcPts val="0"/>
              </a:spcAft>
              <a:defRPr/>
            </a:pPr>
            <a:r>
              <a:rPr lang="en-US" sz="2000" b="1" cap="small" dirty="0">
                <a:latin typeface="Times New Roman" pitchFamily="18" charset="0"/>
                <a:cs typeface="Times New Roman" pitchFamily="18" charset="0"/>
              </a:rPr>
              <a:t>Social Accounting Matrices for supporting policy decision processes.</a:t>
            </a:r>
            <a:r>
              <a:rPr lang="pt-PT" sz="2000" dirty="0">
                <a:latin typeface="Times New Roman" pitchFamily="18" charset="0"/>
                <a:cs typeface="Times New Roman" pitchFamily="18" charset="0"/>
              </a:rPr>
              <a:t/>
            </a:r>
            <a:br>
              <a:rPr lang="pt-PT" sz="2000" dirty="0">
                <a:latin typeface="Times New Roman" pitchFamily="18" charset="0"/>
                <a:cs typeface="Times New Roman" pitchFamily="18" charset="0"/>
              </a:rPr>
            </a:br>
            <a:r>
              <a:rPr lang="en-US" sz="1800" b="1" i="1" dirty="0">
                <a:latin typeface="Times New Roman" pitchFamily="18" charset="0"/>
                <a:cs typeface="Times New Roman" pitchFamily="18" charset="0"/>
              </a:rPr>
              <a:t>Susana </a:t>
            </a:r>
            <a:r>
              <a:rPr lang="en-US" sz="1800" b="1" i="1" dirty="0" smtClean="0">
                <a:latin typeface="Times New Roman" pitchFamily="18" charset="0"/>
                <a:cs typeface="Times New Roman" pitchFamily="18" charset="0"/>
              </a:rPr>
              <a:t>Santos</a:t>
            </a:r>
            <a:endParaRPr lang="pt-PT" sz="1800" dirty="0">
              <a:solidFill>
                <a:srgbClr val="FF0000"/>
              </a:solidFill>
              <a:latin typeface="Times New Roman" pitchFamily="18" charset="0"/>
              <a:cs typeface="Times New Roman" pitchFamily="18" charset="0"/>
            </a:endParaRPr>
          </a:p>
        </p:txBody>
      </p:sp>
      <p:sp>
        <p:nvSpPr>
          <p:cNvPr id="19459" name="Subtitle 2"/>
          <p:cNvSpPr>
            <a:spLocks noGrp="1"/>
          </p:cNvSpPr>
          <p:nvPr>
            <p:ph type="subTitle" idx="1"/>
          </p:nvPr>
        </p:nvSpPr>
        <p:spPr>
          <a:xfrm>
            <a:off x="323850" y="6046788"/>
            <a:ext cx="8351838" cy="792162"/>
          </a:xfrm>
        </p:spPr>
        <p:txBody>
          <a:bodyPr/>
          <a:lstStyle/>
          <a:p>
            <a:pPr algn="l"/>
            <a:r>
              <a:rPr lang="en-GB" sz="1800" smtClean="0">
                <a:solidFill>
                  <a:schemeClr val="tx1"/>
                </a:solidFill>
                <a:latin typeface="Times New Roman" pitchFamily="18" charset="0"/>
                <a:cs typeface="Times New Roman" pitchFamily="18" charset="0"/>
              </a:rPr>
              <a:t>XIV April International Academic Conference on Economic and Social Development</a:t>
            </a:r>
          </a:p>
          <a:p>
            <a:pPr algn="l"/>
            <a:r>
              <a:rPr lang="en-GB" sz="1800" i="1" smtClean="0">
                <a:solidFill>
                  <a:schemeClr val="tx1"/>
                </a:solidFill>
                <a:latin typeface="Times New Roman" pitchFamily="18" charset="0"/>
                <a:cs typeface="Times New Roman" pitchFamily="18" charset="0"/>
              </a:rPr>
              <a:t>Moscow, Russia, April 2-5, 2013</a:t>
            </a:r>
          </a:p>
        </p:txBody>
      </p:sp>
      <p:sp>
        <p:nvSpPr>
          <p:cNvPr id="1946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02FE1B-52C8-4441-A445-2CCE0EA7355D}" type="slidenum">
              <a:rPr lang="pt-PT" sz="1400">
                <a:solidFill>
                  <a:schemeClr val="tx1"/>
                </a:solidFill>
                <a:latin typeface="Times New Roman" pitchFamily="18" charset="0"/>
                <a:cs typeface="Times New Roman" pitchFamily="18" charset="0"/>
              </a:rPr>
              <a:pPr fontAlgn="base">
                <a:spcBef>
                  <a:spcPct val="0"/>
                </a:spcBef>
                <a:spcAft>
                  <a:spcPct val="0"/>
                </a:spcAft>
              </a:pPr>
              <a:t>3</a:t>
            </a:fld>
            <a:r>
              <a:rPr lang="pt-PT" sz="1400">
                <a:solidFill>
                  <a:schemeClr val="tx1"/>
                </a:solidFill>
                <a:latin typeface="Times New Roman" pitchFamily="18" charset="0"/>
                <a:cs typeface="Times New Roman" pitchFamily="18" charset="0"/>
              </a:rPr>
              <a:t>.</a:t>
            </a:r>
          </a:p>
        </p:txBody>
      </p:sp>
      <p:cxnSp>
        <p:nvCxnSpPr>
          <p:cNvPr id="6" name="Straight Connector 5"/>
          <p:cNvCxnSpPr/>
          <p:nvPr/>
        </p:nvCxnSpPr>
        <p:spPr>
          <a:xfrm>
            <a:off x="323850" y="6021388"/>
            <a:ext cx="8208963" cy="0"/>
          </a:xfrm>
          <a:prstGeom prst="line">
            <a:avLst/>
          </a:prstGeom>
          <a:ln w="28575">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9388" y="1052513"/>
            <a:ext cx="8713787"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9" name="Text Box 8"/>
          <p:cNvSpPr txBox="1">
            <a:spLocks noChangeArrowheads="1"/>
          </p:cNvSpPr>
          <p:nvPr/>
        </p:nvSpPr>
        <p:spPr bwMode="auto">
          <a:xfrm>
            <a:off x="323850" y="1295400"/>
            <a:ext cx="8424863" cy="4432300"/>
          </a:xfrm>
          <a:prstGeom prst="rect">
            <a:avLst/>
          </a:prstGeom>
          <a:noFill/>
          <a:ln>
            <a:noFill/>
          </a:ln>
          <a:effectLst/>
          <a:extLst>
            <a:ext uri="{909E8E84-426E-40DD-AFC4-6F175D3DCCD1}"/>
            <a:ext uri="{91240B29-F687-4F45-9708-019B960494DF}"/>
            <a:ext uri="{AF507438-7753-43E0-B8FC-AC1667EBCBE1}"/>
          </a:extLst>
        </p:spPr>
        <p:txBody>
          <a:bodyPr>
            <a:spAutoFit/>
          </a:bodyPr>
          <a:lstStyle>
            <a:lvl1pPr>
              <a:defRPr>
                <a:solidFill>
                  <a:schemeClr val="tx1"/>
                </a:solidFill>
                <a:latin typeface="Arial" charset="0"/>
              </a:defRPr>
            </a:lvl1pPr>
            <a:lvl2pPr marL="796925" indent="-252413">
              <a:defRPr>
                <a:solidFill>
                  <a:schemeClr val="tx1"/>
                </a:solidFill>
                <a:latin typeface="Arial" charset="0"/>
              </a:defRPr>
            </a:lvl2pPr>
            <a:lvl3pPr marL="1417638" indent="-342900">
              <a:defRPr>
                <a:solidFill>
                  <a:schemeClr val="tx1"/>
                </a:solidFill>
                <a:latin typeface="Arial" charset="0"/>
              </a:defRPr>
            </a:lvl3pPr>
            <a:lvl4pPr marL="1939925" indent="-342900">
              <a:defRPr>
                <a:solidFill>
                  <a:schemeClr val="tx1"/>
                </a:solidFill>
                <a:latin typeface="Arial" charset="0"/>
              </a:defRPr>
            </a:lvl4pPr>
            <a:lvl5pPr marL="2462213" indent="-342900">
              <a:defRPr>
                <a:solidFill>
                  <a:schemeClr val="tx1"/>
                </a:solidFill>
                <a:latin typeface="Arial" charset="0"/>
              </a:defRPr>
            </a:lvl5pPr>
            <a:lvl6pPr marL="2919413" indent="-342900" fontAlgn="base">
              <a:spcBef>
                <a:spcPct val="0"/>
              </a:spcBef>
              <a:spcAft>
                <a:spcPct val="0"/>
              </a:spcAft>
              <a:defRPr>
                <a:solidFill>
                  <a:schemeClr val="tx1"/>
                </a:solidFill>
                <a:latin typeface="Arial" charset="0"/>
              </a:defRPr>
            </a:lvl6pPr>
            <a:lvl7pPr marL="3376613" indent="-342900" fontAlgn="base">
              <a:spcBef>
                <a:spcPct val="0"/>
              </a:spcBef>
              <a:spcAft>
                <a:spcPct val="0"/>
              </a:spcAft>
              <a:defRPr>
                <a:solidFill>
                  <a:schemeClr val="tx1"/>
                </a:solidFill>
                <a:latin typeface="Arial" charset="0"/>
              </a:defRPr>
            </a:lvl7pPr>
            <a:lvl8pPr marL="3833813" indent="-342900" fontAlgn="base">
              <a:spcBef>
                <a:spcPct val="0"/>
              </a:spcBef>
              <a:spcAft>
                <a:spcPct val="0"/>
              </a:spcAft>
              <a:defRPr>
                <a:solidFill>
                  <a:schemeClr val="tx1"/>
                </a:solidFill>
                <a:latin typeface="Arial" charset="0"/>
              </a:defRPr>
            </a:lvl8pPr>
            <a:lvl9pPr marL="4291013" indent="-342900" fontAlgn="base">
              <a:spcBef>
                <a:spcPct val="0"/>
              </a:spcBef>
              <a:spcAft>
                <a:spcPct val="0"/>
              </a:spcAft>
              <a:defRPr>
                <a:solidFill>
                  <a:schemeClr val="tx1"/>
                </a:solidFill>
                <a:latin typeface="Arial" charset="0"/>
              </a:defRPr>
            </a:lvl9pPr>
          </a:lstStyle>
          <a:p>
            <a:pPr fontAlgn="auto">
              <a:spcBef>
                <a:spcPct val="25000"/>
              </a:spcBef>
              <a:spcAft>
                <a:spcPts val="0"/>
              </a:spcAft>
              <a:tabLst>
                <a:tab pos="7169150" algn="l"/>
              </a:tabLst>
              <a:defRPr/>
            </a:pPr>
            <a:r>
              <a:rPr lang="en-GB" sz="2400" b="1" dirty="0">
                <a:latin typeface="Times New Roman" pitchFamily="18" charset="0"/>
              </a:rPr>
              <a:t>A SAM can have</a:t>
            </a:r>
            <a:r>
              <a:rPr lang="en-GB" sz="2400" dirty="0">
                <a:latin typeface="Times New Roman" pitchFamily="18" charset="0"/>
              </a:rPr>
              <a:t> </a:t>
            </a:r>
            <a:r>
              <a:rPr lang="en-GB" sz="2400" b="1" dirty="0">
                <a:solidFill>
                  <a:srgbClr val="C00000"/>
                </a:solidFill>
                <a:latin typeface="Times New Roman" pitchFamily="18" charset="0"/>
              </a:rPr>
              <a:t>two versions</a:t>
            </a:r>
            <a:r>
              <a:rPr lang="en-GB" sz="2400" dirty="0">
                <a:latin typeface="Times New Roman" pitchFamily="18" charset="0"/>
              </a:rPr>
              <a:t>: </a:t>
            </a:r>
          </a:p>
          <a:p>
            <a:pPr fontAlgn="auto">
              <a:spcBef>
                <a:spcPct val="25000"/>
              </a:spcBef>
              <a:spcAft>
                <a:spcPts val="0"/>
              </a:spcAft>
              <a:buFont typeface="Franklin Gothic Medium" pitchFamily="34" charset="0"/>
              <a:buChar char="→"/>
              <a:tabLst>
                <a:tab pos="7169150" algn="l"/>
              </a:tabLst>
              <a:defRPr/>
            </a:pPr>
            <a:r>
              <a:rPr lang="en-GB" sz="2400" dirty="0">
                <a:latin typeface="Times New Roman" pitchFamily="18" charset="0"/>
              </a:rPr>
              <a:t> a </a:t>
            </a:r>
            <a:r>
              <a:rPr lang="en-GB" sz="2400" b="1" dirty="0">
                <a:solidFill>
                  <a:srgbClr val="C00000"/>
                </a:solidFill>
                <a:latin typeface="Times New Roman" pitchFamily="18" charset="0"/>
              </a:rPr>
              <a:t>numerical version</a:t>
            </a:r>
          </a:p>
          <a:p>
            <a:pPr lvl="1" fontAlgn="auto">
              <a:spcBef>
                <a:spcPct val="25000"/>
              </a:spcBef>
              <a:spcAft>
                <a:spcPts val="0"/>
              </a:spcAft>
              <a:buFont typeface="Arial" charset="0"/>
              <a:buChar char="-"/>
              <a:tabLst>
                <a:tab pos="7169150" algn="l"/>
              </a:tabLst>
              <a:defRPr/>
            </a:pPr>
            <a:r>
              <a:rPr lang="en-GB" sz="2200" dirty="0">
                <a:effectLst>
                  <a:outerShdw blurRad="38100" dist="38100" dir="2700000" algn="tl">
                    <a:srgbClr val="000000">
                      <a:alpha val="43137"/>
                    </a:srgbClr>
                  </a:outerShdw>
                </a:effectLst>
                <a:latin typeface="Times New Roman" pitchFamily="18" charset="0"/>
              </a:rPr>
              <a:t>describes</a:t>
            </a:r>
            <a:r>
              <a:rPr lang="en-GB" sz="2200" dirty="0">
                <a:latin typeface="Times New Roman" pitchFamily="18" charset="0"/>
              </a:rPr>
              <a:t> the activity of a society empirically</a:t>
            </a:r>
            <a:r>
              <a:rPr lang="pt-PT" sz="2200" dirty="0">
                <a:latin typeface="Times New Roman" pitchFamily="18" charset="0"/>
              </a:rPr>
              <a:t> </a:t>
            </a:r>
          </a:p>
          <a:p>
            <a:pPr lvl="1" fontAlgn="auto">
              <a:spcBef>
                <a:spcPct val="25000"/>
              </a:spcBef>
              <a:spcAft>
                <a:spcPts val="0"/>
              </a:spcAft>
              <a:buFont typeface="Arial" charset="0"/>
              <a:buChar char="-"/>
              <a:tabLst>
                <a:tab pos="7169150" algn="l"/>
              </a:tabLst>
              <a:defRPr/>
            </a:pPr>
            <a:r>
              <a:rPr lang="en-GB" sz="2200" dirty="0">
                <a:effectLst>
                  <a:outerShdw blurRad="38100" dist="38100" dir="2700000" algn="tl">
                    <a:srgbClr val="000000">
                      <a:alpha val="43137"/>
                    </a:srgbClr>
                  </a:outerShdw>
                </a:effectLst>
                <a:latin typeface="Times New Roman" pitchFamily="18" charset="0"/>
              </a:rPr>
              <a:t>each cell </a:t>
            </a:r>
            <a:r>
              <a:rPr lang="en-GB" sz="2200" dirty="0">
                <a:latin typeface="Times New Roman" pitchFamily="18" charset="0"/>
              </a:rPr>
              <a:t>has a specific numerical value, with the sums of the rows </a:t>
            </a:r>
            <a:r>
              <a:rPr lang="en-GB" sz="2200" dirty="0" smtClean="0">
                <a:latin typeface="Times New Roman" pitchFamily="18" charset="0"/>
              </a:rPr>
              <a:t>being </a:t>
            </a:r>
            <a:r>
              <a:rPr lang="en-GB" sz="2200" dirty="0">
                <a:latin typeface="Times New Roman" pitchFamily="18" charset="0"/>
              </a:rPr>
              <a:t>equal to the sums of the columns</a:t>
            </a:r>
            <a:r>
              <a:rPr lang="pt-PT" sz="2200" dirty="0">
                <a:latin typeface="Times New Roman" pitchFamily="18" charset="0"/>
              </a:rPr>
              <a:t> </a:t>
            </a:r>
          </a:p>
          <a:p>
            <a:pPr fontAlgn="auto">
              <a:spcBef>
                <a:spcPct val="25000"/>
              </a:spcBef>
              <a:spcAft>
                <a:spcPts val="0"/>
              </a:spcAft>
              <a:buFont typeface="Franklin Gothic Medium" pitchFamily="34" charset="0"/>
              <a:buChar char="→"/>
              <a:tabLst>
                <a:tab pos="7169150" algn="l"/>
              </a:tabLst>
              <a:defRPr/>
            </a:pPr>
            <a:r>
              <a:rPr lang="en-GB" sz="2400" dirty="0">
                <a:latin typeface="Times New Roman" pitchFamily="18" charset="0"/>
              </a:rPr>
              <a:t> </a:t>
            </a:r>
            <a:r>
              <a:rPr lang="en-GB" sz="2400" dirty="0" smtClean="0">
                <a:latin typeface="Times New Roman" pitchFamily="18" charset="0"/>
              </a:rPr>
              <a:t>an </a:t>
            </a:r>
            <a:r>
              <a:rPr lang="en-GB" sz="2400" b="1" dirty="0" smtClean="0">
                <a:solidFill>
                  <a:srgbClr val="C00000"/>
                </a:solidFill>
                <a:latin typeface="Times New Roman" pitchFamily="18" charset="0"/>
              </a:rPr>
              <a:t>algebraic version</a:t>
            </a:r>
            <a:endParaRPr lang="en-GB" sz="2400" b="1" dirty="0">
              <a:solidFill>
                <a:srgbClr val="C00000"/>
              </a:solidFill>
              <a:latin typeface="Times New Roman" pitchFamily="18" charset="0"/>
            </a:endParaRPr>
          </a:p>
          <a:p>
            <a:pPr lvl="1" fontAlgn="auto">
              <a:spcBef>
                <a:spcPct val="25000"/>
              </a:spcBef>
              <a:spcAft>
                <a:spcPts val="0"/>
              </a:spcAft>
              <a:buFont typeface="Arial" charset="0"/>
              <a:buChar char="-"/>
              <a:tabLst>
                <a:tab pos="7169150" algn="l"/>
              </a:tabLst>
              <a:defRPr/>
            </a:pPr>
            <a:r>
              <a:rPr lang="en-GB" sz="2200" dirty="0">
                <a:effectLst>
                  <a:outerShdw blurRad="38100" dist="38100" dir="2700000" algn="tl">
                    <a:srgbClr val="000000">
                      <a:alpha val="43137"/>
                    </a:srgbClr>
                  </a:outerShdw>
                </a:effectLst>
                <a:latin typeface="Times New Roman" pitchFamily="18" charset="0"/>
              </a:rPr>
              <a:t>describes</a:t>
            </a:r>
            <a:r>
              <a:rPr lang="en-GB" sz="2200" dirty="0">
                <a:latin typeface="Times New Roman" pitchFamily="18" charset="0"/>
              </a:rPr>
              <a:t> that same activity theoretically</a:t>
            </a:r>
            <a:r>
              <a:rPr lang="pt-PT" sz="2200" dirty="0">
                <a:latin typeface="Times New Roman" pitchFamily="18" charset="0"/>
              </a:rPr>
              <a:t> </a:t>
            </a:r>
          </a:p>
          <a:p>
            <a:pPr lvl="1" fontAlgn="auto">
              <a:spcBef>
                <a:spcPct val="25000"/>
              </a:spcBef>
              <a:spcAft>
                <a:spcPts val="0"/>
              </a:spcAft>
              <a:buFont typeface="Arial" charset="0"/>
              <a:buChar char="-"/>
              <a:tabLst>
                <a:tab pos="7169150" algn="l"/>
              </a:tabLst>
              <a:defRPr/>
            </a:pPr>
            <a:r>
              <a:rPr lang="en-GB" sz="2200" dirty="0">
                <a:effectLst>
                  <a:outerShdw blurRad="38100" dist="38100" dir="2700000" algn="tl">
                    <a:srgbClr val="000000">
                      <a:alpha val="43137"/>
                    </a:srgbClr>
                  </a:outerShdw>
                </a:effectLst>
                <a:latin typeface="Times New Roman" pitchFamily="18" charset="0"/>
              </a:rPr>
              <a:t>each cell </a:t>
            </a:r>
            <a:r>
              <a:rPr lang="en-GB" sz="2200" dirty="0">
                <a:latin typeface="Times New Roman" pitchFamily="18" charset="0"/>
              </a:rPr>
              <a:t>is filled with algebraic expressions that, together with those of all the other cells, form a SAM-based model, the calibration of which involves a replication of the numerical version</a:t>
            </a:r>
            <a:r>
              <a:rPr lang="pt-PT" sz="2200" dirty="0">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5" name="Picture 2"/>
          <p:cNvPicPr>
            <a:picLocks noChangeAspect="1" noChangeArrowheads="1"/>
          </p:cNvPicPr>
          <p:nvPr/>
        </p:nvPicPr>
        <p:blipFill>
          <a:blip r:embed="rId3"/>
          <a:srcRect/>
          <a:stretch>
            <a:fillRect/>
          </a:stretch>
        </p:blipFill>
        <p:spPr bwMode="auto">
          <a:xfrm>
            <a:off x="52388" y="5759450"/>
            <a:ext cx="1063625" cy="1108075"/>
          </a:xfrm>
          <a:prstGeom prst="rect">
            <a:avLst/>
          </a:prstGeom>
          <a:noFill/>
          <a:ln w="9525">
            <a:noFill/>
            <a:miter lim="800000"/>
            <a:headEnd/>
            <a:tailEnd/>
          </a:ln>
        </p:spPr>
      </p:pic>
      <p:sp>
        <p:nvSpPr>
          <p:cNvPr id="2" name="Title 1"/>
          <p:cNvSpPr>
            <a:spLocks noGrp="1"/>
          </p:cNvSpPr>
          <p:nvPr>
            <p:ph type="ctrTitle"/>
          </p:nvPr>
        </p:nvSpPr>
        <p:spPr>
          <a:xfrm>
            <a:off x="179388" y="0"/>
            <a:ext cx="8785225" cy="1050925"/>
          </a:xfrm>
        </p:spPr>
        <p:txBody>
          <a:bodyPr rtlCol="0">
            <a:normAutofit/>
          </a:bodyPr>
          <a:lstStyle/>
          <a:p>
            <a:pPr algn="l" fontAlgn="auto">
              <a:spcAft>
                <a:spcPts val="0"/>
              </a:spcAft>
              <a:defRPr/>
            </a:pPr>
            <a:r>
              <a:rPr lang="en-US" sz="2000" b="1" cap="small" dirty="0">
                <a:latin typeface="Times New Roman" pitchFamily="18" charset="0"/>
                <a:cs typeface="Times New Roman" pitchFamily="18" charset="0"/>
              </a:rPr>
              <a:t>Social Accounting Matrices for supporting policy decision processes.</a:t>
            </a:r>
            <a:r>
              <a:rPr lang="pt-PT" sz="2000" dirty="0">
                <a:latin typeface="Times New Roman" pitchFamily="18" charset="0"/>
                <a:cs typeface="Times New Roman" pitchFamily="18" charset="0"/>
              </a:rPr>
              <a:t/>
            </a:r>
            <a:br>
              <a:rPr lang="pt-PT" sz="2000" dirty="0">
                <a:latin typeface="Times New Roman" pitchFamily="18" charset="0"/>
                <a:cs typeface="Times New Roman" pitchFamily="18" charset="0"/>
              </a:rPr>
            </a:br>
            <a:r>
              <a:rPr lang="en-US" sz="1800" b="1" i="1" dirty="0">
                <a:latin typeface="Times New Roman" pitchFamily="18" charset="0"/>
                <a:cs typeface="Times New Roman" pitchFamily="18" charset="0"/>
              </a:rPr>
              <a:t>Susana </a:t>
            </a:r>
            <a:r>
              <a:rPr lang="en-US" sz="1800" b="1" i="1" dirty="0" smtClean="0">
                <a:latin typeface="Times New Roman" pitchFamily="18" charset="0"/>
                <a:cs typeface="Times New Roman" pitchFamily="18" charset="0"/>
              </a:rPr>
              <a:t>Santos</a:t>
            </a:r>
            <a:endParaRPr lang="pt-PT" sz="1800" dirty="0">
              <a:solidFill>
                <a:srgbClr val="FF0000"/>
              </a:solidFill>
              <a:latin typeface="Times New Roman" pitchFamily="18" charset="0"/>
              <a:cs typeface="Times New Roman" pitchFamily="18" charset="0"/>
            </a:endParaRPr>
          </a:p>
        </p:txBody>
      </p:sp>
      <p:sp>
        <p:nvSpPr>
          <p:cNvPr id="82947" name="Subtitle 2"/>
          <p:cNvSpPr>
            <a:spLocks noGrp="1"/>
          </p:cNvSpPr>
          <p:nvPr>
            <p:ph type="subTitle" idx="1"/>
          </p:nvPr>
        </p:nvSpPr>
        <p:spPr>
          <a:xfrm>
            <a:off x="323850" y="6046788"/>
            <a:ext cx="8351838" cy="792162"/>
          </a:xfrm>
        </p:spPr>
        <p:txBody>
          <a:bodyPr/>
          <a:lstStyle/>
          <a:p>
            <a:pPr algn="l"/>
            <a:r>
              <a:rPr lang="en-GB" sz="1800" smtClean="0">
                <a:solidFill>
                  <a:schemeClr val="tx1"/>
                </a:solidFill>
                <a:latin typeface="Times New Roman" pitchFamily="18" charset="0"/>
                <a:cs typeface="Times New Roman" pitchFamily="18" charset="0"/>
              </a:rPr>
              <a:t>XIV April International Academic Conference on Economic and Social Development</a:t>
            </a:r>
          </a:p>
          <a:p>
            <a:pPr algn="l"/>
            <a:r>
              <a:rPr lang="en-GB" sz="1800" i="1" smtClean="0">
                <a:solidFill>
                  <a:schemeClr val="tx1"/>
                </a:solidFill>
                <a:latin typeface="Times New Roman" pitchFamily="18" charset="0"/>
                <a:cs typeface="Times New Roman" pitchFamily="18" charset="0"/>
              </a:rPr>
              <a:t>Moscow, Russia, April 2-5, 2013</a:t>
            </a:r>
          </a:p>
        </p:txBody>
      </p:sp>
      <p:sp>
        <p:nvSpPr>
          <p:cNvPr id="8294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882B5C-901E-4551-8545-A9128E5BAC8C}" type="slidenum">
              <a:rPr lang="pt-PT" sz="1400">
                <a:solidFill>
                  <a:schemeClr val="tx1"/>
                </a:solidFill>
                <a:latin typeface="Times New Roman" pitchFamily="18" charset="0"/>
                <a:cs typeface="Times New Roman" pitchFamily="18" charset="0"/>
              </a:rPr>
              <a:pPr fontAlgn="base">
                <a:spcBef>
                  <a:spcPct val="0"/>
                </a:spcBef>
                <a:spcAft>
                  <a:spcPct val="0"/>
                </a:spcAft>
              </a:pPr>
              <a:t>30</a:t>
            </a:fld>
            <a:r>
              <a:rPr lang="pt-PT" sz="1400">
                <a:solidFill>
                  <a:schemeClr val="tx1"/>
                </a:solidFill>
                <a:latin typeface="Times New Roman" pitchFamily="18" charset="0"/>
                <a:cs typeface="Times New Roman" pitchFamily="18" charset="0"/>
              </a:rPr>
              <a:t>.</a:t>
            </a:r>
          </a:p>
        </p:txBody>
      </p:sp>
      <p:cxnSp>
        <p:nvCxnSpPr>
          <p:cNvPr id="6" name="Straight Connector 5"/>
          <p:cNvCxnSpPr/>
          <p:nvPr/>
        </p:nvCxnSpPr>
        <p:spPr>
          <a:xfrm>
            <a:off x="323850" y="6021388"/>
            <a:ext cx="8208963" cy="0"/>
          </a:xfrm>
          <a:prstGeom prst="line">
            <a:avLst/>
          </a:prstGeom>
          <a:ln w="28575">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9388" y="908050"/>
            <a:ext cx="8713787"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9" name="Text Box 7"/>
          <p:cNvSpPr txBox="1">
            <a:spLocks noChangeArrowheads="1"/>
          </p:cNvSpPr>
          <p:nvPr/>
        </p:nvSpPr>
        <p:spPr bwMode="auto">
          <a:xfrm>
            <a:off x="598488" y="2498725"/>
            <a:ext cx="7416800" cy="1684338"/>
          </a:xfrm>
          <a:prstGeom prst="rect">
            <a:avLst/>
          </a:prstGeom>
          <a:noFill/>
          <a:ln w="9525">
            <a:noFill/>
            <a:miter lim="800000"/>
            <a:headEnd/>
            <a:tailEnd/>
          </a:ln>
        </p:spPr>
        <p:txBody>
          <a:bodyPr>
            <a:spAutoFit/>
          </a:bodyPr>
          <a:lstStyle/>
          <a:p>
            <a:pPr marL="342900" indent="-342900" algn="ctr">
              <a:lnSpc>
                <a:spcPct val="200000"/>
              </a:lnSpc>
            </a:pPr>
            <a:r>
              <a:rPr lang="en-GB" sz="2800" i="1">
                <a:latin typeface="Times New Roman" pitchFamily="18" charset="0"/>
              </a:rPr>
              <a:t>Thank you for your attention!</a:t>
            </a:r>
          </a:p>
          <a:p>
            <a:pPr marL="342900" indent="-342900" algn="ctr">
              <a:lnSpc>
                <a:spcPct val="200000"/>
              </a:lnSpc>
            </a:pPr>
            <a:r>
              <a:rPr lang="en-GB" sz="2800" i="1">
                <a:latin typeface="Times New Roman" pitchFamily="18" charset="0"/>
              </a:rPr>
              <a:t>(ssantos@iseg.utl.pt)</a:t>
            </a:r>
            <a:endParaRPr lang="pt-PT" sz="2800" i="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p:cNvPicPr>
            <a:picLocks noChangeAspect="1" noChangeArrowheads="1"/>
          </p:cNvPicPr>
          <p:nvPr/>
        </p:nvPicPr>
        <p:blipFill>
          <a:blip r:embed="rId3"/>
          <a:srcRect/>
          <a:stretch>
            <a:fillRect/>
          </a:stretch>
        </p:blipFill>
        <p:spPr bwMode="auto">
          <a:xfrm>
            <a:off x="52388" y="5759450"/>
            <a:ext cx="1063625" cy="1108075"/>
          </a:xfrm>
          <a:prstGeom prst="rect">
            <a:avLst/>
          </a:prstGeom>
          <a:noFill/>
          <a:ln w="9525">
            <a:noFill/>
            <a:miter lim="800000"/>
            <a:headEnd/>
            <a:tailEnd/>
          </a:ln>
        </p:spPr>
      </p:pic>
      <p:sp>
        <p:nvSpPr>
          <p:cNvPr id="2" name="Title 1"/>
          <p:cNvSpPr>
            <a:spLocks noGrp="1"/>
          </p:cNvSpPr>
          <p:nvPr>
            <p:ph type="ctrTitle"/>
          </p:nvPr>
        </p:nvSpPr>
        <p:spPr>
          <a:xfrm>
            <a:off x="179388" y="188913"/>
            <a:ext cx="8785225" cy="863600"/>
          </a:xfrm>
        </p:spPr>
        <p:txBody>
          <a:bodyPr rtlCol="0">
            <a:normAutofit/>
          </a:bodyPr>
          <a:lstStyle/>
          <a:p>
            <a:pPr algn="l" fontAlgn="auto">
              <a:spcAft>
                <a:spcPts val="0"/>
              </a:spcAft>
              <a:defRPr/>
            </a:pPr>
            <a:r>
              <a:rPr lang="en-US" sz="2000" b="1" cap="small" dirty="0">
                <a:latin typeface="Times New Roman" pitchFamily="18" charset="0"/>
                <a:cs typeface="Times New Roman" pitchFamily="18" charset="0"/>
              </a:rPr>
              <a:t>Social Accounting Matrices for supporting policy decision processes.</a:t>
            </a:r>
            <a:r>
              <a:rPr lang="pt-PT" sz="2000" dirty="0">
                <a:latin typeface="Times New Roman" pitchFamily="18" charset="0"/>
                <a:cs typeface="Times New Roman" pitchFamily="18" charset="0"/>
              </a:rPr>
              <a:t/>
            </a:r>
            <a:br>
              <a:rPr lang="pt-PT" sz="2000" dirty="0">
                <a:latin typeface="Times New Roman" pitchFamily="18" charset="0"/>
                <a:cs typeface="Times New Roman" pitchFamily="18" charset="0"/>
              </a:rPr>
            </a:br>
            <a:r>
              <a:rPr lang="en-US" sz="1800" b="1" i="1" dirty="0">
                <a:latin typeface="Times New Roman" pitchFamily="18" charset="0"/>
                <a:cs typeface="Times New Roman" pitchFamily="18" charset="0"/>
              </a:rPr>
              <a:t>Susana </a:t>
            </a:r>
            <a:r>
              <a:rPr lang="en-US" sz="1800" b="1" i="1" dirty="0" smtClean="0">
                <a:latin typeface="Times New Roman" pitchFamily="18" charset="0"/>
                <a:cs typeface="Times New Roman" pitchFamily="18" charset="0"/>
              </a:rPr>
              <a:t>Santos</a:t>
            </a:r>
            <a:endParaRPr lang="pt-PT" sz="1800" dirty="0">
              <a:solidFill>
                <a:srgbClr val="FF0000"/>
              </a:solidFill>
              <a:latin typeface="Times New Roman" pitchFamily="18" charset="0"/>
              <a:cs typeface="Times New Roman" pitchFamily="18" charset="0"/>
            </a:endParaRPr>
          </a:p>
        </p:txBody>
      </p:sp>
      <p:sp>
        <p:nvSpPr>
          <p:cNvPr id="21507" name="Subtitle 2"/>
          <p:cNvSpPr>
            <a:spLocks noGrp="1"/>
          </p:cNvSpPr>
          <p:nvPr>
            <p:ph type="subTitle" idx="1"/>
          </p:nvPr>
        </p:nvSpPr>
        <p:spPr>
          <a:xfrm>
            <a:off x="323850" y="6035675"/>
            <a:ext cx="8351838" cy="792163"/>
          </a:xfrm>
        </p:spPr>
        <p:txBody>
          <a:bodyPr/>
          <a:lstStyle/>
          <a:p>
            <a:pPr algn="l"/>
            <a:r>
              <a:rPr lang="en-GB" sz="1800" smtClean="0">
                <a:solidFill>
                  <a:schemeClr val="tx1"/>
                </a:solidFill>
                <a:latin typeface="Times New Roman" pitchFamily="18" charset="0"/>
                <a:cs typeface="Times New Roman" pitchFamily="18" charset="0"/>
              </a:rPr>
              <a:t>XIV April International Academic Conference on Economic and Social Development</a:t>
            </a:r>
          </a:p>
          <a:p>
            <a:pPr algn="l"/>
            <a:r>
              <a:rPr lang="en-GB" sz="1800" i="1" smtClean="0">
                <a:solidFill>
                  <a:schemeClr val="tx1"/>
                </a:solidFill>
                <a:latin typeface="Times New Roman" pitchFamily="18" charset="0"/>
                <a:cs typeface="Times New Roman" pitchFamily="18" charset="0"/>
              </a:rPr>
              <a:t>Moscow, Russia, April 2-5, 2013</a:t>
            </a:r>
          </a:p>
        </p:txBody>
      </p:sp>
      <p:sp>
        <p:nvSpPr>
          <p:cNvPr id="2150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9FC82F-7A42-4DF7-A4D8-A02EF42B1D18}" type="slidenum">
              <a:rPr lang="pt-PT" sz="1400">
                <a:solidFill>
                  <a:schemeClr val="tx1"/>
                </a:solidFill>
                <a:latin typeface="Times New Roman" pitchFamily="18" charset="0"/>
                <a:cs typeface="Times New Roman" pitchFamily="18" charset="0"/>
              </a:rPr>
              <a:pPr fontAlgn="base">
                <a:spcBef>
                  <a:spcPct val="0"/>
                </a:spcBef>
                <a:spcAft>
                  <a:spcPct val="0"/>
                </a:spcAft>
              </a:pPr>
              <a:t>4</a:t>
            </a:fld>
            <a:r>
              <a:rPr lang="pt-PT" sz="1400">
                <a:solidFill>
                  <a:schemeClr val="tx1"/>
                </a:solidFill>
                <a:latin typeface="Times New Roman" pitchFamily="18" charset="0"/>
                <a:cs typeface="Times New Roman" pitchFamily="18" charset="0"/>
              </a:rPr>
              <a:t>.</a:t>
            </a:r>
          </a:p>
        </p:txBody>
      </p:sp>
      <p:cxnSp>
        <p:nvCxnSpPr>
          <p:cNvPr id="6" name="Straight Connector 5"/>
          <p:cNvCxnSpPr/>
          <p:nvPr/>
        </p:nvCxnSpPr>
        <p:spPr>
          <a:xfrm>
            <a:off x="344488" y="6021388"/>
            <a:ext cx="8207375" cy="0"/>
          </a:xfrm>
          <a:prstGeom prst="line">
            <a:avLst/>
          </a:prstGeom>
          <a:ln w="28575">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9388" y="1052513"/>
            <a:ext cx="8713787"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15" name="Text Box 8"/>
          <p:cNvSpPr txBox="1">
            <a:spLocks noChangeArrowheads="1"/>
          </p:cNvSpPr>
          <p:nvPr/>
        </p:nvSpPr>
        <p:spPr bwMode="auto">
          <a:xfrm>
            <a:off x="344488" y="1123950"/>
            <a:ext cx="8424862" cy="4710113"/>
          </a:xfrm>
          <a:prstGeom prst="rect">
            <a:avLst/>
          </a:prstGeom>
          <a:noFill/>
          <a:ln w="9525">
            <a:noFill/>
            <a:miter lim="800000"/>
            <a:headEnd/>
            <a:tailEnd/>
          </a:ln>
          <a:effectLst/>
          <a:extLst>
            <a:ext uri="{909E8E84-426E-40DD-AFC4-6F175D3DCCD1}"/>
            <a:ext uri="{AF507438-7753-43E0-B8FC-AC1667EBCBE1}"/>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17625" indent="-342900">
              <a:defRPr>
                <a:solidFill>
                  <a:schemeClr val="tx1"/>
                </a:solidFill>
                <a:latin typeface="Arial" charset="0"/>
              </a:defRPr>
            </a:lvl3pPr>
            <a:lvl4pPr marL="1839913" indent="-342900">
              <a:defRPr>
                <a:solidFill>
                  <a:schemeClr val="tx1"/>
                </a:solidFill>
                <a:latin typeface="Arial" charset="0"/>
              </a:defRPr>
            </a:lvl4pPr>
            <a:lvl5pPr marL="2362200" indent="-342900">
              <a:defRPr>
                <a:solidFill>
                  <a:schemeClr val="tx1"/>
                </a:solidFill>
                <a:latin typeface="Arial" charset="0"/>
              </a:defRPr>
            </a:lvl5pPr>
            <a:lvl6pPr marL="2819400" indent="-342900" fontAlgn="base">
              <a:spcBef>
                <a:spcPct val="0"/>
              </a:spcBef>
              <a:spcAft>
                <a:spcPct val="0"/>
              </a:spcAft>
              <a:defRPr>
                <a:solidFill>
                  <a:schemeClr val="tx1"/>
                </a:solidFill>
                <a:latin typeface="Arial" charset="0"/>
              </a:defRPr>
            </a:lvl6pPr>
            <a:lvl7pPr marL="3276600" indent="-342900" fontAlgn="base">
              <a:spcBef>
                <a:spcPct val="0"/>
              </a:spcBef>
              <a:spcAft>
                <a:spcPct val="0"/>
              </a:spcAft>
              <a:defRPr>
                <a:solidFill>
                  <a:schemeClr val="tx1"/>
                </a:solidFill>
                <a:latin typeface="Arial" charset="0"/>
              </a:defRPr>
            </a:lvl7pPr>
            <a:lvl8pPr marL="3733800" indent="-342900" fontAlgn="base">
              <a:spcBef>
                <a:spcPct val="0"/>
              </a:spcBef>
              <a:spcAft>
                <a:spcPct val="0"/>
              </a:spcAft>
              <a:defRPr>
                <a:solidFill>
                  <a:schemeClr val="tx1"/>
                </a:solidFill>
                <a:latin typeface="Arial" charset="0"/>
              </a:defRPr>
            </a:lvl8pPr>
            <a:lvl9pPr marL="4191000" indent="-342900" fontAlgn="base">
              <a:spcBef>
                <a:spcPct val="0"/>
              </a:spcBef>
              <a:spcAft>
                <a:spcPct val="0"/>
              </a:spcAft>
              <a:defRPr>
                <a:solidFill>
                  <a:schemeClr val="tx1"/>
                </a:solidFill>
                <a:latin typeface="Arial" charset="0"/>
              </a:defRPr>
            </a:lvl9pPr>
          </a:lstStyle>
          <a:p>
            <a:pPr fontAlgn="auto">
              <a:spcBef>
                <a:spcPct val="25000"/>
              </a:spcBef>
              <a:spcAft>
                <a:spcPts val="0"/>
              </a:spcAft>
              <a:defRPr/>
            </a:pPr>
            <a:r>
              <a:rPr lang="en-US" sz="2400" b="1" dirty="0" smtClean="0">
                <a:solidFill>
                  <a:srgbClr val="FF0000"/>
                </a:solidFill>
                <a:latin typeface="Times New Roman" pitchFamily="18" charset="0"/>
              </a:rPr>
              <a:t>SA</a:t>
            </a:r>
            <a:r>
              <a:rPr lang="en-US" sz="2400" b="1" dirty="0">
                <a:solidFill>
                  <a:srgbClr val="FF0000"/>
                </a:solidFill>
                <a:latin typeface="Times New Roman" pitchFamily="18" charset="0"/>
              </a:rPr>
              <a:t>Ms</a:t>
            </a:r>
            <a:r>
              <a:rPr lang="en-US" sz="2400" b="1" dirty="0">
                <a:solidFill>
                  <a:srgbClr val="CC00CC"/>
                </a:solidFill>
                <a:latin typeface="Times New Roman" pitchFamily="18" charset="0"/>
              </a:rPr>
              <a:t> </a:t>
            </a:r>
            <a:r>
              <a:rPr lang="en-US" sz="2400" b="1" dirty="0" smtClean="0">
                <a:latin typeface="Times New Roman" pitchFamily="18" charset="0"/>
              </a:rPr>
              <a:t>are </a:t>
            </a:r>
            <a:r>
              <a:rPr lang="en-US" sz="2400" b="1" dirty="0">
                <a:latin typeface="Times New Roman" pitchFamily="18" charset="0"/>
              </a:rPr>
              <a:t>tools that have specific features for studying the activity of countries. </a:t>
            </a:r>
            <a:endParaRPr lang="en-US" sz="2400" b="1" dirty="0" smtClean="0">
              <a:latin typeface="Times New Roman" pitchFamily="18" charset="0"/>
            </a:endParaRPr>
          </a:p>
          <a:p>
            <a:pPr fontAlgn="auto">
              <a:spcBef>
                <a:spcPts val="600"/>
              </a:spcBef>
              <a:spcAft>
                <a:spcPts val="0"/>
              </a:spcAft>
              <a:defRPr/>
            </a:pPr>
            <a:r>
              <a:rPr lang="en-US" sz="2400" dirty="0" smtClean="0">
                <a:latin typeface="Times New Roman" pitchFamily="18" charset="0"/>
              </a:rPr>
              <a:t>          allow </a:t>
            </a:r>
            <a:r>
              <a:rPr lang="en-US" sz="2400" dirty="0">
                <a:latin typeface="Times New Roman" pitchFamily="18" charset="0"/>
              </a:rPr>
              <a:t>for the reading and interpretation of the reality under </a:t>
            </a:r>
            <a:r>
              <a:rPr lang="en-US" sz="2400" dirty="0" smtClean="0">
                <a:latin typeface="Times New Roman" pitchFamily="18" charset="0"/>
              </a:rPr>
              <a:t>study leading </a:t>
            </a:r>
            <a:r>
              <a:rPr lang="en-US" sz="2400" dirty="0">
                <a:latin typeface="Times New Roman" pitchFamily="18" charset="0"/>
              </a:rPr>
              <a:t>to the production of an empirical work that is </a:t>
            </a:r>
            <a:endParaRPr lang="en-US" sz="2400" dirty="0" smtClean="0">
              <a:latin typeface="Times New Roman" pitchFamily="18" charset="0"/>
            </a:endParaRPr>
          </a:p>
          <a:p>
            <a:pPr marL="342900" indent="-342900" fontAlgn="auto">
              <a:spcBef>
                <a:spcPts val="600"/>
              </a:spcBef>
              <a:spcAft>
                <a:spcPts val="0"/>
              </a:spcAft>
              <a:buFont typeface="Arial" pitchFamily="34" charset="0"/>
              <a:buChar char="•"/>
              <a:defRPr/>
            </a:pPr>
            <a:r>
              <a:rPr lang="en-US" sz="2400" dirty="0" smtClean="0">
                <a:latin typeface="Times New Roman" pitchFamily="18" charset="0"/>
              </a:rPr>
              <a:t>not </a:t>
            </a:r>
            <a:r>
              <a:rPr lang="en-US" sz="2400" dirty="0">
                <a:latin typeface="Times New Roman" pitchFamily="18" charset="0"/>
              </a:rPr>
              <a:t>only capable of highlighting specific aspects of that </a:t>
            </a:r>
            <a:r>
              <a:rPr lang="en-US" sz="2400" dirty="0" smtClean="0">
                <a:latin typeface="Times New Roman" pitchFamily="18" charset="0"/>
              </a:rPr>
              <a:t>activity</a:t>
            </a:r>
          </a:p>
          <a:p>
            <a:pPr marL="342900" indent="-342900" fontAlgn="auto">
              <a:spcBef>
                <a:spcPts val="600"/>
              </a:spcBef>
              <a:spcAft>
                <a:spcPts val="0"/>
              </a:spcAft>
              <a:buFont typeface="Arial" pitchFamily="34" charset="0"/>
              <a:buChar char="•"/>
              <a:defRPr/>
            </a:pPr>
            <a:r>
              <a:rPr lang="en-US" sz="2400" dirty="0" smtClean="0">
                <a:latin typeface="Times New Roman" pitchFamily="18" charset="0"/>
              </a:rPr>
              <a:t>but </a:t>
            </a:r>
            <a:r>
              <a:rPr lang="en-US" sz="2400" dirty="0">
                <a:latin typeface="Times New Roman" pitchFamily="18" charset="0"/>
              </a:rPr>
              <a:t>also offers the chance to experiment with different interventions in regard to its functioning </a:t>
            </a:r>
            <a:endParaRPr lang="en-US" sz="2400" dirty="0" smtClean="0">
              <a:latin typeface="Times New Roman" pitchFamily="18" charset="0"/>
            </a:endParaRPr>
          </a:p>
          <a:p>
            <a:pPr fontAlgn="auto">
              <a:spcBef>
                <a:spcPts val="1800"/>
              </a:spcBef>
              <a:spcAft>
                <a:spcPts val="0"/>
              </a:spcAft>
              <a:defRPr/>
            </a:pPr>
            <a:r>
              <a:rPr lang="en-US" sz="2400" dirty="0" smtClean="0">
                <a:latin typeface="Times New Roman" pitchFamily="18" charset="0"/>
              </a:rPr>
              <a:t>... proposal </a:t>
            </a:r>
            <a:r>
              <a:rPr lang="en-US" sz="2400" dirty="0">
                <a:latin typeface="Times New Roman" pitchFamily="18" charset="0"/>
              </a:rPr>
              <a:t>for a </a:t>
            </a:r>
            <a:r>
              <a:rPr lang="en-US" sz="2400" b="1" dirty="0">
                <a:latin typeface="Times New Roman" pitchFamily="18" charset="0"/>
              </a:rPr>
              <a:t>basic SAM</a:t>
            </a:r>
            <a:r>
              <a:rPr lang="en-US" sz="2400" dirty="0">
                <a:latin typeface="Times New Roman" pitchFamily="18" charset="0"/>
              </a:rPr>
              <a:t>, together with an explanation of </a:t>
            </a:r>
            <a:r>
              <a:rPr lang="en-US" sz="2400" dirty="0" smtClean="0">
                <a:latin typeface="Times New Roman" pitchFamily="18" charset="0"/>
              </a:rPr>
              <a:t>possible </a:t>
            </a:r>
            <a:r>
              <a:rPr lang="en-US" sz="2400" dirty="0">
                <a:latin typeface="Times New Roman" pitchFamily="18" charset="0"/>
              </a:rPr>
              <a:t>alternative taxonomies, showing how </a:t>
            </a:r>
            <a:r>
              <a:rPr lang="en-US" sz="2400" b="1" dirty="0">
                <a:effectLst>
                  <a:outerShdw blurRad="38100" dist="38100" dir="2700000" algn="tl">
                    <a:srgbClr val="000000">
                      <a:alpha val="43137"/>
                    </a:srgbClr>
                  </a:outerShdw>
                </a:effectLst>
                <a:latin typeface="Times New Roman" pitchFamily="18" charset="0"/>
              </a:rPr>
              <a:t>SAMs can be </a:t>
            </a:r>
            <a:r>
              <a:rPr lang="en-US" sz="2400" b="1" dirty="0" smtClean="0">
                <a:effectLst>
                  <a:outerShdw blurRad="38100" dist="38100" dir="2700000" algn="tl">
                    <a:srgbClr val="000000">
                      <a:alpha val="43137"/>
                    </a:srgbClr>
                  </a:outerShdw>
                </a:effectLst>
                <a:latin typeface="Times New Roman" pitchFamily="18" charset="0"/>
              </a:rPr>
              <a:t>used</a:t>
            </a:r>
            <a:endParaRPr lang="en-US" sz="2400" dirty="0" smtClean="0">
              <a:latin typeface="Times New Roman" pitchFamily="18" charset="0"/>
            </a:endParaRPr>
          </a:p>
          <a:p>
            <a:pPr marL="342900" indent="-342900" fontAlgn="auto">
              <a:spcBef>
                <a:spcPts val="600"/>
              </a:spcBef>
              <a:spcAft>
                <a:spcPts val="0"/>
              </a:spcAft>
              <a:buFont typeface="Times New Roman" pitchFamily="18" charset="0"/>
              <a:buChar char="–"/>
              <a:defRPr/>
            </a:pPr>
            <a:r>
              <a:rPr lang="en-US" sz="2200" dirty="0">
                <a:latin typeface="Times New Roman" pitchFamily="18" charset="0"/>
              </a:rPr>
              <a:t>as </a:t>
            </a:r>
            <a:r>
              <a:rPr lang="en-US" sz="2200" dirty="0" smtClean="0">
                <a:latin typeface="Times New Roman" pitchFamily="18" charset="0"/>
              </a:rPr>
              <a:t>an </a:t>
            </a:r>
            <a:r>
              <a:rPr lang="en-US" sz="2200" dirty="0">
                <a:latin typeface="Times New Roman" pitchFamily="18" charset="0"/>
              </a:rPr>
              <a:t>alternative support for studies being undertaken in several areas</a:t>
            </a:r>
          </a:p>
          <a:p>
            <a:pPr marL="342900" indent="-342900" fontAlgn="auto">
              <a:spcBef>
                <a:spcPts val="600"/>
              </a:spcBef>
              <a:spcAft>
                <a:spcPts val="0"/>
              </a:spcAft>
              <a:buFont typeface="Times New Roman" pitchFamily="18" charset="0"/>
              <a:buChar char="–"/>
              <a:defRPr/>
            </a:pPr>
            <a:r>
              <a:rPr lang="en-US" sz="2200" b="1" dirty="0">
                <a:solidFill>
                  <a:srgbClr val="FF0000"/>
                </a:solidFill>
                <a:latin typeface="Times New Roman" pitchFamily="18" charset="0"/>
              </a:rPr>
              <a:t>for the work of those taking part in the policy decision process</a:t>
            </a:r>
            <a:endParaRPr lang="en-US" sz="2200" b="1" dirty="0" smtClean="0">
              <a:solidFill>
                <a:srgbClr val="FF0000"/>
              </a:solidFill>
              <a:latin typeface="Times New Roman" pitchFamily="18" charset="0"/>
            </a:endParaRPr>
          </a:p>
        </p:txBody>
      </p:sp>
      <p:cxnSp>
        <p:nvCxnSpPr>
          <p:cNvPr id="10" name="Straight Connector 9"/>
          <p:cNvCxnSpPr/>
          <p:nvPr/>
        </p:nvCxnSpPr>
        <p:spPr>
          <a:xfrm>
            <a:off x="3794125" y="1570038"/>
            <a:ext cx="20732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25450" y="2160588"/>
            <a:ext cx="69056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p:cNvPicPr>
            <a:picLocks noChangeAspect="1" noChangeArrowheads="1"/>
          </p:cNvPicPr>
          <p:nvPr/>
        </p:nvPicPr>
        <p:blipFill>
          <a:blip r:embed="rId3"/>
          <a:srcRect/>
          <a:stretch>
            <a:fillRect/>
          </a:stretch>
        </p:blipFill>
        <p:spPr bwMode="auto">
          <a:xfrm>
            <a:off x="52388" y="5759450"/>
            <a:ext cx="1063625" cy="1108075"/>
          </a:xfrm>
          <a:prstGeom prst="rect">
            <a:avLst/>
          </a:prstGeom>
          <a:noFill/>
          <a:ln w="9525">
            <a:noFill/>
            <a:miter lim="800000"/>
            <a:headEnd/>
            <a:tailEnd/>
          </a:ln>
        </p:spPr>
      </p:pic>
      <p:sp>
        <p:nvSpPr>
          <p:cNvPr id="2" name="Title 1"/>
          <p:cNvSpPr>
            <a:spLocks noGrp="1"/>
          </p:cNvSpPr>
          <p:nvPr>
            <p:ph type="ctrTitle"/>
          </p:nvPr>
        </p:nvSpPr>
        <p:spPr>
          <a:xfrm>
            <a:off x="179388" y="0"/>
            <a:ext cx="8785225" cy="1050925"/>
          </a:xfrm>
        </p:spPr>
        <p:txBody>
          <a:bodyPr rtlCol="0">
            <a:normAutofit/>
          </a:bodyPr>
          <a:lstStyle/>
          <a:p>
            <a:pPr algn="l" fontAlgn="auto">
              <a:spcAft>
                <a:spcPts val="0"/>
              </a:spcAft>
              <a:defRPr/>
            </a:pPr>
            <a:r>
              <a:rPr lang="en-US" sz="2000" b="1" cap="small" dirty="0">
                <a:latin typeface="Times New Roman" pitchFamily="18" charset="0"/>
                <a:cs typeface="Times New Roman" pitchFamily="18" charset="0"/>
              </a:rPr>
              <a:t>Social Accounting Matrices for supporting policy decision processes.</a:t>
            </a:r>
            <a:r>
              <a:rPr lang="pt-PT" sz="2000" dirty="0">
                <a:latin typeface="Times New Roman" pitchFamily="18" charset="0"/>
                <a:cs typeface="Times New Roman" pitchFamily="18" charset="0"/>
              </a:rPr>
              <a:t/>
            </a:r>
            <a:br>
              <a:rPr lang="pt-PT" sz="2000" dirty="0">
                <a:latin typeface="Times New Roman" pitchFamily="18" charset="0"/>
                <a:cs typeface="Times New Roman" pitchFamily="18" charset="0"/>
              </a:rPr>
            </a:br>
            <a:r>
              <a:rPr lang="en-US" sz="1800" b="1" i="1" dirty="0">
                <a:latin typeface="Times New Roman" pitchFamily="18" charset="0"/>
                <a:cs typeface="Times New Roman" pitchFamily="18" charset="0"/>
              </a:rPr>
              <a:t>Susana </a:t>
            </a:r>
            <a:r>
              <a:rPr lang="en-US" sz="1800" b="1" i="1" dirty="0" smtClean="0">
                <a:latin typeface="Times New Roman" pitchFamily="18" charset="0"/>
                <a:cs typeface="Times New Roman" pitchFamily="18" charset="0"/>
              </a:rPr>
              <a:t>Santos</a:t>
            </a:r>
            <a:endParaRPr lang="pt-PT" sz="1800" dirty="0">
              <a:solidFill>
                <a:srgbClr val="FF0000"/>
              </a:solidFill>
              <a:latin typeface="Times New Roman" pitchFamily="18" charset="0"/>
              <a:cs typeface="Times New Roman" pitchFamily="18" charset="0"/>
            </a:endParaRPr>
          </a:p>
        </p:txBody>
      </p:sp>
      <p:sp>
        <p:nvSpPr>
          <p:cNvPr id="23555" name="Subtitle 2"/>
          <p:cNvSpPr>
            <a:spLocks noGrp="1"/>
          </p:cNvSpPr>
          <p:nvPr>
            <p:ph type="subTitle" idx="1"/>
          </p:nvPr>
        </p:nvSpPr>
        <p:spPr>
          <a:xfrm>
            <a:off x="323850" y="6046788"/>
            <a:ext cx="8351838" cy="792162"/>
          </a:xfrm>
        </p:spPr>
        <p:txBody>
          <a:bodyPr/>
          <a:lstStyle/>
          <a:p>
            <a:pPr algn="l"/>
            <a:r>
              <a:rPr lang="en-GB" sz="1800" smtClean="0">
                <a:solidFill>
                  <a:schemeClr val="tx1"/>
                </a:solidFill>
                <a:latin typeface="Times New Roman" pitchFamily="18" charset="0"/>
                <a:cs typeface="Times New Roman" pitchFamily="18" charset="0"/>
              </a:rPr>
              <a:t>XIV April International Academic Conference on Economic and Social Development</a:t>
            </a:r>
          </a:p>
          <a:p>
            <a:pPr algn="l"/>
            <a:r>
              <a:rPr lang="en-GB" sz="1800" i="1" smtClean="0">
                <a:solidFill>
                  <a:schemeClr val="tx1"/>
                </a:solidFill>
                <a:latin typeface="Times New Roman" pitchFamily="18" charset="0"/>
                <a:cs typeface="Times New Roman" pitchFamily="18" charset="0"/>
              </a:rPr>
              <a:t>Moscow, Russia, April 2-5, 2013</a:t>
            </a:r>
          </a:p>
        </p:txBody>
      </p:sp>
      <p:sp>
        <p:nvSpPr>
          <p:cNvPr id="2355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D807AE-70CD-497F-B17B-6E66281FD1CF}" type="slidenum">
              <a:rPr lang="pt-PT" sz="1400">
                <a:solidFill>
                  <a:schemeClr val="tx1"/>
                </a:solidFill>
                <a:latin typeface="Times New Roman" pitchFamily="18" charset="0"/>
                <a:cs typeface="Times New Roman" pitchFamily="18" charset="0"/>
              </a:rPr>
              <a:pPr fontAlgn="base">
                <a:spcBef>
                  <a:spcPct val="0"/>
                </a:spcBef>
                <a:spcAft>
                  <a:spcPct val="0"/>
                </a:spcAft>
              </a:pPr>
              <a:t>5</a:t>
            </a:fld>
            <a:r>
              <a:rPr lang="pt-PT" sz="1400">
                <a:solidFill>
                  <a:schemeClr val="tx1"/>
                </a:solidFill>
                <a:latin typeface="Times New Roman" pitchFamily="18" charset="0"/>
                <a:cs typeface="Times New Roman" pitchFamily="18" charset="0"/>
              </a:rPr>
              <a:t>.</a:t>
            </a:r>
          </a:p>
        </p:txBody>
      </p:sp>
      <p:cxnSp>
        <p:nvCxnSpPr>
          <p:cNvPr id="6" name="Straight Connector 5"/>
          <p:cNvCxnSpPr/>
          <p:nvPr/>
        </p:nvCxnSpPr>
        <p:spPr>
          <a:xfrm>
            <a:off x="323850" y="6021388"/>
            <a:ext cx="8208963" cy="0"/>
          </a:xfrm>
          <a:prstGeom prst="line">
            <a:avLst/>
          </a:prstGeom>
          <a:ln w="28575">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9388" y="908050"/>
            <a:ext cx="8713787"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79388" y="908050"/>
            <a:ext cx="8677275" cy="5124450"/>
          </a:xfrm>
          <a:prstGeom prst="rect">
            <a:avLst/>
          </a:prstGeom>
          <a:noFill/>
        </p:spPr>
        <p:txBody>
          <a:bodyPr>
            <a:spAutoFit/>
          </a:bodyPr>
          <a:lstStyle/>
          <a:p>
            <a:pPr fontAlgn="auto">
              <a:lnSpc>
                <a:spcPct val="150000"/>
              </a:lnSpc>
              <a:spcBef>
                <a:spcPts val="0"/>
              </a:spcBef>
              <a:spcAft>
                <a:spcPts val="0"/>
              </a:spcAft>
              <a:defRPr/>
            </a:pPr>
            <a:r>
              <a:rPr lang="en-US" sz="2200" b="1" dirty="0">
                <a:latin typeface="Times New Roman" pitchFamily="18" charset="0"/>
                <a:cs typeface="Times New Roman" pitchFamily="18" charset="0"/>
              </a:rPr>
              <a:t>national accounts</a:t>
            </a:r>
          </a:p>
          <a:p>
            <a:pPr fontAlgn="auto">
              <a:lnSpc>
                <a:spcPct val="150000"/>
              </a:lnSpc>
              <a:spcBef>
                <a:spcPts val="0"/>
              </a:spcBef>
              <a:spcAft>
                <a:spcPts val="0"/>
              </a:spcAft>
              <a:defRPr/>
            </a:pPr>
            <a:r>
              <a:rPr lang="en-US" sz="2200" dirty="0">
                <a:latin typeface="Times New Roman" pitchFamily="18" charset="0"/>
                <a:cs typeface="Times New Roman" pitchFamily="18" charset="0"/>
              </a:rPr>
              <a:t>    the </a:t>
            </a:r>
            <a:r>
              <a:rPr lang="en-US" sz="2200" dirty="0">
                <a:latin typeface="Times New Roman" pitchFamily="18" charset="0"/>
                <a:cs typeface="Times New Roman" pitchFamily="18" charset="0"/>
              </a:rPr>
              <a:t>core of the statistics </a:t>
            </a:r>
            <a:r>
              <a:rPr lang="en-US" sz="2200" b="1" dirty="0">
                <a:latin typeface="Times New Roman" pitchFamily="18" charset="0"/>
                <a:cs typeface="Times New Roman" pitchFamily="18" charset="0"/>
              </a:rPr>
              <a:t>represent</a:t>
            </a:r>
            <a:r>
              <a:rPr lang="en-US" sz="2200" dirty="0">
                <a:latin typeface="Times New Roman" pitchFamily="18" charset="0"/>
                <a:cs typeface="Times New Roman" pitchFamily="18" charset="0"/>
              </a:rPr>
              <a:t>ing </a:t>
            </a:r>
            <a:r>
              <a:rPr lang="en-US" sz="2200" b="1" dirty="0">
                <a:latin typeface="Times New Roman" pitchFamily="18" charset="0"/>
                <a:cs typeface="Times New Roman" pitchFamily="18" charset="0"/>
              </a:rPr>
              <a:t>the activity of </a:t>
            </a:r>
            <a:r>
              <a:rPr lang="en-US" sz="2200" b="1" dirty="0">
                <a:latin typeface="Times New Roman" pitchFamily="18" charset="0"/>
                <a:cs typeface="Times New Roman" pitchFamily="18" charset="0"/>
              </a:rPr>
              <a:t>countries</a:t>
            </a:r>
          </a:p>
          <a:p>
            <a:pPr fontAlgn="auto">
              <a:lnSpc>
                <a:spcPct val="150000"/>
              </a:lnSpc>
              <a:spcBef>
                <a:spcPts val="0"/>
              </a:spcBef>
              <a:spcAft>
                <a:spcPts val="0"/>
              </a:spcAft>
              <a:defRPr/>
            </a:pPr>
            <a:r>
              <a:rPr lang="en-US" sz="2200" dirty="0">
                <a:latin typeface="Times New Roman" pitchFamily="18" charset="0"/>
                <a:cs typeface="Times New Roman" pitchFamily="18" charset="0"/>
              </a:rPr>
              <a:t>their </a:t>
            </a:r>
            <a:r>
              <a:rPr lang="en-US" sz="2200" dirty="0">
                <a:latin typeface="Times New Roman" pitchFamily="18" charset="0"/>
                <a:cs typeface="Times New Roman" pitchFamily="18" charset="0"/>
              </a:rPr>
              <a:t>adoption is recommended, at least as a starting </a:t>
            </a:r>
            <a:r>
              <a:rPr lang="en-US" sz="2200" dirty="0">
                <a:latin typeface="Times New Roman" pitchFamily="18" charset="0"/>
                <a:cs typeface="Times New Roman" pitchFamily="18" charset="0"/>
              </a:rPr>
              <a:t>point (for </a:t>
            </a:r>
            <a:r>
              <a:rPr lang="en-US" sz="2200" dirty="0">
                <a:latin typeface="Times New Roman" pitchFamily="18" charset="0"/>
                <a:cs typeface="Times New Roman" pitchFamily="18" charset="0"/>
              </a:rPr>
              <a:t>any study that is looking for empirical evidence about the activity of </a:t>
            </a:r>
            <a:r>
              <a:rPr lang="en-US" sz="2200" dirty="0">
                <a:latin typeface="Times New Roman" pitchFamily="18" charset="0"/>
                <a:cs typeface="Times New Roman" pitchFamily="18" charset="0"/>
              </a:rPr>
              <a:t>countries</a:t>
            </a:r>
            <a:r>
              <a:rPr lang="en-US" sz="2200" dirty="0">
                <a:latin typeface="Times New Roman" pitchFamily="18" charset="0"/>
                <a:cs typeface="Times New Roman" pitchFamily="18" charset="0"/>
              </a:rPr>
              <a:t>) </a:t>
            </a:r>
            <a:endParaRPr lang="en-US" sz="2200" dirty="0">
              <a:latin typeface="Times New Roman" pitchFamily="18" charset="0"/>
              <a:cs typeface="Times New Roman" pitchFamily="18" charset="0"/>
            </a:endParaRPr>
          </a:p>
          <a:p>
            <a:pPr fontAlgn="auto">
              <a:lnSpc>
                <a:spcPct val="150000"/>
              </a:lnSpc>
              <a:spcBef>
                <a:spcPts val="0"/>
              </a:spcBef>
              <a:spcAft>
                <a:spcPts val="0"/>
              </a:spcAft>
              <a:defRPr/>
            </a:pPr>
            <a:r>
              <a:rPr lang="en-US" sz="2200" b="1" dirty="0">
                <a:solidFill>
                  <a:srgbClr val="FF6600"/>
                </a:solidFill>
                <a:latin typeface="Times New Roman" pitchFamily="18" charset="0"/>
                <a:cs typeface="Times New Roman" pitchFamily="18" charset="0"/>
              </a:rPr>
              <a:t>basic </a:t>
            </a:r>
            <a:r>
              <a:rPr lang="en-US" sz="2200" b="1" dirty="0">
                <a:solidFill>
                  <a:srgbClr val="FF6600"/>
                </a:solidFill>
                <a:latin typeface="Times New Roman" pitchFamily="18" charset="0"/>
                <a:cs typeface="Times New Roman" pitchFamily="18" charset="0"/>
              </a:rPr>
              <a:t>structure </a:t>
            </a:r>
            <a:r>
              <a:rPr lang="en-US" sz="2200" dirty="0">
                <a:latin typeface="Times New Roman" pitchFamily="18" charset="0"/>
                <a:cs typeface="Times New Roman" pitchFamily="18" charset="0"/>
              </a:rPr>
              <a:t>is proposed for a numerical version </a:t>
            </a:r>
            <a:r>
              <a:rPr lang="en-US" sz="2200" b="1" dirty="0">
                <a:solidFill>
                  <a:srgbClr val="FF6600"/>
                </a:solidFill>
                <a:latin typeface="Times New Roman" pitchFamily="18" charset="0"/>
                <a:cs typeface="Times New Roman" pitchFamily="18" charset="0"/>
              </a:rPr>
              <a:t>of a SAM </a:t>
            </a:r>
            <a:endParaRPr lang="en-US" sz="2200" b="1" dirty="0">
              <a:solidFill>
                <a:srgbClr val="FF6600"/>
              </a:solidFill>
              <a:latin typeface="Times New Roman" pitchFamily="18" charset="0"/>
              <a:cs typeface="Times New Roman" pitchFamily="18" charset="0"/>
            </a:endParaRPr>
          </a:p>
          <a:p>
            <a:pPr marL="541338" indent="-541338" fontAlgn="auto">
              <a:lnSpc>
                <a:spcPct val="150000"/>
              </a:lnSpc>
              <a:spcBef>
                <a:spcPts val="0"/>
              </a:spcBef>
              <a:spcAft>
                <a:spcPts val="0"/>
              </a:spcAft>
              <a:buClr>
                <a:srgbClr val="FF6600"/>
              </a:buClr>
              <a:buFont typeface="Symbol" pitchFamily="18" charset="2"/>
              <a:buChar char="®"/>
              <a:defRPr/>
            </a:pPr>
            <a:r>
              <a:rPr lang="en-US" sz="2200" b="1" dirty="0">
                <a:latin typeface="Times New Roman" pitchFamily="18" charset="0"/>
                <a:cs typeface="Times New Roman" pitchFamily="18" charset="0"/>
              </a:rPr>
              <a:t>from </a:t>
            </a:r>
            <a:r>
              <a:rPr lang="en-US" sz="2200" b="1" dirty="0">
                <a:latin typeface="Times New Roman" pitchFamily="18" charset="0"/>
                <a:cs typeface="Times New Roman" pitchFamily="18" charset="0"/>
              </a:rPr>
              <a:t>the 2008 </a:t>
            </a:r>
            <a:r>
              <a:rPr lang="en-US" sz="2200" b="1" dirty="0">
                <a:latin typeface="Times New Roman" pitchFamily="18" charset="0"/>
                <a:cs typeface="Times New Roman" pitchFamily="18" charset="0"/>
              </a:rPr>
              <a:t>SNA</a:t>
            </a:r>
          </a:p>
          <a:p>
            <a:pPr marL="541338" indent="-541338" fontAlgn="auto">
              <a:lnSpc>
                <a:spcPct val="150000"/>
              </a:lnSpc>
              <a:spcBef>
                <a:spcPts val="0"/>
              </a:spcBef>
              <a:spcAft>
                <a:spcPts val="0"/>
              </a:spcAft>
              <a:buClr>
                <a:srgbClr val="FF6600"/>
              </a:buClr>
              <a:buFont typeface="Symbol" pitchFamily="18" charset="2"/>
              <a:buChar char="®"/>
              <a:defRPr/>
            </a:pPr>
            <a:r>
              <a:rPr lang="en-US" sz="2200" dirty="0">
                <a:latin typeface="Times New Roman" pitchFamily="18" charset="0"/>
                <a:cs typeface="Times New Roman" pitchFamily="18" charset="0"/>
              </a:rPr>
              <a:t>a summary set of the flows that the SNA assumes to be observed and </a:t>
            </a:r>
            <a:r>
              <a:rPr lang="en-US" sz="2200" b="1" dirty="0">
                <a:latin typeface="Times New Roman" pitchFamily="18" charset="0"/>
                <a:cs typeface="Times New Roman" pitchFamily="18" charset="0"/>
              </a:rPr>
              <a:t>the controlling totals for other levels of </a:t>
            </a:r>
            <a:r>
              <a:rPr lang="en-US" sz="2200" b="1" dirty="0">
                <a:latin typeface="Times New Roman" pitchFamily="18" charset="0"/>
                <a:cs typeface="Times New Roman" pitchFamily="18" charset="0"/>
              </a:rPr>
              <a:t>disaggregation</a:t>
            </a:r>
          </a:p>
          <a:p>
            <a:pPr marL="541338" indent="-541338" fontAlgn="auto">
              <a:lnSpc>
                <a:spcPct val="150000"/>
              </a:lnSpc>
              <a:spcBef>
                <a:spcPts val="0"/>
              </a:spcBef>
              <a:spcAft>
                <a:spcPts val="0"/>
              </a:spcAft>
              <a:buClr>
                <a:srgbClr val="FF6600"/>
              </a:buClr>
              <a:buFont typeface="Symbol" pitchFamily="18" charset="2"/>
              <a:buChar char="®"/>
              <a:defRPr/>
            </a:pPr>
            <a:r>
              <a:rPr lang="en-US" sz="2200" dirty="0">
                <a:latin typeface="Times New Roman" pitchFamily="18" charset="0"/>
                <a:cs typeface="Times New Roman" pitchFamily="18" charset="0"/>
              </a:rPr>
              <a:t>from which, </a:t>
            </a:r>
            <a:r>
              <a:rPr lang="en-US" sz="2200" dirty="0">
                <a:latin typeface="Times New Roman" pitchFamily="18" charset="0"/>
                <a:cs typeface="Times New Roman" pitchFamily="18" charset="0"/>
              </a:rPr>
              <a:t>it is possible to study </a:t>
            </a:r>
            <a:r>
              <a:rPr lang="en-US" sz="2200" u="sng" dirty="0">
                <a:latin typeface="Times New Roman" pitchFamily="18" charset="0"/>
                <a:cs typeface="Times New Roman" pitchFamily="18" charset="0"/>
              </a:rPr>
              <a:t>specific aspects </a:t>
            </a:r>
            <a:r>
              <a:rPr lang="en-US" sz="2200" dirty="0">
                <a:latin typeface="Times New Roman" pitchFamily="18" charset="0"/>
                <a:cs typeface="Times New Roman" pitchFamily="18" charset="0"/>
              </a:rPr>
              <a:t>and maintain the </a:t>
            </a:r>
            <a:r>
              <a:rPr lang="en-US" sz="2200" u="sng" dirty="0">
                <a:latin typeface="Times New Roman" pitchFamily="18" charset="0"/>
                <a:cs typeface="Times New Roman" pitchFamily="18" charset="0"/>
              </a:rPr>
              <a:t>consistency of the whole </a:t>
            </a:r>
            <a:r>
              <a:rPr lang="en-US" sz="2200" u="sng" dirty="0">
                <a:latin typeface="Times New Roman" pitchFamily="18" charset="0"/>
                <a:cs typeface="Times New Roman" pitchFamily="18" charset="0"/>
              </a:rPr>
              <a:t>system</a:t>
            </a:r>
            <a:endParaRPr lang="en-US" sz="2200" dirty="0">
              <a:latin typeface="Times New Roman" pitchFamily="18" charset="0"/>
              <a:cs typeface="Times New Roman" pitchFamily="18" charset="0"/>
            </a:endParaRPr>
          </a:p>
        </p:txBody>
      </p:sp>
      <p:cxnSp>
        <p:nvCxnSpPr>
          <p:cNvPr id="10" name="Straight Arrow Connector 9"/>
          <p:cNvCxnSpPr/>
          <p:nvPr/>
        </p:nvCxnSpPr>
        <p:spPr>
          <a:xfrm>
            <a:off x="330200" y="1344613"/>
            <a:ext cx="0" cy="6477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96850" y="3068638"/>
            <a:ext cx="1927225" cy="428625"/>
          </a:xfrm>
          <a:prstGeom prst="rect">
            <a:avLst/>
          </a:prstGeom>
          <a:noFill/>
          <a:ln w="285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cxnSp>
        <p:nvCxnSpPr>
          <p:cNvPr id="12" name="Straight Arrow Connector 11"/>
          <p:cNvCxnSpPr/>
          <p:nvPr/>
        </p:nvCxnSpPr>
        <p:spPr>
          <a:xfrm>
            <a:off x="8428038" y="5759450"/>
            <a:ext cx="260350" cy="0"/>
          </a:xfrm>
          <a:prstGeom prst="straightConnector1">
            <a:avLst/>
          </a:prstGeom>
          <a:ln w="28575">
            <a:solidFill>
              <a:srgbClr val="FFCC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p:cNvPicPr>
            <a:picLocks noChangeAspect="1" noChangeArrowheads="1"/>
          </p:cNvPicPr>
          <p:nvPr/>
        </p:nvPicPr>
        <p:blipFill>
          <a:blip r:embed="rId3"/>
          <a:srcRect/>
          <a:stretch>
            <a:fillRect/>
          </a:stretch>
        </p:blipFill>
        <p:spPr bwMode="auto">
          <a:xfrm>
            <a:off x="52388" y="5759450"/>
            <a:ext cx="1063625" cy="1108075"/>
          </a:xfrm>
          <a:prstGeom prst="rect">
            <a:avLst/>
          </a:prstGeom>
          <a:noFill/>
          <a:ln w="9525">
            <a:noFill/>
            <a:miter lim="800000"/>
            <a:headEnd/>
            <a:tailEnd/>
          </a:ln>
        </p:spPr>
      </p:pic>
      <p:sp>
        <p:nvSpPr>
          <p:cNvPr id="2" name="Title 1"/>
          <p:cNvSpPr>
            <a:spLocks noGrp="1"/>
          </p:cNvSpPr>
          <p:nvPr>
            <p:ph type="ctrTitle"/>
          </p:nvPr>
        </p:nvSpPr>
        <p:spPr>
          <a:xfrm>
            <a:off x="179388" y="0"/>
            <a:ext cx="8785225" cy="1050925"/>
          </a:xfrm>
        </p:spPr>
        <p:txBody>
          <a:bodyPr rtlCol="0">
            <a:normAutofit/>
          </a:bodyPr>
          <a:lstStyle/>
          <a:p>
            <a:pPr algn="l" fontAlgn="auto">
              <a:spcAft>
                <a:spcPts val="0"/>
              </a:spcAft>
              <a:defRPr/>
            </a:pPr>
            <a:r>
              <a:rPr lang="en-US" sz="2000" b="1" cap="small" dirty="0">
                <a:latin typeface="Times New Roman" pitchFamily="18" charset="0"/>
                <a:cs typeface="Times New Roman" pitchFamily="18" charset="0"/>
              </a:rPr>
              <a:t>Social Accounting Matrices for supporting policy decision processes.</a:t>
            </a:r>
            <a:r>
              <a:rPr lang="pt-PT" sz="2000" dirty="0">
                <a:latin typeface="Times New Roman" pitchFamily="18" charset="0"/>
                <a:cs typeface="Times New Roman" pitchFamily="18" charset="0"/>
              </a:rPr>
              <a:t/>
            </a:r>
            <a:br>
              <a:rPr lang="pt-PT" sz="2000" dirty="0">
                <a:latin typeface="Times New Roman" pitchFamily="18" charset="0"/>
                <a:cs typeface="Times New Roman" pitchFamily="18" charset="0"/>
              </a:rPr>
            </a:br>
            <a:r>
              <a:rPr lang="en-US" sz="1800" b="1" i="1" dirty="0">
                <a:latin typeface="Times New Roman" pitchFamily="18" charset="0"/>
                <a:cs typeface="Times New Roman" pitchFamily="18" charset="0"/>
              </a:rPr>
              <a:t>Susana </a:t>
            </a:r>
            <a:r>
              <a:rPr lang="en-US" sz="1800" b="1" i="1" dirty="0" smtClean="0">
                <a:latin typeface="Times New Roman" pitchFamily="18" charset="0"/>
                <a:cs typeface="Times New Roman" pitchFamily="18" charset="0"/>
              </a:rPr>
              <a:t>Santos</a:t>
            </a:r>
            <a:endParaRPr lang="pt-PT" sz="1800" dirty="0">
              <a:solidFill>
                <a:srgbClr val="FF0000"/>
              </a:solidFill>
              <a:latin typeface="Times New Roman" pitchFamily="18" charset="0"/>
              <a:cs typeface="Times New Roman" pitchFamily="18" charset="0"/>
            </a:endParaRPr>
          </a:p>
        </p:txBody>
      </p:sp>
      <p:sp>
        <p:nvSpPr>
          <p:cNvPr id="25603" name="Subtitle 2"/>
          <p:cNvSpPr>
            <a:spLocks noGrp="1"/>
          </p:cNvSpPr>
          <p:nvPr>
            <p:ph type="subTitle" idx="1"/>
          </p:nvPr>
        </p:nvSpPr>
        <p:spPr>
          <a:xfrm>
            <a:off x="323850" y="6046788"/>
            <a:ext cx="8351838" cy="792162"/>
          </a:xfrm>
        </p:spPr>
        <p:txBody>
          <a:bodyPr/>
          <a:lstStyle/>
          <a:p>
            <a:pPr algn="l"/>
            <a:r>
              <a:rPr lang="en-GB" sz="1800" smtClean="0">
                <a:solidFill>
                  <a:schemeClr val="tx1"/>
                </a:solidFill>
                <a:latin typeface="Times New Roman" pitchFamily="18" charset="0"/>
                <a:cs typeface="Times New Roman" pitchFamily="18" charset="0"/>
              </a:rPr>
              <a:t>XIV April International Academic Conference on Economic and Social Development</a:t>
            </a:r>
          </a:p>
          <a:p>
            <a:pPr algn="l"/>
            <a:r>
              <a:rPr lang="en-GB" sz="1800" i="1" smtClean="0">
                <a:solidFill>
                  <a:schemeClr val="tx1"/>
                </a:solidFill>
                <a:latin typeface="Times New Roman" pitchFamily="18" charset="0"/>
                <a:cs typeface="Times New Roman" pitchFamily="18" charset="0"/>
              </a:rPr>
              <a:t>Moscow, Russia, April 2-5, 2013</a:t>
            </a:r>
          </a:p>
        </p:txBody>
      </p:sp>
      <p:sp>
        <p:nvSpPr>
          <p:cNvPr id="2560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B90918-7E96-4F8A-A143-03B3045F4970}" type="slidenum">
              <a:rPr lang="pt-PT" sz="1400">
                <a:solidFill>
                  <a:schemeClr val="tx1"/>
                </a:solidFill>
                <a:latin typeface="Times New Roman" pitchFamily="18" charset="0"/>
                <a:cs typeface="Times New Roman" pitchFamily="18" charset="0"/>
              </a:rPr>
              <a:pPr fontAlgn="base">
                <a:spcBef>
                  <a:spcPct val="0"/>
                </a:spcBef>
                <a:spcAft>
                  <a:spcPct val="0"/>
                </a:spcAft>
              </a:pPr>
              <a:t>6</a:t>
            </a:fld>
            <a:r>
              <a:rPr lang="pt-PT" sz="1400">
                <a:solidFill>
                  <a:schemeClr val="tx1"/>
                </a:solidFill>
                <a:latin typeface="Times New Roman" pitchFamily="18" charset="0"/>
                <a:cs typeface="Times New Roman" pitchFamily="18" charset="0"/>
              </a:rPr>
              <a:t>.</a:t>
            </a:r>
          </a:p>
        </p:txBody>
      </p:sp>
      <p:cxnSp>
        <p:nvCxnSpPr>
          <p:cNvPr id="6" name="Straight Connector 5"/>
          <p:cNvCxnSpPr/>
          <p:nvPr/>
        </p:nvCxnSpPr>
        <p:spPr>
          <a:xfrm>
            <a:off x="323850" y="6021388"/>
            <a:ext cx="8208963" cy="0"/>
          </a:xfrm>
          <a:prstGeom prst="line">
            <a:avLst/>
          </a:prstGeom>
          <a:ln w="28575">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9388" y="908050"/>
            <a:ext cx="8713787"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96850" y="989013"/>
            <a:ext cx="8713788" cy="5032375"/>
          </a:xfrm>
          <a:prstGeom prst="rect">
            <a:avLst/>
          </a:prstGeom>
          <a:noFill/>
        </p:spPr>
        <p:txBody>
          <a:bodyPr>
            <a:spAutoFit/>
          </a:bodyPr>
          <a:lstStyle/>
          <a:p>
            <a:pPr fontAlgn="auto">
              <a:spcBef>
                <a:spcPts val="0"/>
              </a:spcBef>
              <a:spcAft>
                <a:spcPts val="0"/>
              </a:spcAft>
              <a:defRPr/>
            </a:pPr>
            <a:r>
              <a:rPr lang="en-GB" sz="2200" b="1" dirty="0">
                <a:latin typeface="Times New Roman" pitchFamily="18" charset="0"/>
                <a:cs typeface="Times New Roman" pitchFamily="18" charset="0"/>
              </a:rPr>
              <a:t>accounts </a:t>
            </a:r>
            <a:r>
              <a:rPr lang="en-GB" sz="2200" dirty="0">
                <a:latin typeface="Times New Roman" pitchFamily="18" charset="0"/>
                <a:cs typeface="Times New Roman" pitchFamily="18" charset="0"/>
              </a:rPr>
              <a:t>represented </a:t>
            </a:r>
            <a:r>
              <a:rPr lang="en-GB" sz="2200" dirty="0">
                <a:latin typeface="Times New Roman" pitchFamily="18" charset="0"/>
                <a:cs typeface="Times New Roman" pitchFamily="18" charset="0"/>
              </a:rPr>
              <a:t>by its rows and </a:t>
            </a:r>
            <a:r>
              <a:rPr lang="en-GB" sz="2200" dirty="0">
                <a:latin typeface="Times New Roman" pitchFamily="18" charset="0"/>
                <a:cs typeface="Times New Roman" pitchFamily="18" charset="0"/>
              </a:rPr>
              <a:t>columns</a:t>
            </a:r>
          </a:p>
          <a:p>
            <a:pPr marL="269875" indent="-269875" fontAlgn="auto">
              <a:spcBef>
                <a:spcPts val="600"/>
              </a:spcBef>
              <a:spcAft>
                <a:spcPts val="0"/>
              </a:spcAft>
              <a:buClr>
                <a:srgbClr val="FFCC00"/>
              </a:buClr>
              <a:buFont typeface="Arial" pitchFamily="34" charset="0"/>
              <a:buChar char="•"/>
              <a:defRPr/>
            </a:pPr>
            <a:r>
              <a:rPr lang="en-US" sz="2200" u="sng" dirty="0">
                <a:latin typeface="Times New Roman" pitchFamily="18" charset="0"/>
                <a:cs typeface="Times New Roman" pitchFamily="18" charset="0"/>
              </a:rPr>
              <a:t>production</a:t>
            </a:r>
            <a:r>
              <a:rPr lang="en-US" sz="2200" dirty="0">
                <a:latin typeface="Times New Roman" pitchFamily="18" charset="0"/>
                <a:cs typeface="Times New Roman" pitchFamily="18" charset="0"/>
              </a:rPr>
              <a:t>: </a:t>
            </a:r>
            <a:r>
              <a:rPr lang="en-US" sz="2200" dirty="0">
                <a:latin typeface="Times New Roman" pitchFamily="18" charset="0"/>
                <a:cs typeface="Times New Roman" pitchFamily="18" charset="0"/>
              </a:rPr>
              <a:t>products (goods and services), activities (industries) and </a:t>
            </a:r>
            <a:r>
              <a:rPr lang="en-US" sz="2200" dirty="0">
                <a:latin typeface="Times New Roman" pitchFamily="18" charset="0"/>
                <a:cs typeface="Times New Roman" pitchFamily="18" charset="0"/>
              </a:rPr>
              <a:t>factors</a:t>
            </a:r>
          </a:p>
          <a:p>
            <a:pPr marL="269875" indent="-269875" fontAlgn="auto">
              <a:spcBef>
                <a:spcPts val="0"/>
              </a:spcBef>
              <a:spcAft>
                <a:spcPts val="600"/>
              </a:spcAft>
              <a:buClr>
                <a:srgbClr val="FFCC00"/>
              </a:buClr>
              <a:buFont typeface="Arial" pitchFamily="34" charset="0"/>
              <a:buChar char="•"/>
              <a:defRPr/>
            </a:pPr>
            <a:r>
              <a:rPr lang="en-US" sz="2200" dirty="0">
                <a:latin typeface="Times New Roman" pitchFamily="18" charset="0"/>
                <a:cs typeface="Times New Roman" pitchFamily="18" charset="0"/>
              </a:rPr>
              <a:t>(domestic) </a:t>
            </a:r>
            <a:r>
              <a:rPr lang="en-US" sz="2200" u="sng" dirty="0">
                <a:latin typeface="Times New Roman" pitchFamily="18" charset="0"/>
                <a:cs typeface="Times New Roman" pitchFamily="18" charset="0"/>
              </a:rPr>
              <a:t>institutions</a:t>
            </a:r>
            <a:r>
              <a:rPr lang="en-US" sz="2200" dirty="0">
                <a:latin typeface="Times New Roman" pitchFamily="18" charset="0"/>
                <a:cs typeface="Times New Roman" pitchFamily="18" charset="0"/>
              </a:rPr>
              <a:t>:  current, capital and </a:t>
            </a:r>
            <a:r>
              <a:rPr lang="en-US" sz="2200" dirty="0">
                <a:latin typeface="Times New Roman" pitchFamily="18" charset="0"/>
                <a:cs typeface="Times New Roman" pitchFamily="18" charset="0"/>
              </a:rPr>
              <a:t>financial</a:t>
            </a:r>
          </a:p>
          <a:p>
            <a:pPr marL="269875" indent="-269875" fontAlgn="auto">
              <a:spcBef>
                <a:spcPts val="600"/>
              </a:spcBef>
              <a:spcAft>
                <a:spcPts val="0"/>
              </a:spcAft>
              <a:buClr>
                <a:srgbClr val="FFCC00"/>
              </a:buClr>
              <a:buFont typeface="Arial" pitchFamily="34" charset="0"/>
              <a:buChar char="•"/>
              <a:defRPr/>
            </a:pPr>
            <a:r>
              <a:rPr lang="en-US" sz="2200" u="sng" dirty="0">
                <a:latin typeface="Times New Roman" pitchFamily="18" charset="0"/>
                <a:cs typeface="Times New Roman" pitchFamily="18" charset="0"/>
              </a:rPr>
              <a:t>rest </a:t>
            </a:r>
            <a:r>
              <a:rPr lang="en-US" sz="2200" u="sng" dirty="0">
                <a:latin typeface="Times New Roman" pitchFamily="18" charset="0"/>
                <a:cs typeface="Times New Roman" pitchFamily="18" charset="0"/>
              </a:rPr>
              <a:t>of the world </a:t>
            </a:r>
          </a:p>
          <a:p>
            <a:pPr fontAlgn="auto">
              <a:spcBef>
                <a:spcPts val="1200"/>
              </a:spcBef>
              <a:spcAft>
                <a:spcPts val="0"/>
              </a:spcAft>
              <a:buClr>
                <a:srgbClr val="FFCC00"/>
              </a:buClr>
              <a:defRPr/>
            </a:pPr>
            <a:r>
              <a:rPr lang="en-US" sz="2200" b="1" dirty="0" err="1">
                <a:latin typeface="Times New Roman" pitchFamily="18" charset="0"/>
                <a:cs typeface="Times New Roman" pitchFamily="18" charset="0"/>
              </a:rPr>
              <a:t>Disaggregations</a:t>
            </a:r>
            <a:r>
              <a:rPr lang="en-US" sz="2200" dirty="0">
                <a:latin typeface="Times New Roman" pitchFamily="18" charset="0"/>
                <a:cs typeface="Times New Roman" pitchFamily="18" charset="0"/>
              </a:rPr>
              <a:t> </a:t>
            </a:r>
            <a:r>
              <a:rPr lang="en-US" sz="2200" dirty="0">
                <a:latin typeface="Times New Roman" pitchFamily="18" charset="0"/>
                <a:cs typeface="Times New Roman" pitchFamily="18" charset="0"/>
              </a:rPr>
              <a:t>… </a:t>
            </a:r>
            <a:r>
              <a:rPr lang="en-US" sz="2200" dirty="0">
                <a:latin typeface="Times New Roman" pitchFamily="18" charset="0"/>
                <a:cs typeface="Times New Roman" pitchFamily="18" charset="0"/>
              </a:rPr>
              <a:t>do not affect the consistency of the whole </a:t>
            </a:r>
            <a:r>
              <a:rPr lang="en-US" sz="2200" dirty="0">
                <a:latin typeface="Times New Roman" pitchFamily="18" charset="0"/>
                <a:cs typeface="Times New Roman" pitchFamily="18" charset="0"/>
              </a:rPr>
              <a:t>system </a:t>
            </a:r>
          </a:p>
          <a:p>
            <a:pPr fontAlgn="auto">
              <a:spcBef>
                <a:spcPts val="1200"/>
              </a:spcBef>
              <a:spcAft>
                <a:spcPts val="0"/>
              </a:spcAft>
              <a:buClr>
                <a:srgbClr val="FFCC00"/>
              </a:buClr>
              <a:defRPr/>
            </a:pPr>
            <a:r>
              <a:rPr lang="en-US" sz="2200" b="1" dirty="0">
                <a:latin typeface="Times New Roman" pitchFamily="18" charset="0"/>
                <a:cs typeface="Times New Roman" pitchFamily="18" charset="0"/>
              </a:rPr>
              <a:t>Extensions</a:t>
            </a:r>
            <a:r>
              <a:rPr lang="en-US" sz="2200" dirty="0">
                <a:latin typeface="Times New Roman" pitchFamily="18" charset="0"/>
                <a:cs typeface="Times New Roman" pitchFamily="18" charset="0"/>
              </a:rPr>
              <a:t> … </a:t>
            </a:r>
            <a:r>
              <a:rPr lang="en-US" sz="2200" dirty="0">
                <a:latin typeface="Times New Roman" pitchFamily="18" charset="0"/>
                <a:cs typeface="Times New Roman" pitchFamily="18" charset="0"/>
              </a:rPr>
              <a:t>pass through the convenient adjustment to, or the connection with, the whole system in order to maintain its </a:t>
            </a:r>
            <a:r>
              <a:rPr lang="en-US" sz="2200" dirty="0">
                <a:latin typeface="Times New Roman" pitchFamily="18" charset="0"/>
                <a:cs typeface="Times New Roman" pitchFamily="18" charset="0"/>
              </a:rPr>
              <a:t>consistency</a:t>
            </a:r>
            <a:endParaRPr lang="en-US" sz="2200" u="sng" dirty="0">
              <a:latin typeface="Times New Roman" pitchFamily="18" charset="0"/>
              <a:cs typeface="Times New Roman" pitchFamily="18" charset="0"/>
            </a:endParaRPr>
          </a:p>
          <a:p>
            <a:pPr fontAlgn="auto">
              <a:spcBef>
                <a:spcPts val="0"/>
              </a:spcBef>
              <a:spcAft>
                <a:spcPts val="0"/>
              </a:spcAft>
              <a:defRPr/>
            </a:pPr>
            <a:endParaRPr lang="en-GB" sz="2200" dirty="0">
              <a:latin typeface="Times New Roman" pitchFamily="18" charset="0"/>
              <a:cs typeface="Times New Roman" pitchFamily="18" charset="0"/>
            </a:endParaRPr>
          </a:p>
          <a:p>
            <a:pPr fontAlgn="auto">
              <a:spcBef>
                <a:spcPts val="0"/>
              </a:spcBef>
              <a:spcAft>
                <a:spcPts val="0"/>
              </a:spcAft>
              <a:defRPr/>
            </a:pPr>
            <a:r>
              <a:rPr lang="en-GB" sz="2200" dirty="0">
                <a:latin typeface="Times New Roman" pitchFamily="18" charset="0"/>
                <a:cs typeface="Times New Roman" pitchFamily="18" charset="0"/>
              </a:rPr>
              <a:t>Concern with .. </a:t>
            </a:r>
            <a:r>
              <a:rPr lang="en-US" sz="2200" dirty="0">
                <a:latin typeface="Times New Roman" pitchFamily="18" charset="0"/>
                <a:cs typeface="Times New Roman" pitchFamily="18" charset="0"/>
              </a:rPr>
              <a:t>is a </a:t>
            </a:r>
            <a:r>
              <a:rPr lang="en-US" sz="2200" dirty="0">
                <a:solidFill>
                  <a:srgbClr val="FF6600"/>
                </a:solidFill>
                <a:latin typeface="Times New Roman" pitchFamily="18" charset="0"/>
                <a:cs typeface="Times New Roman" pitchFamily="18" charset="0"/>
              </a:rPr>
              <a:t>condition for ensuring that the network of linkages that underlies the activity of countries is </a:t>
            </a:r>
            <a:r>
              <a:rPr lang="en-US" sz="2200" dirty="0">
                <a:solidFill>
                  <a:srgbClr val="FF6600"/>
                </a:solidFill>
                <a:latin typeface="Times New Roman" pitchFamily="18" charset="0"/>
                <a:cs typeface="Times New Roman" pitchFamily="18" charset="0"/>
              </a:rPr>
              <a:t>complete </a:t>
            </a:r>
            <a:r>
              <a:rPr lang="en-US" sz="2200" b="1" dirty="0">
                <a:latin typeface="Times New Roman" pitchFamily="18" charset="0"/>
                <a:cs typeface="Times New Roman" pitchFamily="18" charset="0"/>
                <a:sym typeface="Symbol"/>
              </a:rPr>
              <a:t></a:t>
            </a:r>
            <a:r>
              <a:rPr lang="en-US" sz="2200" dirty="0">
                <a:latin typeface="Times New Roman" pitchFamily="18" charset="0"/>
                <a:cs typeface="Times New Roman" pitchFamily="18" charset="0"/>
                <a:sym typeface="Symbol"/>
              </a:rPr>
              <a:t> besides the generation of income, the distribution, redistribution and use of income, as well as the redistribution and accumulation of wealth, have to be </a:t>
            </a:r>
            <a:r>
              <a:rPr lang="en-US" sz="2200" dirty="0">
                <a:latin typeface="Times New Roman" pitchFamily="18" charset="0"/>
                <a:cs typeface="Times New Roman" pitchFamily="18" charset="0"/>
                <a:sym typeface="Symbol"/>
              </a:rPr>
              <a:t>included.</a:t>
            </a:r>
            <a:endParaRPr lang="pt-PT" sz="2200" b="1" dirty="0">
              <a:latin typeface="Times New Roman" pitchFamily="18" charset="0"/>
              <a:cs typeface="Times New Roman" pitchFamily="18" charset="0"/>
            </a:endParaRPr>
          </a:p>
        </p:txBody>
      </p:sp>
      <p:cxnSp>
        <p:nvCxnSpPr>
          <p:cNvPr id="13" name="Straight Connector 12"/>
          <p:cNvCxnSpPr/>
          <p:nvPr/>
        </p:nvCxnSpPr>
        <p:spPr>
          <a:xfrm>
            <a:off x="4535488" y="3444875"/>
            <a:ext cx="3565525"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31913" y="4221163"/>
            <a:ext cx="1584325"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526088" y="4221163"/>
            <a:ext cx="12065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a:spLocks noChangeArrowheads="1"/>
          </p:cNvSpPr>
          <p:nvPr/>
        </p:nvSpPr>
        <p:spPr bwMode="auto">
          <a:xfrm>
            <a:off x="3689350" y="2462213"/>
            <a:ext cx="5257800" cy="706437"/>
          </a:xfrm>
          <a:prstGeom prst="rect">
            <a:avLst/>
          </a:prstGeom>
          <a:noFill/>
          <a:ln w="9525">
            <a:solidFill>
              <a:schemeClr val="tx1"/>
            </a:solidFill>
            <a:miter lim="800000"/>
            <a:headEnd/>
            <a:tailEnd/>
          </a:ln>
        </p:spPr>
        <p:txBody>
          <a:bodyPr>
            <a:spAutoFit/>
          </a:bodyPr>
          <a:lstStyle/>
          <a:p>
            <a:r>
              <a:rPr lang="en-GB" sz="2000">
                <a:latin typeface="Times New Roman" pitchFamily="18" charset="0"/>
                <a:cs typeface="Times New Roman" pitchFamily="18" charset="0"/>
              </a:rPr>
              <a:t>consistency is only possible when </a:t>
            </a:r>
            <a:r>
              <a:rPr lang="en-GB" sz="2000" u="sng">
                <a:latin typeface="Times New Roman" pitchFamily="18" charset="0"/>
                <a:cs typeface="Times New Roman" pitchFamily="18" charset="0"/>
              </a:rPr>
              <a:t>production</a:t>
            </a:r>
            <a:r>
              <a:rPr lang="en-GB" sz="2000">
                <a:latin typeface="Times New Roman" pitchFamily="18" charset="0"/>
                <a:cs typeface="Times New Roman" pitchFamily="18" charset="0"/>
              </a:rPr>
              <a:t> and </a:t>
            </a:r>
            <a:r>
              <a:rPr lang="en-GB" sz="2000" u="sng">
                <a:latin typeface="Times New Roman" pitchFamily="18" charset="0"/>
                <a:cs typeface="Times New Roman" pitchFamily="18" charset="0"/>
              </a:rPr>
              <a:t>institutions</a:t>
            </a:r>
            <a:r>
              <a:rPr lang="en-GB" sz="2000">
                <a:latin typeface="Times New Roman" pitchFamily="18" charset="0"/>
                <a:cs typeface="Times New Roman" pitchFamily="18" charset="0"/>
              </a:rPr>
              <a:t> are worked on together</a:t>
            </a:r>
            <a:endParaRPr lang="pt-PT" sz="2000">
              <a:latin typeface="Times New Roman" pitchFamily="18" charset="0"/>
              <a:cs typeface="Times New Roman" pitchFamily="18" charset="0"/>
            </a:endParaRPr>
          </a:p>
        </p:txBody>
      </p:sp>
      <p:cxnSp>
        <p:nvCxnSpPr>
          <p:cNvPr id="19" name="Straight Connector 18"/>
          <p:cNvCxnSpPr/>
          <p:nvPr/>
        </p:nvCxnSpPr>
        <p:spPr>
          <a:xfrm>
            <a:off x="3824288" y="2797175"/>
            <a:ext cx="12065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p:cNvPicPr>
            <a:picLocks noChangeAspect="1" noChangeArrowheads="1"/>
          </p:cNvPicPr>
          <p:nvPr/>
        </p:nvPicPr>
        <p:blipFill>
          <a:blip r:embed="rId3"/>
          <a:srcRect/>
          <a:stretch>
            <a:fillRect/>
          </a:stretch>
        </p:blipFill>
        <p:spPr bwMode="auto">
          <a:xfrm>
            <a:off x="52388" y="5759450"/>
            <a:ext cx="1063625" cy="1108075"/>
          </a:xfrm>
          <a:prstGeom prst="rect">
            <a:avLst/>
          </a:prstGeom>
          <a:noFill/>
          <a:ln w="9525">
            <a:noFill/>
            <a:miter lim="800000"/>
            <a:headEnd/>
            <a:tailEnd/>
          </a:ln>
        </p:spPr>
      </p:pic>
      <p:sp>
        <p:nvSpPr>
          <p:cNvPr id="2" name="Title 1"/>
          <p:cNvSpPr>
            <a:spLocks noGrp="1"/>
          </p:cNvSpPr>
          <p:nvPr>
            <p:ph type="ctrTitle"/>
          </p:nvPr>
        </p:nvSpPr>
        <p:spPr>
          <a:xfrm>
            <a:off x="179388" y="0"/>
            <a:ext cx="8785225" cy="1050925"/>
          </a:xfrm>
        </p:spPr>
        <p:txBody>
          <a:bodyPr rtlCol="0">
            <a:normAutofit/>
          </a:bodyPr>
          <a:lstStyle/>
          <a:p>
            <a:pPr algn="l" fontAlgn="auto">
              <a:spcAft>
                <a:spcPts val="0"/>
              </a:spcAft>
              <a:defRPr/>
            </a:pPr>
            <a:r>
              <a:rPr lang="en-US" sz="2000" b="1" cap="small" dirty="0">
                <a:latin typeface="Times New Roman" pitchFamily="18" charset="0"/>
                <a:cs typeface="Times New Roman" pitchFamily="18" charset="0"/>
              </a:rPr>
              <a:t>Social Accounting Matrices for supporting policy decision processes.</a:t>
            </a:r>
            <a:r>
              <a:rPr lang="pt-PT" sz="2000" dirty="0">
                <a:latin typeface="Times New Roman" pitchFamily="18" charset="0"/>
                <a:cs typeface="Times New Roman" pitchFamily="18" charset="0"/>
              </a:rPr>
              <a:t/>
            </a:r>
            <a:br>
              <a:rPr lang="pt-PT" sz="2000" dirty="0">
                <a:latin typeface="Times New Roman" pitchFamily="18" charset="0"/>
                <a:cs typeface="Times New Roman" pitchFamily="18" charset="0"/>
              </a:rPr>
            </a:br>
            <a:r>
              <a:rPr lang="en-US" sz="1800" b="1" i="1" dirty="0">
                <a:latin typeface="Times New Roman" pitchFamily="18" charset="0"/>
                <a:cs typeface="Times New Roman" pitchFamily="18" charset="0"/>
              </a:rPr>
              <a:t>Susana </a:t>
            </a:r>
            <a:r>
              <a:rPr lang="en-US" sz="1800" b="1" i="1" dirty="0" smtClean="0">
                <a:latin typeface="Times New Roman" pitchFamily="18" charset="0"/>
                <a:cs typeface="Times New Roman" pitchFamily="18" charset="0"/>
              </a:rPr>
              <a:t>Santos</a:t>
            </a:r>
            <a:endParaRPr lang="pt-PT" sz="1800" dirty="0">
              <a:solidFill>
                <a:srgbClr val="FF0000"/>
              </a:solidFill>
              <a:latin typeface="Times New Roman" pitchFamily="18" charset="0"/>
              <a:cs typeface="Times New Roman" pitchFamily="18" charset="0"/>
            </a:endParaRPr>
          </a:p>
        </p:txBody>
      </p:sp>
      <p:sp>
        <p:nvSpPr>
          <p:cNvPr id="27651" name="Subtitle 2"/>
          <p:cNvSpPr>
            <a:spLocks noGrp="1"/>
          </p:cNvSpPr>
          <p:nvPr>
            <p:ph type="subTitle" idx="1"/>
          </p:nvPr>
        </p:nvSpPr>
        <p:spPr>
          <a:xfrm>
            <a:off x="323850" y="6046788"/>
            <a:ext cx="8351838" cy="792162"/>
          </a:xfrm>
        </p:spPr>
        <p:txBody>
          <a:bodyPr/>
          <a:lstStyle/>
          <a:p>
            <a:pPr algn="l"/>
            <a:r>
              <a:rPr lang="en-GB" sz="1800" smtClean="0">
                <a:solidFill>
                  <a:schemeClr val="tx1"/>
                </a:solidFill>
                <a:latin typeface="Times New Roman" pitchFamily="18" charset="0"/>
                <a:cs typeface="Times New Roman" pitchFamily="18" charset="0"/>
              </a:rPr>
              <a:t>XIV April International Academic Conference on Economic and Social Development</a:t>
            </a:r>
          </a:p>
          <a:p>
            <a:pPr algn="l"/>
            <a:r>
              <a:rPr lang="en-GB" sz="1800" i="1" smtClean="0">
                <a:solidFill>
                  <a:schemeClr val="tx1"/>
                </a:solidFill>
                <a:latin typeface="Times New Roman" pitchFamily="18" charset="0"/>
                <a:cs typeface="Times New Roman" pitchFamily="18" charset="0"/>
              </a:rPr>
              <a:t>Moscow, Russia, April 2-5, 2013</a:t>
            </a:r>
          </a:p>
        </p:txBody>
      </p:sp>
      <p:sp>
        <p:nvSpPr>
          <p:cNvPr id="2765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2FF2F9-786F-4166-A468-93A5DF29F548}" type="slidenum">
              <a:rPr lang="pt-PT" sz="1400">
                <a:solidFill>
                  <a:schemeClr val="tx1"/>
                </a:solidFill>
                <a:latin typeface="Times New Roman" pitchFamily="18" charset="0"/>
                <a:cs typeface="Times New Roman" pitchFamily="18" charset="0"/>
              </a:rPr>
              <a:pPr fontAlgn="base">
                <a:spcBef>
                  <a:spcPct val="0"/>
                </a:spcBef>
                <a:spcAft>
                  <a:spcPct val="0"/>
                </a:spcAft>
              </a:pPr>
              <a:t>7</a:t>
            </a:fld>
            <a:r>
              <a:rPr lang="pt-PT" sz="1400">
                <a:solidFill>
                  <a:schemeClr val="tx1"/>
                </a:solidFill>
                <a:latin typeface="Times New Roman" pitchFamily="18" charset="0"/>
                <a:cs typeface="Times New Roman" pitchFamily="18" charset="0"/>
              </a:rPr>
              <a:t>.</a:t>
            </a:r>
          </a:p>
        </p:txBody>
      </p:sp>
      <p:cxnSp>
        <p:nvCxnSpPr>
          <p:cNvPr id="6" name="Straight Connector 5"/>
          <p:cNvCxnSpPr/>
          <p:nvPr/>
        </p:nvCxnSpPr>
        <p:spPr>
          <a:xfrm>
            <a:off x="323850" y="6021388"/>
            <a:ext cx="8208963" cy="0"/>
          </a:xfrm>
          <a:prstGeom prst="line">
            <a:avLst/>
          </a:prstGeom>
          <a:ln w="28575">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9388" y="981075"/>
            <a:ext cx="8713787"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23850" y="1152525"/>
            <a:ext cx="8208963" cy="4124325"/>
          </a:xfrm>
          <a:prstGeom prst="rect">
            <a:avLst/>
          </a:prstGeom>
          <a:noFill/>
        </p:spPr>
        <p:txBody>
          <a:bodyPr>
            <a:spAutoFit/>
          </a:bodyPr>
          <a:lstStyle/>
          <a:p>
            <a:pPr fontAlgn="auto">
              <a:spcBef>
                <a:spcPts val="0"/>
              </a:spcBef>
              <a:spcAft>
                <a:spcPts val="0"/>
              </a:spcAft>
              <a:defRPr/>
            </a:pPr>
            <a:r>
              <a:rPr lang="en-US" sz="2200" b="1" dirty="0">
                <a:solidFill>
                  <a:srgbClr val="FFCC00"/>
                </a:solidFill>
                <a:latin typeface="Times New Roman" pitchFamily="18" charset="0"/>
                <a:cs typeface="Times New Roman" pitchFamily="18" charset="0"/>
              </a:rPr>
              <a:t>matrix format  </a:t>
            </a:r>
            <a:r>
              <a:rPr lang="en-US" sz="2200" b="1" dirty="0">
                <a:latin typeface="Times New Roman" pitchFamily="18" charset="0"/>
                <a:cs typeface="Times New Roman" pitchFamily="18" charset="0"/>
                <a:sym typeface="Symbol"/>
              </a:rPr>
              <a:t></a:t>
            </a:r>
            <a:r>
              <a:rPr lang="en-US" sz="2200" dirty="0">
                <a:latin typeface="Times New Roman" pitchFamily="18" charset="0"/>
                <a:cs typeface="Times New Roman" pitchFamily="18" charset="0"/>
                <a:sym typeface="Symbol"/>
              </a:rPr>
              <a:t> </a:t>
            </a:r>
            <a:r>
              <a:rPr lang="en-US" sz="2200" b="1" dirty="0">
                <a:latin typeface="Times New Roman" pitchFamily="18" charset="0"/>
                <a:cs typeface="Times New Roman" pitchFamily="18" charset="0"/>
              </a:rPr>
              <a:t>increased analytical content </a:t>
            </a:r>
            <a:r>
              <a:rPr lang="en-US" sz="2200" b="1" dirty="0">
                <a:latin typeface="Times New Roman" pitchFamily="18" charset="0"/>
                <a:cs typeface="Times New Roman" pitchFamily="18" charset="0"/>
                <a:sym typeface="Symbol"/>
              </a:rPr>
              <a:t></a:t>
            </a:r>
            <a:r>
              <a:rPr lang="en-US" sz="2200" dirty="0">
                <a:latin typeface="Times New Roman" pitchFamily="18" charset="0"/>
                <a:cs typeface="Times New Roman" pitchFamily="18" charset="0"/>
                <a:sym typeface="Symbol"/>
              </a:rPr>
              <a:t> </a:t>
            </a:r>
            <a:r>
              <a:rPr lang="en-US" sz="2200" u="sng" dirty="0">
                <a:latin typeface="Times New Roman" pitchFamily="18" charset="0"/>
                <a:cs typeface="Times New Roman" pitchFamily="18" charset="0"/>
              </a:rPr>
              <a:t>possibility of capturing and working with </a:t>
            </a:r>
            <a:r>
              <a:rPr lang="en-US" sz="2200" b="1" u="sng" dirty="0">
                <a:solidFill>
                  <a:srgbClr val="FF6600"/>
                </a:solidFill>
                <a:latin typeface="Times New Roman" pitchFamily="18" charset="0"/>
                <a:cs typeface="Times New Roman" pitchFamily="18" charset="0"/>
              </a:rPr>
              <a:t>networks of linkages </a:t>
            </a:r>
            <a:r>
              <a:rPr lang="en-US" sz="2200" u="sng" dirty="0">
                <a:latin typeface="Times New Roman" pitchFamily="18" charset="0"/>
                <a:cs typeface="Times New Roman" pitchFamily="18" charset="0"/>
              </a:rPr>
              <a:t>not captured and worked on otherwise</a:t>
            </a:r>
          </a:p>
          <a:p>
            <a:pPr fontAlgn="auto">
              <a:spcBef>
                <a:spcPts val="0"/>
              </a:spcBef>
              <a:spcAft>
                <a:spcPts val="0"/>
              </a:spcAft>
              <a:defRPr/>
            </a:pPr>
            <a:endParaRPr lang="en-GB" sz="2200" b="1" dirty="0">
              <a:latin typeface="Times New Roman" pitchFamily="18" charset="0"/>
              <a:cs typeface="Times New Roman" pitchFamily="18" charset="0"/>
            </a:endParaRPr>
          </a:p>
          <a:p>
            <a:pPr fontAlgn="auto">
              <a:spcBef>
                <a:spcPts val="0"/>
              </a:spcBef>
              <a:spcAft>
                <a:spcPts val="0"/>
              </a:spcAft>
              <a:defRPr/>
            </a:pPr>
            <a:r>
              <a:rPr lang="en-GB" sz="2200" b="1" dirty="0">
                <a:latin typeface="Times New Roman" pitchFamily="18" charset="0"/>
                <a:cs typeface="Times New Roman" pitchFamily="18" charset="0"/>
              </a:rPr>
              <a:t>network of linkages </a:t>
            </a:r>
            <a:r>
              <a:rPr lang="en-GB" sz="2200" dirty="0">
                <a:solidFill>
                  <a:srgbClr val="FF6600"/>
                </a:solidFill>
                <a:latin typeface="Times New Roman" pitchFamily="18" charset="0"/>
                <a:cs typeface="Times New Roman" pitchFamily="18" charset="0"/>
              </a:rPr>
              <a:t>can only be identified and worked on in a matrix form in a </a:t>
            </a:r>
            <a:r>
              <a:rPr lang="en-GB" sz="2200" b="1" dirty="0">
                <a:solidFill>
                  <a:srgbClr val="FF6600"/>
                </a:solidFill>
                <a:latin typeface="Times New Roman" pitchFamily="18" charset="0"/>
                <a:cs typeface="Times New Roman" pitchFamily="18" charset="0"/>
              </a:rPr>
              <a:t>tool</a:t>
            </a:r>
            <a:r>
              <a:rPr lang="en-GB" sz="2200" dirty="0">
                <a:solidFill>
                  <a:srgbClr val="FF6600"/>
                </a:solidFill>
                <a:latin typeface="Times New Roman" pitchFamily="18" charset="0"/>
                <a:cs typeface="Times New Roman" pitchFamily="18" charset="0"/>
              </a:rPr>
              <a:t> like the </a:t>
            </a:r>
            <a:r>
              <a:rPr lang="en-GB" sz="2200" b="1" dirty="0">
                <a:solidFill>
                  <a:srgbClr val="FF6600"/>
                </a:solidFill>
                <a:latin typeface="Times New Roman" pitchFamily="18" charset="0"/>
                <a:cs typeface="Times New Roman" pitchFamily="18" charset="0"/>
              </a:rPr>
              <a:t>SAM</a:t>
            </a:r>
          </a:p>
          <a:p>
            <a:pPr marL="342900" indent="-342900" fontAlgn="auto">
              <a:spcBef>
                <a:spcPts val="0"/>
              </a:spcBef>
              <a:spcAft>
                <a:spcPts val="0"/>
              </a:spcAft>
              <a:buFont typeface="Arial" pitchFamily="34" charset="0"/>
              <a:buChar char="•"/>
              <a:defRPr/>
            </a:pPr>
            <a:r>
              <a:rPr lang="en-GB" sz="2200" dirty="0">
                <a:latin typeface="Times New Roman" pitchFamily="18" charset="0"/>
                <a:cs typeface="Times New Roman" pitchFamily="18" charset="0"/>
              </a:rPr>
              <a:t>can </a:t>
            </a:r>
            <a:r>
              <a:rPr lang="en-GB" sz="2200" dirty="0">
                <a:latin typeface="Times New Roman" pitchFamily="18" charset="0"/>
                <a:cs typeface="Times New Roman" pitchFamily="18" charset="0"/>
              </a:rPr>
              <a:t>be worked on not only for the </a:t>
            </a:r>
            <a:r>
              <a:rPr lang="en-GB" sz="2200" u="sng" dirty="0">
                <a:latin typeface="Times New Roman" pitchFamily="18" charset="0"/>
                <a:cs typeface="Times New Roman" pitchFamily="18" charset="0"/>
              </a:rPr>
              <a:t>observed</a:t>
            </a:r>
            <a:r>
              <a:rPr lang="en-GB" sz="2200" dirty="0">
                <a:latin typeface="Times New Roman" pitchFamily="18" charset="0"/>
                <a:cs typeface="Times New Roman" pitchFamily="18" charset="0"/>
              </a:rPr>
              <a:t> but also for the </a:t>
            </a:r>
            <a:r>
              <a:rPr lang="en-GB" sz="2200" u="sng" dirty="0">
                <a:latin typeface="Times New Roman" pitchFamily="18" charset="0"/>
                <a:cs typeface="Times New Roman" pitchFamily="18" charset="0"/>
              </a:rPr>
              <a:t>non-observed activity of countries </a:t>
            </a:r>
            <a:r>
              <a:rPr lang="en-GB" sz="2200" dirty="0">
                <a:latin typeface="Times New Roman" pitchFamily="18" charset="0"/>
                <a:cs typeface="Times New Roman" pitchFamily="18" charset="0"/>
              </a:rPr>
              <a:t>through the national </a:t>
            </a:r>
            <a:r>
              <a:rPr lang="en-GB" sz="2200" dirty="0">
                <a:latin typeface="Times New Roman" pitchFamily="18" charset="0"/>
                <a:cs typeface="Times New Roman" pitchFamily="18" charset="0"/>
              </a:rPr>
              <a:t>accounts </a:t>
            </a:r>
          </a:p>
          <a:p>
            <a:pPr fontAlgn="auto">
              <a:spcBef>
                <a:spcPts val="0"/>
              </a:spcBef>
              <a:spcAft>
                <a:spcPts val="0"/>
              </a:spcAft>
              <a:defRPr/>
            </a:pPr>
            <a:endParaRPr lang="en-GB" sz="2200" dirty="0">
              <a:latin typeface="Times New Roman" pitchFamily="18" charset="0"/>
              <a:cs typeface="Times New Roman" pitchFamily="18" charset="0"/>
            </a:endParaRPr>
          </a:p>
          <a:p>
            <a:pPr fontAlgn="auto">
              <a:spcBef>
                <a:spcPts val="0"/>
              </a:spcBef>
              <a:spcAft>
                <a:spcPts val="0"/>
              </a:spcAft>
              <a:defRPr/>
            </a:pPr>
            <a:r>
              <a:rPr lang="en-GB" sz="2200" dirty="0">
                <a:latin typeface="Times New Roman" pitchFamily="18" charset="0"/>
                <a:cs typeface="Times New Roman" pitchFamily="18" charset="0"/>
              </a:rPr>
              <a:t>The </a:t>
            </a:r>
            <a:r>
              <a:rPr lang="en-GB" sz="2200" dirty="0">
                <a:latin typeface="Times New Roman" pitchFamily="18" charset="0"/>
                <a:cs typeface="Times New Roman" pitchFamily="18" charset="0"/>
              </a:rPr>
              <a:t>convenient coverage of that network of </a:t>
            </a:r>
            <a:r>
              <a:rPr lang="en-GB" sz="2200" dirty="0">
                <a:latin typeface="Times New Roman" pitchFamily="18" charset="0"/>
                <a:cs typeface="Times New Roman" pitchFamily="18" charset="0"/>
              </a:rPr>
              <a:t>linkages </a:t>
            </a:r>
            <a:r>
              <a:rPr lang="en-GB" sz="2200" dirty="0">
                <a:latin typeface="Times New Roman" pitchFamily="18" charset="0"/>
                <a:cs typeface="Times New Roman" pitchFamily="18" charset="0"/>
              </a:rPr>
              <a:t>is </a:t>
            </a:r>
            <a:r>
              <a:rPr lang="en-GB" sz="2200" b="1" dirty="0">
                <a:latin typeface="Times New Roman" pitchFamily="18" charset="0"/>
                <a:cs typeface="Times New Roman" pitchFamily="18" charset="0"/>
              </a:rPr>
              <a:t>a necessary </a:t>
            </a:r>
            <a:r>
              <a:rPr lang="en-GB" sz="2200" b="1" u="sng" dirty="0">
                <a:latin typeface="Times New Roman" pitchFamily="18" charset="0"/>
                <a:cs typeface="Times New Roman" pitchFamily="18" charset="0"/>
              </a:rPr>
              <a:t>condition for capturing multiplier effects in subsequent modelling</a:t>
            </a:r>
            <a:r>
              <a:rPr lang="en-GB" sz="2200" dirty="0">
                <a:latin typeface="Times New Roman" pitchFamily="18" charset="0"/>
                <a:cs typeface="Times New Roman" pitchFamily="18" charset="0"/>
              </a:rPr>
              <a:t>, which can provide important knowledge</a:t>
            </a:r>
            <a:endParaRPr lang="pt-PT"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p:cNvPicPr>
            <a:picLocks noChangeAspect="1" noChangeArrowheads="1"/>
          </p:cNvPicPr>
          <p:nvPr/>
        </p:nvPicPr>
        <p:blipFill>
          <a:blip r:embed="rId3"/>
          <a:srcRect/>
          <a:stretch>
            <a:fillRect/>
          </a:stretch>
        </p:blipFill>
        <p:spPr bwMode="auto">
          <a:xfrm>
            <a:off x="52388" y="5759450"/>
            <a:ext cx="1063625" cy="1108075"/>
          </a:xfrm>
          <a:prstGeom prst="rect">
            <a:avLst/>
          </a:prstGeom>
          <a:noFill/>
          <a:ln w="9525">
            <a:noFill/>
            <a:miter lim="800000"/>
            <a:headEnd/>
            <a:tailEnd/>
          </a:ln>
        </p:spPr>
      </p:pic>
      <p:sp>
        <p:nvSpPr>
          <p:cNvPr id="2" name="Title 1"/>
          <p:cNvSpPr>
            <a:spLocks noGrp="1"/>
          </p:cNvSpPr>
          <p:nvPr>
            <p:ph type="ctrTitle"/>
          </p:nvPr>
        </p:nvSpPr>
        <p:spPr>
          <a:xfrm>
            <a:off x="179388" y="0"/>
            <a:ext cx="8785225" cy="1050925"/>
          </a:xfrm>
        </p:spPr>
        <p:txBody>
          <a:bodyPr rtlCol="0">
            <a:normAutofit/>
          </a:bodyPr>
          <a:lstStyle/>
          <a:p>
            <a:pPr algn="l" fontAlgn="auto">
              <a:spcAft>
                <a:spcPts val="0"/>
              </a:spcAft>
              <a:defRPr/>
            </a:pPr>
            <a:r>
              <a:rPr lang="en-US" sz="2000" b="1" cap="small" dirty="0">
                <a:latin typeface="Times New Roman" pitchFamily="18" charset="0"/>
                <a:cs typeface="Times New Roman" pitchFamily="18" charset="0"/>
              </a:rPr>
              <a:t>Social Accounting Matrices for supporting policy decision processes.</a:t>
            </a:r>
            <a:r>
              <a:rPr lang="pt-PT" sz="2000" dirty="0">
                <a:latin typeface="Times New Roman" pitchFamily="18" charset="0"/>
                <a:cs typeface="Times New Roman" pitchFamily="18" charset="0"/>
              </a:rPr>
              <a:t/>
            </a:r>
            <a:br>
              <a:rPr lang="pt-PT" sz="2000" dirty="0">
                <a:latin typeface="Times New Roman" pitchFamily="18" charset="0"/>
                <a:cs typeface="Times New Roman" pitchFamily="18" charset="0"/>
              </a:rPr>
            </a:br>
            <a:r>
              <a:rPr lang="en-US" sz="1800" b="1" i="1" dirty="0">
                <a:latin typeface="Times New Roman" pitchFamily="18" charset="0"/>
                <a:cs typeface="Times New Roman" pitchFamily="18" charset="0"/>
              </a:rPr>
              <a:t>Susana </a:t>
            </a:r>
            <a:r>
              <a:rPr lang="en-US" sz="1800" b="1" i="1" dirty="0" smtClean="0">
                <a:latin typeface="Times New Roman" pitchFamily="18" charset="0"/>
                <a:cs typeface="Times New Roman" pitchFamily="18" charset="0"/>
              </a:rPr>
              <a:t>Santos</a:t>
            </a:r>
            <a:endParaRPr lang="pt-PT" sz="1800" dirty="0">
              <a:solidFill>
                <a:srgbClr val="FF0000"/>
              </a:solidFill>
              <a:latin typeface="Times New Roman" pitchFamily="18" charset="0"/>
              <a:cs typeface="Times New Roman" pitchFamily="18" charset="0"/>
            </a:endParaRPr>
          </a:p>
        </p:txBody>
      </p:sp>
      <p:sp>
        <p:nvSpPr>
          <p:cNvPr id="29699" name="Subtitle 2"/>
          <p:cNvSpPr>
            <a:spLocks noGrp="1"/>
          </p:cNvSpPr>
          <p:nvPr>
            <p:ph type="subTitle" idx="1"/>
          </p:nvPr>
        </p:nvSpPr>
        <p:spPr>
          <a:xfrm>
            <a:off x="323850" y="6046788"/>
            <a:ext cx="8351838" cy="792162"/>
          </a:xfrm>
        </p:spPr>
        <p:txBody>
          <a:bodyPr/>
          <a:lstStyle/>
          <a:p>
            <a:pPr algn="l"/>
            <a:r>
              <a:rPr lang="en-GB" sz="1800" smtClean="0">
                <a:solidFill>
                  <a:schemeClr val="tx1"/>
                </a:solidFill>
                <a:latin typeface="Times New Roman" pitchFamily="18" charset="0"/>
                <a:cs typeface="Times New Roman" pitchFamily="18" charset="0"/>
              </a:rPr>
              <a:t>XIV April International Academic Conference on Economic and Social Development</a:t>
            </a:r>
          </a:p>
          <a:p>
            <a:pPr algn="l"/>
            <a:r>
              <a:rPr lang="en-GB" sz="1800" i="1" smtClean="0">
                <a:solidFill>
                  <a:schemeClr val="tx1"/>
                </a:solidFill>
                <a:latin typeface="Times New Roman" pitchFamily="18" charset="0"/>
                <a:cs typeface="Times New Roman" pitchFamily="18" charset="0"/>
              </a:rPr>
              <a:t>Moscow, Russia, April 2-5, 2013</a:t>
            </a:r>
          </a:p>
        </p:txBody>
      </p:sp>
      <p:sp>
        <p:nvSpPr>
          <p:cNvPr id="2970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B6E372-0E68-4DF7-8E60-E2726E6B8030}" type="slidenum">
              <a:rPr lang="pt-PT" sz="1400">
                <a:solidFill>
                  <a:schemeClr val="tx1"/>
                </a:solidFill>
                <a:latin typeface="Times New Roman" pitchFamily="18" charset="0"/>
                <a:cs typeface="Times New Roman" pitchFamily="18" charset="0"/>
              </a:rPr>
              <a:pPr fontAlgn="base">
                <a:spcBef>
                  <a:spcPct val="0"/>
                </a:spcBef>
                <a:spcAft>
                  <a:spcPct val="0"/>
                </a:spcAft>
              </a:pPr>
              <a:t>8</a:t>
            </a:fld>
            <a:r>
              <a:rPr lang="pt-PT" sz="1400">
                <a:solidFill>
                  <a:schemeClr val="tx1"/>
                </a:solidFill>
                <a:latin typeface="Times New Roman" pitchFamily="18" charset="0"/>
                <a:cs typeface="Times New Roman" pitchFamily="18" charset="0"/>
              </a:rPr>
              <a:t>.</a:t>
            </a:r>
          </a:p>
        </p:txBody>
      </p:sp>
      <p:cxnSp>
        <p:nvCxnSpPr>
          <p:cNvPr id="6" name="Straight Connector 5"/>
          <p:cNvCxnSpPr/>
          <p:nvPr/>
        </p:nvCxnSpPr>
        <p:spPr>
          <a:xfrm>
            <a:off x="323850" y="6021388"/>
            <a:ext cx="8208963" cy="0"/>
          </a:xfrm>
          <a:prstGeom prst="line">
            <a:avLst/>
          </a:prstGeom>
          <a:ln w="28575">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9388" y="908050"/>
            <a:ext cx="8713787"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79388" y="981075"/>
            <a:ext cx="8713787" cy="4657725"/>
          </a:xfrm>
          <a:prstGeom prst="rect">
            <a:avLst/>
          </a:prstGeom>
          <a:noFill/>
        </p:spPr>
        <p:txBody>
          <a:bodyPr>
            <a:spAutoFit/>
          </a:bodyPr>
          <a:lstStyle/>
          <a:p>
            <a:pPr fontAlgn="auto">
              <a:spcBef>
                <a:spcPts val="0"/>
              </a:spcBef>
              <a:spcAft>
                <a:spcPts val="0"/>
              </a:spcAft>
              <a:defRPr/>
            </a:pPr>
            <a:r>
              <a:rPr lang="en-US" sz="2400" b="1" dirty="0">
                <a:solidFill>
                  <a:srgbClr val="FF6600"/>
                </a:solidFill>
                <a:latin typeface="Times New Roman" pitchFamily="18" charset="0"/>
                <a:cs typeface="Times New Roman" pitchFamily="18" charset="0"/>
              </a:rPr>
              <a:t>aggregates, indicators and balancing </a:t>
            </a:r>
            <a:r>
              <a:rPr lang="en-US" sz="2400" b="1" dirty="0">
                <a:solidFill>
                  <a:srgbClr val="FF6600"/>
                </a:solidFill>
                <a:latin typeface="Times New Roman" pitchFamily="18" charset="0"/>
                <a:cs typeface="Times New Roman" pitchFamily="18" charset="0"/>
              </a:rPr>
              <a:t>items</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rPr>
              <a:t>can be calculated </a:t>
            </a:r>
            <a:r>
              <a:rPr lang="en-US" sz="2400" dirty="0">
                <a:latin typeface="Times New Roman" pitchFamily="18" charset="0"/>
                <a:cs typeface="Times New Roman" pitchFamily="18" charset="0"/>
              </a:rPr>
              <a:t>outside </a:t>
            </a:r>
            <a:r>
              <a:rPr lang="en-US" sz="2400" dirty="0">
                <a:latin typeface="Times New Roman" pitchFamily="18" charset="0"/>
                <a:cs typeface="Times New Roman" pitchFamily="18" charset="0"/>
              </a:rPr>
              <a:t>the matrix </a:t>
            </a:r>
            <a:r>
              <a:rPr lang="en-US" sz="2400" dirty="0">
                <a:latin typeface="Times New Roman" pitchFamily="18" charset="0"/>
                <a:cs typeface="Times New Roman" pitchFamily="18" charset="0"/>
              </a:rPr>
              <a:t>format </a:t>
            </a:r>
            <a:r>
              <a:rPr lang="en-US" sz="2400" dirty="0">
                <a:latin typeface="Times New Roman" pitchFamily="18" charset="0"/>
                <a:cs typeface="Times New Roman" pitchFamily="18" charset="0"/>
                <a:sym typeface="Symbol"/>
              </a:rPr>
              <a:t> </a:t>
            </a:r>
            <a:r>
              <a:rPr lang="en-US" sz="2400" dirty="0">
                <a:latin typeface="Times New Roman" pitchFamily="18" charset="0"/>
                <a:cs typeface="Times New Roman" pitchFamily="18" charset="0"/>
              </a:rPr>
              <a:t>different </a:t>
            </a:r>
            <a:r>
              <a:rPr lang="en-US" sz="2400" dirty="0">
                <a:latin typeface="Times New Roman" pitchFamily="18" charset="0"/>
                <a:cs typeface="Times New Roman" pitchFamily="18" charset="0"/>
              </a:rPr>
              <a:t>forms of </a:t>
            </a:r>
            <a:r>
              <a:rPr lang="en-US" sz="2400" dirty="0">
                <a:latin typeface="Times New Roman" pitchFamily="18" charset="0"/>
                <a:cs typeface="Times New Roman" pitchFamily="18" charset="0"/>
              </a:rPr>
              <a:t>analysis</a:t>
            </a:r>
          </a:p>
          <a:p>
            <a:pPr fontAlgn="auto">
              <a:spcBef>
                <a:spcPts val="1200"/>
              </a:spcBef>
              <a:spcAft>
                <a:spcPts val="0"/>
              </a:spcAft>
              <a:defRPr/>
            </a:pPr>
            <a:r>
              <a:rPr lang="en-US" sz="2000" dirty="0">
                <a:latin typeface="Times New Roman" pitchFamily="18" charset="0"/>
                <a:cs typeface="Times New Roman" pitchFamily="18" charset="0"/>
              </a:rPr>
              <a:t>Depending on the detail of the SAM, we can </a:t>
            </a:r>
            <a:r>
              <a:rPr lang="en-US" sz="2000" dirty="0">
                <a:latin typeface="Times New Roman" pitchFamily="18" charset="0"/>
                <a:cs typeface="Times New Roman" pitchFamily="18" charset="0"/>
              </a:rPr>
              <a:t>e </a:t>
            </a:r>
            <a:r>
              <a:rPr lang="en-US" sz="2000" dirty="0">
                <a:latin typeface="Times New Roman" pitchFamily="18" charset="0"/>
                <a:cs typeface="Times New Roman" pitchFamily="18" charset="0"/>
              </a:rPr>
              <a:t>calculate more or less </a:t>
            </a:r>
            <a:r>
              <a:rPr lang="en-US" sz="2000" dirty="0">
                <a:latin typeface="Times New Roman" pitchFamily="18" charset="0"/>
                <a:cs typeface="Times New Roman" pitchFamily="18" charset="0"/>
              </a:rPr>
              <a:t>detailed</a:t>
            </a:r>
          </a:p>
          <a:p>
            <a:pPr marL="342900" indent="-342900" fontAlgn="auto">
              <a:spcBef>
                <a:spcPts val="1200"/>
              </a:spcBef>
              <a:spcAft>
                <a:spcPts val="0"/>
              </a:spcAft>
              <a:buClr>
                <a:srgbClr val="FF6600"/>
              </a:buClr>
              <a:buFont typeface="Arial" pitchFamily="34" charset="0"/>
              <a:buChar char="•"/>
              <a:defRPr/>
            </a:pPr>
            <a:r>
              <a:rPr lang="en-US" sz="2400" dirty="0">
                <a:latin typeface="Times New Roman" pitchFamily="18" charset="0"/>
                <a:cs typeface="Times New Roman" pitchFamily="18" charset="0"/>
              </a:rPr>
              <a:t>a</a:t>
            </a:r>
            <a:r>
              <a:rPr lang="en-US" sz="2400" dirty="0">
                <a:latin typeface="Times New Roman" pitchFamily="18" charset="0"/>
                <a:cs typeface="Times New Roman" pitchFamily="18" charset="0"/>
              </a:rPr>
              <a:t>ggregates, such </a:t>
            </a:r>
            <a:r>
              <a:rPr lang="en-US" sz="2400" dirty="0">
                <a:latin typeface="Times New Roman" pitchFamily="18" charset="0"/>
                <a:cs typeface="Times New Roman" pitchFamily="18" charset="0"/>
              </a:rPr>
              <a:t>as </a:t>
            </a:r>
            <a:r>
              <a:rPr lang="en-US" sz="2400" u="sng" dirty="0">
                <a:latin typeface="Times New Roman" pitchFamily="18" charset="0"/>
                <a:cs typeface="Times New Roman" pitchFamily="18" charset="0"/>
              </a:rPr>
              <a:t>Gross Domestic Product (GDP)</a:t>
            </a:r>
            <a:r>
              <a:rPr lang="en-US" sz="2400" dirty="0">
                <a:latin typeface="Times New Roman" pitchFamily="18" charset="0"/>
                <a:cs typeface="Times New Roman" pitchFamily="18" charset="0"/>
              </a:rPr>
              <a:t>, </a:t>
            </a:r>
            <a:r>
              <a:rPr lang="en-US" sz="2400" u="sng" dirty="0">
                <a:latin typeface="Times New Roman" pitchFamily="18" charset="0"/>
                <a:cs typeface="Times New Roman" pitchFamily="18" charset="0"/>
              </a:rPr>
              <a:t>Gross National Income</a:t>
            </a:r>
            <a:r>
              <a:rPr lang="en-US" sz="2400" dirty="0">
                <a:latin typeface="Times New Roman" pitchFamily="18" charset="0"/>
                <a:cs typeface="Times New Roman" pitchFamily="18" charset="0"/>
              </a:rPr>
              <a:t>, </a:t>
            </a:r>
            <a:r>
              <a:rPr lang="en-US" sz="2400" u="sng" dirty="0">
                <a:latin typeface="Times New Roman" pitchFamily="18" charset="0"/>
                <a:cs typeface="Times New Roman" pitchFamily="18" charset="0"/>
              </a:rPr>
              <a:t>Disposable Income</a:t>
            </a:r>
            <a:r>
              <a:rPr lang="en-US" sz="2400" dirty="0">
                <a:latin typeface="Times New Roman" pitchFamily="18" charset="0"/>
                <a:cs typeface="Times New Roman" pitchFamily="18" charset="0"/>
              </a:rPr>
              <a:t>, etc. </a:t>
            </a:r>
            <a:endParaRPr lang="en-US" sz="2400" dirty="0">
              <a:latin typeface="Times New Roman" pitchFamily="18" charset="0"/>
              <a:cs typeface="Times New Roman" pitchFamily="18" charset="0"/>
            </a:endParaRPr>
          </a:p>
          <a:p>
            <a:pPr marL="342900" indent="-342900" fontAlgn="auto">
              <a:spcBef>
                <a:spcPts val="1200"/>
              </a:spcBef>
              <a:spcAft>
                <a:spcPts val="0"/>
              </a:spcAft>
              <a:buClr>
                <a:srgbClr val="FF6600"/>
              </a:buClr>
              <a:buFont typeface="Arial" pitchFamily="34" charset="0"/>
              <a:buChar char="•"/>
              <a:defRPr/>
            </a:pPr>
            <a:r>
              <a:rPr lang="en-US" sz="2400" dirty="0">
                <a:latin typeface="Times New Roman" pitchFamily="18" charset="0"/>
                <a:cs typeface="Times New Roman" pitchFamily="18" charset="0"/>
              </a:rPr>
              <a:t>structural </a:t>
            </a:r>
            <a:r>
              <a:rPr lang="en-US" sz="2400" dirty="0">
                <a:latin typeface="Times New Roman" pitchFamily="18" charset="0"/>
                <a:cs typeface="Times New Roman" pitchFamily="18" charset="0"/>
              </a:rPr>
              <a:t>indicators of the </a:t>
            </a:r>
            <a:r>
              <a:rPr lang="en-US" sz="2400" u="sng" dirty="0">
                <a:latin typeface="Times New Roman" pitchFamily="18" charset="0"/>
                <a:cs typeface="Times New Roman" pitchFamily="18" charset="0"/>
              </a:rPr>
              <a:t>functional and institutional distribution of generated income</a:t>
            </a:r>
            <a:r>
              <a:rPr lang="en-US" sz="2400" dirty="0">
                <a:latin typeface="Times New Roman" pitchFamily="18" charset="0"/>
                <a:cs typeface="Times New Roman" pitchFamily="18" charset="0"/>
              </a:rPr>
              <a:t>, as well as the indicators of the </a:t>
            </a:r>
            <a:r>
              <a:rPr lang="en-US" sz="2400" u="sng" dirty="0">
                <a:latin typeface="Times New Roman" pitchFamily="18" charset="0"/>
                <a:cs typeface="Times New Roman" pitchFamily="18" charset="0"/>
              </a:rPr>
              <a:t>use of disposable income</a:t>
            </a:r>
            <a:r>
              <a:rPr lang="en-US"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342900" indent="-342900" fontAlgn="auto">
              <a:spcBef>
                <a:spcPts val="1200"/>
              </a:spcBef>
              <a:spcAft>
                <a:spcPts val="0"/>
              </a:spcAft>
              <a:buClr>
                <a:srgbClr val="FF6600"/>
              </a:buClr>
              <a:buFont typeface="Arial" pitchFamily="34" charset="0"/>
              <a:buChar char="•"/>
              <a:defRPr/>
            </a:pPr>
            <a:r>
              <a:rPr lang="en-US" sz="2400" dirty="0">
                <a:latin typeface="Times New Roman" pitchFamily="18" charset="0"/>
                <a:cs typeface="Times New Roman" pitchFamily="18" charset="0"/>
              </a:rPr>
              <a:t>the </a:t>
            </a:r>
            <a:r>
              <a:rPr lang="en-US" sz="2400" dirty="0">
                <a:latin typeface="Times New Roman" pitchFamily="18" charset="0"/>
                <a:cs typeface="Times New Roman" pitchFamily="18" charset="0"/>
              </a:rPr>
              <a:t>main items in the </a:t>
            </a:r>
            <a:r>
              <a:rPr lang="en-US" sz="2400" u="sng" dirty="0">
                <a:latin typeface="Times New Roman" pitchFamily="18" charset="0"/>
                <a:cs typeface="Times New Roman" pitchFamily="18" charset="0"/>
              </a:rPr>
              <a:t>revenue and expenditure  of the institutional sectors and of the rest of the world </a:t>
            </a:r>
            <a:r>
              <a:rPr lang="en-US" sz="2400" dirty="0">
                <a:latin typeface="Times New Roman" pitchFamily="18" charset="0"/>
                <a:cs typeface="Times New Roman" pitchFamily="18" charset="0"/>
              </a:rPr>
              <a:t>(extracted </a:t>
            </a:r>
            <a:r>
              <a:rPr lang="en-US" sz="2400" dirty="0">
                <a:latin typeface="Times New Roman" pitchFamily="18" charset="0"/>
                <a:cs typeface="Times New Roman" pitchFamily="18" charset="0"/>
              </a:rPr>
              <a:t>from the respective rows and columns of the </a:t>
            </a:r>
            <a:r>
              <a:rPr lang="en-US" sz="2400" dirty="0">
                <a:latin typeface="Times New Roman" pitchFamily="18" charset="0"/>
                <a:cs typeface="Times New Roman" pitchFamily="18" charset="0"/>
              </a:rPr>
              <a:t>SAM)</a:t>
            </a:r>
            <a:endParaRPr lang="en-US" sz="2400" dirty="0">
              <a:latin typeface="Times New Roman" pitchFamily="18" charset="0"/>
              <a:cs typeface="Times New Roman" pitchFamily="18" charset="0"/>
            </a:endParaRPr>
          </a:p>
        </p:txBody>
      </p:sp>
      <p:cxnSp>
        <p:nvCxnSpPr>
          <p:cNvPr id="12" name="Straight Connector 11"/>
          <p:cNvCxnSpPr/>
          <p:nvPr/>
        </p:nvCxnSpPr>
        <p:spPr>
          <a:xfrm>
            <a:off x="179388" y="5084763"/>
            <a:ext cx="0" cy="674687"/>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79388" y="5734050"/>
            <a:ext cx="8351837" cy="0"/>
          </a:xfrm>
          <a:prstGeom prst="straightConnector1">
            <a:avLst/>
          </a:prstGeom>
          <a:ln w="28575">
            <a:solidFill>
              <a:srgbClr val="FF66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2"/>
          <p:cNvPicPr>
            <a:picLocks noChangeAspect="1" noChangeArrowheads="1"/>
          </p:cNvPicPr>
          <p:nvPr/>
        </p:nvPicPr>
        <p:blipFill>
          <a:blip r:embed="rId3"/>
          <a:srcRect/>
          <a:stretch>
            <a:fillRect/>
          </a:stretch>
        </p:blipFill>
        <p:spPr bwMode="auto">
          <a:xfrm>
            <a:off x="52388" y="5759450"/>
            <a:ext cx="1063625" cy="1108075"/>
          </a:xfrm>
          <a:prstGeom prst="rect">
            <a:avLst/>
          </a:prstGeom>
          <a:noFill/>
          <a:ln w="9525">
            <a:noFill/>
            <a:miter lim="800000"/>
            <a:headEnd/>
            <a:tailEnd/>
          </a:ln>
        </p:spPr>
      </p:pic>
      <p:sp>
        <p:nvSpPr>
          <p:cNvPr id="2" name="Title 1"/>
          <p:cNvSpPr>
            <a:spLocks noGrp="1"/>
          </p:cNvSpPr>
          <p:nvPr>
            <p:ph type="ctrTitle"/>
          </p:nvPr>
        </p:nvSpPr>
        <p:spPr>
          <a:xfrm>
            <a:off x="179388" y="0"/>
            <a:ext cx="8785225" cy="1050925"/>
          </a:xfrm>
        </p:spPr>
        <p:txBody>
          <a:bodyPr rtlCol="0">
            <a:normAutofit/>
          </a:bodyPr>
          <a:lstStyle/>
          <a:p>
            <a:pPr algn="l" fontAlgn="auto">
              <a:spcAft>
                <a:spcPts val="0"/>
              </a:spcAft>
              <a:defRPr/>
            </a:pPr>
            <a:r>
              <a:rPr lang="en-US" sz="2000" b="1" cap="small" dirty="0">
                <a:latin typeface="Times New Roman" pitchFamily="18" charset="0"/>
                <a:cs typeface="Times New Roman" pitchFamily="18" charset="0"/>
              </a:rPr>
              <a:t>Social Accounting Matrices for supporting policy decision processes.</a:t>
            </a:r>
            <a:r>
              <a:rPr lang="pt-PT" sz="2000" dirty="0">
                <a:latin typeface="Times New Roman" pitchFamily="18" charset="0"/>
                <a:cs typeface="Times New Roman" pitchFamily="18" charset="0"/>
              </a:rPr>
              <a:t/>
            </a:r>
            <a:br>
              <a:rPr lang="pt-PT" sz="2000" dirty="0">
                <a:latin typeface="Times New Roman" pitchFamily="18" charset="0"/>
                <a:cs typeface="Times New Roman" pitchFamily="18" charset="0"/>
              </a:rPr>
            </a:br>
            <a:r>
              <a:rPr lang="en-US" sz="1800" b="1" i="1" dirty="0">
                <a:latin typeface="Times New Roman" pitchFamily="18" charset="0"/>
                <a:cs typeface="Times New Roman" pitchFamily="18" charset="0"/>
              </a:rPr>
              <a:t>Susana </a:t>
            </a:r>
            <a:r>
              <a:rPr lang="en-US" sz="1800" b="1" i="1" dirty="0" smtClean="0">
                <a:latin typeface="Times New Roman" pitchFamily="18" charset="0"/>
                <a:cs typeface="Times New Roman" pitchFamily="18" charset="0"/>
              </a:rPr>
              <a:t>Santos</a:t>
            </a:r>
            <a:endParaRPr lang="pt-PT" sz="1800" dirty="0">
              <a:solidFill>
                <a:srgbClr val="FF0000"/>
              </a:solidFill>
              <a:latin typeface="Times New Roman" pitchFamily="18" charset="0"/>
              <a:cs typeface="Times New Roman" pitchFamily="18" charset="0"/>
            </a:endParaRPr>
          </a:p>
        </p:txBody>
      </p:sp>
      <p:sp>
        <p:nvSpPr>
          <p:cNvPr id="31747" name="Subtitle 2"/>
          <p:cNvSpPr>
            <a:spLocks noGrp="1"/>
          </p:cNvSpPr>
          <p:nvPr>
            <p:ph type="subTitle" idx="1"/>
          </p:nvPr>
        </p:nvSpPr>
        <p:spPr>
          <a:xfrm>
            <a:off x="323850" y="6046788"/>
            <a:ext cx="8351838" cy="792162"/>
          </a:xfrm>
        </p:spPr>
        <p:txBody>
          <a:bodyPr/>
          <a:lstStyle/>
          <a:p>
            <a:pPr algn="l"/>
            <a:r>
              <a:rPr lang="en-GB" sz="1800" smtClean="0">
                <a:solidFill>
                  <a:schemeClr val="tx1"/>
                </a:solidFill>
                <a:latin typeface="Times New Roman" pitchFamily="18" charset="0"/>
                <a:cs typeface="Times New Roman" pitchFamily="18" charset="0"/>
              </a:rPr>
              <a:t>XIV April International Academic Conference on Economic and Social Development</a:t>
            </a:r>
          </a:p>
          <a:p>
            <a:pPr algn="l"/>
            <a:r>
              <a:rPr lang="en-GB" sz="1800" i="1" smtClean="0">
                <a:solidFill>
                  <a:schemeClr val="tx1"/>
                </a:solidFill>
                <a:latin typeface="Times New Roman" pitchFamily="18" charset="0"/>
                <a:cs typeface="Times New Roman" pitchFamily="18" charset="0"/>
              </a:rPr>
              <a:t>Moscow, Russia, April 2-5, 2013</a:t>
            </a:r>
          </a:p>
        </p:txBody>
      </p:sp>
      <p:sp>
        <p:nvSpPr>
          <p:cNvPr id="3174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2AC7C8-D32C-42F2-88B3-28CF2ECB4576}" type="slidenum">
              <a:rPr lang="pt-PT" sz="1400">
                <a:solidFill>
                  <a:schemeClr val="tx1"/>
                </a:solidFill>
                <a:latin typeface="Times New Roman" pitchFamily="18" charset="0"/>
                <a:cs typeface="Times New Roman" pitchFamily="18" charset="0"/>
              </a:rPr>
              <a:pPr fontAlgn="base">
                <a:spcBef>
                  <a:spcPct val="0"/>
                </a:spcBef>
                <a:spcAft>
                  <a:spcPct val="0"/>
                </a:spcAft>
              </a:pPr>
              <a:t>9</a:t>
            </a:fld>
            <a:r>
              <a:rPr lang="pt-PT" sz="1400">
                <a:solidFill>
                  <a:schemeClr val="tx1"/>
                </a:solidFill>
                <a:latin typeface="Times New Roman" pitchFamily="18" charset="0"/>
                <a:cs typeface="Times New Roman" pitchFamily="18" charset="0"/>
              </a:rPr>
              <a:t>.</a:t>
            </a:r>
          </a:p>
        </p:txBody>
      </p:sp>
      <p:cxnSp>
        <p:nvCxnSpPr>
          <p:cNvPr id="6" name="Straight Connector 5"/>
          <p:cNvCxnSpPr/>
          <p:nvPr/>
        </p:nvCxnSpPr>
        <p:spPr>
          <a:xfrm>
            <a:off x="323850" y="6021388"/>
            <a:ext cx="8208963" cy="0"/>
          </a:xfrm>
          <a:prstGeom prst="line">
            <a:avLst/>
          </a:prstGeom>
          <a:ln w="28575">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9388" y="908050"/>
            <a:ext cx="8713787"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15900" y="990600"/>
            <a:ext cx="8677275" cy="4524375"/>
          </a:xfrm>
          <a:prstGeom prst="rect">
            <a:avLst/>
          </a:prstGeom>
          <a:noFill/>
        </p:spPr>
        <p:txBody>
          <a:bodyPr>
            <a:spAutoFit/>
          </a:bodyPr>
          <a:lstStyle/>
          <a:p>
            <a:pPr fontAlgn="auto">
              <a:spcBef>
                <a:spcPts val="0"/>
              </a:spcBef>
              <a:spcAft>
                <a:spcPts val="0"/>
              </a:spcAft>
              <a:defRPr/>
            </a:pPr>
            <a:r>
              <a:rPr lang="en-GB" sz="2400" b="1" dirty="0">
                <a:solidFill>
                  <a:srgbClr val="FF6600"/>
                </a:solidFill>
                <a:latin typeface="Times New Roman" pitchFamily="18" charset="0"/>
                <a:cs typeface="Times New Roman" pitchFamily="18" charset="0"/>
              </a:rPr>
              <a:t>Extracted  from a SAM  </a:t>
            </a:r>
            <a:r>
              <a:rPr lang="en-GB" sz="2400" u="sng" dirty="0">
                <a:latin typeface="Times New Roman" pitchFamily="18" charset="0"/>
                <a:cs typeface="Times New Roman" pitchFamily="18" charset="0"/>
              </a:rPr>
              <a:t>which </a:t>
            </a:r>
            <a:r>
              <a:rPr lang="en-GB" sz="2400" u="sng" dirty="0">
                <a:latin typeface="Times New Roman" pitchFamily="18" charset="0"/>
                <a:cs typeface="Times New Roman" pitchFamily="18" charset="0"/>
              </a:rPr>
              <a:t>can be </a:t>
            </a:r>
            <a:r>
              <a:rPr lang="en-GB" sz="2400" u="sng" dirty="0">
                <a:solidFill>
                  <a:srgbClr val="FF6600"/>
                </a:solidFill>
                <a:latin typeface="Times New Roman" pitchFamily="18" charset="0"/>
                <a:cs typeface="Times New Roman" pitchFamily="18" charset="0"/>
              </a:rPr>
              <a:t>the numerical version of </a:t>
            </a:r>
            <a:endParaRPr lang="en-GB" sz="2400" u="sng" dirty="0">
              <a:solidFill>
                <a:srgbClr val="FF6600"/>
              </a:solidFill>
              <a:latin typeface="Times New Roman" pitchFamily="18" charset="0"/>
              <a:cs typeface="Times New Roman" pitchFamily="18" charset="0"/>
            </a:endParaRPr>
          </a:p>
          <a:p>
            <a:pPr marL="449263" indent="-449263" fontAlgn="auto">
              <a:spcBef>
                <a:spcPts val="0"/>
              </a:spcBef>
              <a:spcAft>
                <a:spcPts val="0"/>
              </a:spcAft>
              <a:buClr>
                <a:srgbClr val="FFCC00"/>
              </a:buClr>
              <a:buFont typeface="Times New Roman" panose="02020603050405020304" pitchFamily="18" charset="0"/>
              <a:buChar char="→"/>
              <a:defRPr/>
            </a:pPr>
            <a:r>
              <a:rPr lang="en-GB" sz="2400" u="sng" dirty="0">
                <a:latin typeface="Times New Roman" pitchFamily="18" charset="0"/>
                <a:cs typeface="Times New Roman" pitchFamily="18" charset="0"/>
              </a:rPr>
              <a:t>the </a:t>
            </a:r>
            <a:r>
              <a:rPr lang="en-GB" sz="2400" u="sng" dirty="0">
                <a:latin typeface="Times New Roman" pitchFamily="18" charset="0"/>
                <a:cs typeface="Times New Roman" pitchFamily="18" charset="0"/>
              </a:rPr>
              <a:t>reality</a:t>
            </a:r>
            <a:r>
              <a:rPr lang="en-GB" sz="2400" dirty="0">
                <a:latin typeface="Times New Roman" pitchFamily="18" charset="0"/>
                <a:cs typeface="Times New Roman" pitchFamily="18" charset="0"/>
              </a:rPr>
              <a:t> under </a:t>
            </a:r>
            <a:r>
              <a:rPr lang="en-GB" sz="2400" dirty="0">
                <a:latin typeface="Times New Roman" pitchFamily="18" charset="0"/>
                <a:cs typeface="Times New Roman" pitchFamily="18" charset="0"/>
              </a:rPr>
              <a:t>study</a:t>
            </a:r>
          </a:p>
          <a:p>
            <a:pPr marL="449263" indent="-449263" fontAlgn="auto">
              <a:spcBef>
                <a:spcPts val="0"/>
              </a:spcBef>
              <a:spcAft>
                <a:spcPts val="0"/>
              </a:spcAft>
              <a:buClr>
                <a:srgbClr val="FFCC00"/>
              </a:buClr>
              <a:buFont typeface="Times New Roman" panose="02020603050405020304" pitchFamily="18" charset="0"/>
              <a:buChar char="→"/>
              <a:defRPr/>
            </a:pPr>
            <a:r>
              <a:rPr lang="en-GB" sz="2400" dirty="0">
                <a:latin typeface="Times New Roman" pitchFamily="18" charset="0"/>
                <a:cs typeface="Times New Roman" pitchFamily="18" charset="0"/>
              </a:rPr>
              <a:t> </a:t>
            </a:r>
            <a:r>
              <a:rPr lang="en-US" sz="2400" u="sng" dirty="0">
                <a:latin typeface="Times New Roman" pitchFamily="18" charset="0"/>
                <a:cs typeface="Times New Roman" pitchFamily="18" charset="0"/>
              </a:rPr>
              <a:t>the replication(s) after running a SAM-based model(s) </a:t>
            </a:r>
            <a:r>
              <a:rPr lang="en-US" sz="2400" dirty="0">
                <a:latin typeface="Times New Roman" pitchFamily="18" charset="0"/>
                <a:cs typeface="Times New Roman" pitchFamily="18" charset="0"/>
              </a:rPr>
              <a:t>in order to try out policy </a:t>
            </a:r>
            <a:r>
              <a:rPr lang="en-US" sz="2400" dirty="0">
                <a:latin typeface="Times New Roman" pitchFamily="18" charset="0"/>
                <a:cs typeface="Times New Roman" pitchFamily="18" charset="0"/>
              </a:rPr>
              <a:t>measures</a:t>
            </a:r>
          </a:p>
          <a:p>
            <a:pPr marL="449263" fontAlgn="auto">
              <a:spcBef>
                <a:spcPts val="0"/>
              </a:spcBef>
              <a:spcAft>
                <a:spcPts val="0"/>
              </a:spcAft>
              <a:buClr>
                <a:srgbClr val="FFCC00"/>
              </a:buClr>
              <a:defRPr/>
            </a:pPr>
            <a:r>
              <a:rPr lang="en-US" sz="2400" dirty="0">
                <a:solidFill>
                  <a:srgbClr val="FFCC00"/>
                </a:solidFill>
                <a:latin typeface="Times New Roman" pitchFamily="18" charset="0"/>
                <a:cs typeface="Times New Roman" pitchFamily="18" charset="0"/>
              </a:rPr>
              <a:t>↓</a:t>
            </a:r>
            <a:endParaRPr lang="en-US" sz="2400" dirty="0">
              <a:solidFill>
                <a:srgbClr val="FFCC00"/>
              </a:solidFill>
              <a:latin typeface="Times New Roman" pitchFamily="18" charset="0"/>
              <a:cs typeface="Times New Roman" pitchFamily="18" charset="0"/>
            </a:endParaRPr>
          </a:p>
          <a:p>
            <a:pPr marL="449263" fontAlgn="auto">
              <a:spcBef>
                <a:spcPts val="0"/>
              </a:spcBef>
              <a:spcAft>
                <a:spcPts val="0"/>
              </a:spcAft>
              <a:defRPr/>
            </a:pPr>
            <a:r>
              <a:rPr lang="en-US" sz="2400" dirty="0">
                <a:latin typeface="Times New Roman" pitchFamily="18" charset="0"/>
                <a:cs typeface="Times New Roman" pitchFamily="18" charset="0"/>
              </a:rPr>
              <a:t>one or more </a:t>
            </a:r>
            <a:r>
              <a:rPr lang="en-US" sz="2400" b="1" dirty="0">
                <a:latin typeface="Times New Roman" pitchFamily="18" charset="0"/>
                <a:cs typeface="Times New Roman" pitchFamily="18" charset="0"/>
              </a:rPr>
              <a:t>scenarios representing the impacts of those policy </a:t>
            </a:r>
            <a:r>
              <a:rPr lang="en-US" sz="2400" b="1" dirty="0">
                <a:latin typeface="Times New Roman" pitchFamily="18" charset="0"/>
                <a:cs typeface="Times New Roman" pitchFamily="18" charset="0"/>
              </a:rPr>
              <a:t>measures</a:t>
            </a:r>
            <a:endParaRPr lang="pt-PT" sz="2400" b="1" dirty="0">
              <a:latin typeface="Times New Roman" pitchFamily="18" charset="0"/>
              <a:cs typeface="Times New Roman" pitchFamily="18" charset="0"/>
            </a:endParaRPr>
          </a:p>
          <a:p>
            <a:pPr marL="449263" fontAlgn="auto">
              <a:spcBef>
                <a:spcPts val="0"/>
              </a:spcBef>
              <a:spcAft>
                <a:spcPts val="0"/>
              </a:spcAft>
              <a:defRPr/>
            </a:pPr>
            <a:r>
              <a:rPr lang="en-US" sz="2400" dirty="0">
                <a:solidFill>
                  <a:srgbClr val="FFCC00"/>
                </a:solidFill>
                <a:latin typeface="Times New Roman" pitchFamily="18" charset="0"/>
                <a:cs typeface="Times New Roman" pitchFamily="18" charset="0"/>
              </a:rPr>
              <a:t>↓</a:t>
            </a:r>
          </a:p>
          <a:p>
            <a:pPr marL="449263" fontAlgn="auto">
              <a:spcBef>
                <a:spcPts val="0"/>
              </a:spcBef>
              <a:spcAft>
                <a:spcPts val="0"/>
              </a:spcAft>
              <a:defRPr/>
            </a:pPr>
            <a:r>
              <a:rPr lang="en-US" sz="2400" dirty="0">
                <a:latin typeface="Times New Roman" pitchFamily="18" charset="0"/>
                <a:cs typeface="Times New Roman" pitchFamily="18" charset="0"/>
              </a:rPr>
              <a:t>when </a:t>
            </a:r>
            <a:r>
              <a:rPr lang="en-US" sz="2400" dirty="0">
                <a:latin typeface="Times New Roman" pitchFamily="18" charset="0"/>
                <a:cs typeface="Times New Roman" pitchFamily="18" charset="0"/>
              </a:rPr>
              <a:t>compared </a:t>
            </a:r>
            <a:r>
              <a:rPr lang="en-US" sz="2400" dirty="0">
                <a:latin typeface="Times New Roman" pitchFamily="18" charset="0"/>
                <a:cs typeface="Times New Roman" pitchFamily="18" charset="0"/>
              </a:rPr>
              <a:t>with</a:t>
            </a:r>
          </a:p>
          <a:p>
            <a:pPr fontAlgn="auto">
              <a:spcBef>
                <a:spcPts val="0"/>
              </a:spcBef>
              <a:spcAft>
                <a:spcPts val="0"/>
              </a:spcAft>
              <a:defRPr/>
            </a:pPr>
            <a:endParaRPr lang="en-US" sz="2400" dirty="0">
              <a:latin typeface="Times New Roman" pitchFamily="18" charset="0"/>
              <a:cs typeface="Times New Roman" pitchFamily="18" charset="0"/>
            </a:endParaRPr>
          </a:p>
          <a:p>
            <a:pPr fontAlgn="auto">
              <a:spcBef>
                <a:spcPts val="0"/>
              </a:spcBef>
              <a:spcAft>
                <a:spcPts val="0"/>
              </a:spcAft>
              <a:defRPr/>
            </a:pPr>
            <a:r>
              <a:rPr lang="en-US" sz="2400" dirty="0">
                <a:latin typeface="Times New Roman" pitchFamily="18" charset="0"/>
                <a:cs typeface="Times New Roman" pitchFamily="18" charset="0"/>
              </a:rPr>
              <a:t>can </a:t>
            </a:r>
            <a:r>
              <a:rPr lang="en-US" sz="2400" b="1" dirty="0">
                <a:solidFill>
                  <a:srgbClr val="FF6600"/>
                </a:solidFill>
                <a:latin typeface="Times New Roman" pitchFamily="18" charset="0"/>
                <a:cs typeface="Times New Roman" pitchFamily="18" charset="0"/>
              </a:rPr>
              <a:t>support the processes of </a:t>
            </a:r>
            <a:r>
              <a:rPr lang="en-US" sz="2400" b="1" dirty="0">
                <a:solidFill>
                  <a:srgbClr val="FF6600"/>
                </a:solidFill>
                <a:latin typeface="Times New Roman" pitchFamily="18" charset="0"/>
                <a:cs typeface="Times New Roman" pitchFamily="18" charset="0"/>
              </a:rPr>
              <a:t>policy decision-making </a:t>
            </a:r>
            <a:r>
              <a:rPr lang="en-US" sz="2400" b="1" dirty="0">
                <a:solidFill>
                  <a:srgbClr val="FF6600"/>
                </a:solidFill>
                <a:latin typeface="Times New Roman" pitchFamily="18" charset="0"/>
                <a:cs typeface="Times New Roman" pitchFamily="18" charset="0"/>
              </a:rPr>
              <a:t>and policy decision-taking</a:t>
            </a:r>
          </a:p>
        </p:txBody>
      </p:sp>
      <p:sp>
        <p:nvSpPr>
          <p:cNvPr id="9" name="Rectangle 8"/>
          <p:cNvSpPr/>
          <p:nvPr/>
        </p:nvSpPr>
        <p:spPr>
          <a:xfrm>
            <a:off x="2268538" y="2924175"/>
            <a:ext cx="1223962" cy="360363"/>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cxnSp>
        <p:nvCxnSpPr>
          <p:cNvPr id="11" name="Straight Connector 10"/>
          <p:cNvCxnSpPr/>
          <p:nvPr/>
        </p:nvCxnSpPr>
        <p:spPr>
          <a:xfrm flipV="1">
            <a:off x="3348038" y="4157663"/>
            <a:ext cx="5545137" cy="23812"/>
          </a:xfrm>
          <a:prstGeom prst="line">
            <a:avLst/>
          </a:prstGeom>
          <a:ln w="1905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893175" y="1614488"/>
            <a:ext cx="0" cy="2543175"/>
          </a:xfrm>
          <a:prstGeom prst="line">
            <a:avLst/>
          </a:prstGeom>
          <a:ln w="19050">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635375" y="1628775"/>
            <a:ext cx="5257800" cy="0"/>
          </a:xfrm>
          <a:prstGeom prst="straightConnector1">
            <a:avLst/>
          </a:prstGeom>
          <a:ln w="19050">
            <a:solidFill>
              <a:srgbClr val="FFCC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719</TotalTime>
  <Words>1692</Words>
  <Application>Microsoft Office PowerPoint</Application>
  <PresentationFormat>Экран (4:3)</PresentationFormat>
  <Paragraphs>206</Paragraphs>
  <Slides>30</Slides>
  <Notes>21</Notes>
  <HiddenSlides>0</HiddenSlides>
  <MMClips>0</MMClips>
  <ScaleCrop>false</ScaleCrop>
  <HeadingPairs>
    <vt:vector size="8" baseType="variant">
      <vt:variant>
        <vt:lpstr>Использованные шрифты</vt:lpstr>
      </vt:variant>
      <vt:variant>
        <vt:i4>6</vt:i4>
      </vt:variant>
      <vt:variant>
        <vt:lpstr>Шаблон оформления</vt:lpstr>
      </vt:variant>
      <vt:variant>
        <vt:i4>1</vt:i4>
      </vt:variant>
      <vt:variant>
        <vt:lpstr>Внедренные серверы OLE</vt:lpstr>
      </vt:variant>
      <vt:variant>
        <vt:i4>1</vt:i4>
      </vt:variant>
      <vt:variant>
        <vt:lpstr>Заголовки слайдов</vt:lpstr>
      </vt:variant>
      <vt:variant>
        <vt:i4>30</vt:i4>
      </vt:variant>
    </vt:vector>
  </HeadingPairs>
  <TitlesOfParts>
    <vt:vector size="38" baseType="lpstr">
      <vt:lpstr>Calibri</vt:lpstr>
      <vt:lpstr>Arial</vt:lpstr>
      <vt:lpstr>Times New Roman</vt:lpstr>
      <vt:lpstr>Wingdings</vt:lpstr>
      <vt:lpstr>Franklin Gothic Medium</vt:lpstr>
      <vt:lpstr>Symbol</vt:lpstr>
      <vt:lpstr>Office Theme</vt:lpstr>
      <vt:lpstr>Document</vt:lpstr>
      <vt:lpstr>SOCIAL ACCOUNTING MATRICES FOR SUPPORTING POLICY DECISION PROCESSES. Susana Santos ISEG (School of Economics and Management) of the Technical University of Lisbon UECE (Research Unit on Complexity and Economics) and DE (Department of Economics) </vt:lpstr>
      <vt:lpstr>SOCIAL ACCOUNTING MATRICES FOR SUPPORTING POLICY DECISION PROCESSES. Susana Santos</vt:lpstr>
      <vt:lpstr>SOCIAL ACCOUNTING MATRICES FOR SUPPORTING POLICY DECISION PROCESSES. Susana Santos</vt:lpstr>
      <vt:lpstr>SOCIAL ACCOUNTING MATRICES FOR SUPPORTING POLICY DECISION PROCESSES. Susana Santos</vt:lpstr>
      <vt:lpstr>SOCIAL ACCOUNTING MATRICES FOR SUPPORTING POLICY DECISION PROCESSES. Susana Santos</vt:lpstr>
      <vt:lpstr>SOCIAL ACCOUNTING MATRICES FOR SUPPORTING POLICY DECISION PROCESSES. Susana Santos</vt:lpstr>
      <vt:lpstr>SOCIAL ACCOUNTING MATRICES FOR SUPPORTING POLICY DECISION PROCESSES. Susana Santos</vt:lpstr>
      <vt:lpstr>SOCIAL ACCOUNTING MATRICES FOR SUPPORTING POLICY DECISION PROCESSES. Susana Santos</vt:lpstr>
      <vt:lpstr>SOCIAL ACCOUNTING MATRICES FOR SUPPORTING POLICY DECISION PROCESSES. Susana Santos</vt:lpstr>
      <vt:lpstr>SOCIAL ACCOUNTING MATRICES FOR SUPPORTING POLICY DECISION PROCESSES. Susana Santos</vt:lpstr>
      <vt:lpstr>Слайд 11</vt:lpstr>
      <vt:lpstr>Слайд 12</vt:lpstr>
      <vt:lpstr>SOCIAL ACCOUNTING MATRICES FOR SUPPORTING POLICY DECISION PROCESSES. Susana Santos</vt:lpstr>
      <vt:lpstr>SOCIAL ACCOUNTING MATRICES FOR SUPPORTING POLICY DECISION PROCESSES. Susana Santos</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SOCIAL ACCOUNTING MATRICES FOR SUPPORTING POLICY DECISION PROCESSES. Susana Santos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Susana Santos</dc:creator>
  <cp:lastModifiedBy>USER</cp:lastModifiedBy>
  <cp:revision>94</cp:revision>
  <dcterms:created xsi:type="dcterms:W3CDTF">2013-03-06T17:57:57Z</dcterms:created>
  <dcterms:modified xsi:type="dcterms:W3CDTF">2013-04-02T13:26:37Z</dcterms:modified>
</cp:coreProperties>
</file>