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74" r:id="rId10"/>
    <p:sldId id="276" r:id="rId11"/>
    <p:sldId id="277" r:id="rId12"/>
    <p:sldId id="278" r:id="rId13"/>
    <p:sldId id="279" r:id="rId14"/>
    <p:sldId id="280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6EA57-0BE0-49CC-B293-F1C4115DC75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cap="all" dirty="0" smtClean="0"/>
              <a:t>Темпы роста налогового </a:t>
            </a:r>
            <a:r>
              <a:rPr lang="ru-RU" sz="3200" b="1" cap="all" dirty="0"/>
              <a:t>потенциала </a:t>
            </a:r>
            <a:r>
              <a:rPr lang="ru-RU" sz="3200" b="1" cap="all" dirty="0" smtClean="0"/>
              <a:t>регионов </a:t>
            </a:r>
            <a:r>
              <a:rPr lang="ru-RU" sz="3200" b="1" cap="all" dirty="0"/>
              <a:t>ЦФО: </a:t>
            </a:r>
            <a:r>
              <a:rPr lang="ru-RU" sz="3200" b="1" cap="all" dirty="0" smtClean="0"/>
              <a:t>классификация и модели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428625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Попова Галина Львовна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Тамбовский государственный технический университет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365104"/>
            <a:ext cx="8229600" cy="171906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Рис. </a:t>
            </a:r>
            <a:r>
              <a:rPr lang="ru-RU" sz="2400" dirty="0" smtClean="0"/>
              <a:t>3 </a:t>
            </a:r>
            <a:r>
              <a:rPr lang="ru-RU" sz="2400" dirty="0" smtClean="0"/>
              <a:t>Доля налогов, сборов и иных обязательных платежей регионов ЦФО в составе РФ, %  (а – все регионы ЦФО; б – все регионы ЦФО за исключением Белгородской, Липецкой, Московской областей и г. Москвы).</a:t>
            </a:r>
            <a:endParaRPr lang="ru-RU" sz="2400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2267744" y="332656"/>
          <a:ext cx="5560270" cy="4032448"/>
        </p:xfrm>
        <a:graphic>
          <a:graphicData uri="http://schemas.openxmlformats.org/presentationml/2006/ole">
            <p:oleObj spid="_x0000_s33793" name="Лист" r:id="rId3" imgW="4762513" imgH="348615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Для исследования факторов влияния на налоговый потенциал, поступающих в бюджетную систему региона были выбраны следующие показатели: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/>
              <a:t>y</a:t>
            </a:r>
            <a:r>
              <a:rPr lang="ru-RU" sz="2200" baseline="-25000" dirty="0" smtClean="0"/>
              <a:t>1 </a:t>
            </a:r>
            <a:r>
              <a:rPr lang="ru-RU" sz="2200" dirty="0" smtClean="0"/>
              <a:t>- поступление налогов, сборов и иных обязательных платежей в  консолидированный бюджет  РФ, тыс. руб./чел;</a:t>
            </a:r>
          </a:p>
          <a:p>
            <a:pPr>
              <a:buNone/>
            </a:pPr>
            <a:r>
              <a:rPr lang="ru-RU" sz="2200" dirty="0" smtClean="0"/>
              <a:t>х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 – стоимость основных фондов на душу населения (</a:t>
            </a:r>
            <a:r>
              <a:rPr lang="ru-RU" sz="2200" dirty="0" err="1" smtClean="0"/>
              <a:t>фондовооруженность</a:t>
            </a:r>
            <a:r>
              <a:rPr lang="ru-RU" sz="2200" dirty="0" smtClean="0"/>
              <a:t> труда), тыс. руб./чел;</a:t>
            </a:r>
          </a:p>
          <a:p>
            <a:pPr>
              <a:buNone/>
            </a:pPr>
            <a:r>
              <a:rPr lang="ru-RU" sz="2200" dirty="0" smtClean="0"/>
              <a:t>х</a:t>
            </a:r>
            <a:r>
              <a:rPr lang="ru-RU" sz="2200" baseline="-25000" dirty="0" smtClean="0"/>
              <a:t>4</a:t>
            </a:r>
            <a:r>
              <a:rPr lang="ru-RU" sz="2200" dirty="0" smtClean="0"/>
              <a:t> – выручка (нетто) от продажи товаров, продукции, работ, услуг на душу населения, тыс. руб./чел.;</a:t>
            </a:r>
          </a:p>
          <a:p>
            <a:pPr>
              <a:buNone/>
            </a:pPr>
            <a:r>
              <a:rPr lang="ru-RU" sz="2200" dirty="0" smtClean="0"/>
              <a:t>х</a:t>
            </a:r>
            <a:r>
              <a:rPr lang="ru-RU" sz="2200" baseline="-25000" dirty="0" smtClean="0"/>
              <a:t>5</a:t>
            </a:r>
            <a:r>
              <a:rPr lang="ru-RU" sz="2200" dirty="0" smtClean="0"/>
              <a:t> – объем отгруженных товаров собственного производства, выполненных работ и услуг собственными силами на душу населения (в том числе добыча полезных ископаемых, обрабатывающие производства, производство и распределение электроэнергии), тыс. руб./чел.;</a:t>
            </a:r>
          </a:p>
          <a:p>
            <a:pPr>
              <a:buNone/>
            </a:pPr>
            <a:r>
              <a:rPr lang="ru-RU" sz="2200" dirty="0" smtClean="0"/>
              <a:t>х</a:t>
            </a:r>
            <a:r>
              <a:rPr lang="ru-RU" sz="2200" baseline="-25000" dirty="0" smtClean="0"/>
              <a:t>10</a:t>
            </a:r>
            <a:r>
              <a:rPr lang="ru-RU" sz="2200" dirty="0" smtClean="0"/>
              <a:t> – оборот оптовой торговли на душу населения, тыс. руб./чел.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модели:</a:t>
            </a:r>
          </a:p>
          <a:p>
            <a:r>
              <a:rPr lang="ru-RU" dirty="0" smtClean="0"/>
              <a:t> у</a:t>
            </a:r>
            <a:r>
              <a:rPr lang="ru-RU" baseline="-25000" dirty="0" smtClean="0"/>
              <a:t>1</a:t>
            </a:r>
            <a:r>
              <a:rPr lang="ru-RU" dirty="0" smtClean="0"/>
              <a:t> = </a:t>
            </a:r>
            <a:r>
              <a:rPr lang="en-US" i="1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baseline="-25000" dirty="0" smtClean="0"/>
              <a:t>2</a:t>
            </a:r>
            <a:r>
              <a:rPr lang="ru-RU" dirty="0" smtClean="0"/>
              <a:t>, </a:t>
            </a:r>
            <a:r>
              <a:rPr lang="en-US" dirty="0" smtClean="0"/>
              <a:t>x</a:t>
            </a:r>
            <a:r>
              <a:rPr lang="ru-RU" baseline="-25000" dirty="0" smtClean="0"/>
              <a:t>4</a:t>
            </a:r>
            <a:r>
              <a:rPr lang="ru-RU" dirty="0" smtClean="0"/>
              <a:t>)                                           (3)</a:t>
            </a:r>
          </a:p>
          <a:p>
            <a:r>
              <a:rPr lang="ru-RU" dirty="0" smtClean="0"/>
              <a:t> у</a:t>
            </a:r>
            <a:r>
              <a:rPr lang="ru-RU" baseline="-25000" dirty="0" smtClean="0"/>
              <a:t>1</a:t>
            </a:r>
            <a:r>
              <a:rPr lang="ru-RU" dirty="0" smtClean="0"/>
              <a:t> = </a:t>
            </a:r>
            <a:r>
              <a:rPr lang="en-US" i="1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baseline="-25000" dirty="0" smtClean="0"/>
              <a:t>5</a:t>
            </a:r>
            <a:r>
              <a:rPr lang="ru-RU" dirty="0" smtClean="0"/>
              <a:t>, </a:t>
            </a:r>
            <a:r>
              <a:rPr lang="en-US" dirty="0" smtClean="0"/>
              <a:t>x</a:t>
            </a:r>
            <a:r>
              <a:rPr lang="ru-RU" baseline="-25000" dirty="0" smtClean="0"/>
              <a:t>10</a:t>
            </a:r>
            <a:r>
              <a:rPr lang="ru-RU" dirty="0" smtClean="0"/>
              <a:t>)                                          (4)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Таблица 3. Динамика изменения параметров модели у</a:t>
            </a:r>
            <a:r>
              <a:rPr lang="ru-RU" sz="4000" baseline="-25000" dirty="0" smtClean="0"/>
              <a:t>1</a:t>
            </a:r>
            <a:r>
              <a:rPr lang="ru-RU" sz="4000" dirty="0" smtClean="0"/>
              <a:t> = </a:t>
            </a:r>
            <a:r>
              <a:rPr lang="en-US" sz="4000" i="1" dirty="0" smtClean="0"/>
              <a:t>f</a:t>
            </a:r>
            <a:r>
              <a:rPr lang="ru-RU" sz="4000" dirty="0" smtClean="0"/>
              <a:t>(</a:t>
            </a:r>
            <a:r>
              <a:rPr lang="en-US" sz="4000" dirty="0" smtClean="0"/>
              <a:t>x</a:t>
            </a:r>
            <a:r>
              <a:rPr lang="ru-RU" sz="4000" baseline="-25000" dirty="0" smtClean="0"/>
              <a:t>2</a:t>
            </a:r>
            <a:r>
              <a:rPr lang="ru-RU" sz="4000" dirty="0" smtClean="0"/>
              <a:t>, </a:t>
            </a:r>
            <a:r>
              <a:rPr lang="en-US" sz="4000" dirty="0" smtClean="0"/>
              <a:t>x</a:t>
            </a:r>
            <a:r>
              <a:rPr lang="ru-RU" sz="4000" baseline="-25000" dirty="0" smtClean="0"/>
              <a:t>4</a:t>
            </a:r>
            <a:r>
              <a:rPr lang="ru-RU" sz="4000" dirty="0" smtClean="0"/>
              <a:t>)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5" y="1988839"/>
          <a:ext cx="7704856" cy="4032448"/>
        </p:xfrm>
        <a:graphic>
          <a:graphicData uri="http://schemas.openxmlformats.org/drawingml/2006/table">
            <a:tbl>
              <a:tblPr/>
              <a:tblGrid>
                <a:gridCol w="1966485"/>
                <a:gridCol w="5738371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Годы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Уравнение регрессии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2004-2005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 = -0,539 + 0,035*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+ 0,057*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(3,86)     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(3,45)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2006-2007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y1 = -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0,479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+ 0,0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*x</a:t>
                      </a:r>
                      <a:r>
                        <a:rPr lang="en-US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+ 0,06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*x</a:t>
                      </a:r>
                      <a:r>
                        <a:rPr lang="en-US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(3,89)       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(3,51)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2008-2009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y1 = -2,22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+ 0,0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*x</a:t>
                      </a:r>
                      <a:r>
                        <a:rPr lang="en-US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+ 0,0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*x</a:t>
                      </a:r>
                      <a:r>
                        <a:rPr lang="en-US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(4,12)         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(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3,41)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2010-2011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y1 = -10,2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+ 0,0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*x</a:t>
                      </a:r>
                      <a:r>
                        <a:rPr lang="en-US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+ 0,05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*x</a:t>
                      </a:r>
                      <a:r>
                        <a:rPr lang="en-US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(4,75)      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(3,75)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Таблица 4. Динамика изменения параметров модели у</a:t>
            </a:r>
            <a:r>
              <a:rPr lang="ru-RU" baseline="-25000" dirty="0" smtClean="0"/>
              <a:t>1</a:t>
            </a:r>
            <a:r>
              <a:rPr lang="ru-RU" dirty="0" smtClean="0"/>
              <a:t> = </a:t>
            </a:r>
            <a:r>
              <a:rPr lang="en-US" i="1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baseline="-25000" dirty="0" smtClean="0"/>
              <a:t>5</a:t>
            </a:r>
            <a:r>
              <a:rPr lang="ru-RU" dirty="0" smtClean="0"/>
              <a:t>, </a:t>
            </a:r>
            <a:r>
              <a:rPr lang="en-US" dirty="0" smtClean="0"/>
              <a:t>x</a:t>
            </a:r>
            <a:r>
              <a:rPr lang="ru-RU" baseline="-25000" dirty="0" smtClean="0"/>
              <a:t>10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1988840"/>
          <a:ext cx="7488832" cy="3960440"/>
        </p:xfrm>
        <a:graphic>
          <a:graphicData uri="http://schemas.openxmlformats.org/drawingml/2006/table">
            <a:tbl>
              <a:tblPr/>
              <a:tblGrid>
                <a:gridCol w="2259043"/>
                <a:gridCol w="5229789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Годы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Уравнение регрессии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2006-2007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y1 = -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3,481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+ 0,0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*x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+ 0,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6*x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(2,57)      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(5,71)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2008-2009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y1 =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0,947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+ 0,0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*x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+ 0,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187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*x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(2,47)          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(6,22)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2010-2011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y1 = -1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778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+ 0,0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*x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+ 0,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*x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(4,47)   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(6,11)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53578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5200" i="1" dirty="0" smtClean="0"/>
              <a:t>Выводы:</a:t>
            </a:r>
          </a:p>
          <a:p>
            <a:pPr>
              <a:buNone/>
            </a:pPr>
            <a:endParaRPr lang="ru-RU" sz="5200" i="1" dirty="0" smtClean="0"/>
          </a:p>
          <a:p>
            <a:pPr>
              <a:buNone/>
            </a:pPr>
            <a:r>
              <a:rPr lang="ru-RU" dirty="0" smtClean="0"/>
              <a:t>1. В период с 2004 г. по 2011 г. наблюдался рост налогов и прочих поступлений.  Мировой финансовый кризис оказал негативное влияние на тенденцию роста налогов. В 2008-2009 годах наблюдалось снижение объемов налоговых </a:t>
            </a:r>
            <a:r>
              <a:rPr lang="ru-RU" dirty="0" smtClean="0"/>
              <a:t>поступлений;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smtClean="0"/>
              <a:t>За </a:t>
            </a:r>
            <a:r>
              <a:rPr lang="ru-RU" dirty="0" smtClean="0"/>
              <a:t>период с 2005  по 2011 </a:t>
            </a:r>
            <a:r>
              <a:rPr lang="ru-RU" dirty="0" smtClean="0"/>
              <a:t>год </a:t>
            </a:r>
            <a:r>
              <a:rPr lang="ru-RU" dirty="0" smtClean="0"/>
              <a:t> </a:t>
            </a:r>
            <a:r>
              <a:rPr lang="ru-RU" smtClean="0"/>
              <a:t>не наблюдалось</a:t>
            </a:r>
            <a:r>
              <a:rPr lang="ru-RU" smtClean="0"/>
              <a:t> </a:t>
            </a:r>
            <a:r>
              <a:rPr lang="ru-RU" dirty="0" smtClean="0"/>
              <a:t>существенной дифференциации </a:t>
            </a:r>
            <a:r>
              <a:rPr lang="ru-RU" dirty="0" smtClean="0"/>
              <a:t>темпов роста интегрального индекса налогового потенциала регионов ЦФО;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  </a:t>
            </a:r>
            <a:r>
              <a:rPr lang="ru-RU" dirty="0" smtClean="0"/>
              <a:t>На рост налогового потенциала  региона  оказывает влияние  эффективность производства и отраслевая структура.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Оценка налогового потенциала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900" dirty="0" err="1" smtClean="0"/>
              <a:t>НП</a:t>
            </a:r>
            <a:r>
              <a:rPr lang="ru-RU" sz="3900" baseline="-25000" dirty="0" err="1" smtClean="0"/>
              <a:t>рег</a:t>
            </a:r>
            <a:r>
              <a:rPr lang="ru-RU" sz="3900" dirty="0" smtClean="0"/>
              <a:t> = ΣНП</a:t>
            </a:r>
            <a:r>
              <a:rPr lang="en-US" sz="3900" baseline="-25000" dirty="0" err="1" smtClean="0"/>
              <a:t>i</a:t>
            </a:r>
            <a:r>
              <a:rPr lang="ru-RU" sz="3900" dirty="0" smtClean="0"/>
              <a:t> + ЗБ + Н</a:t>
            </a:r>
            <a:r>
              <a:rPr lang="ru-RU" sz="3900" baseline="-25000" dirty="0"/>
              <a:t>Л</a:t>
            </a:r>
            <a:r>
              <a:rPr lang="ru-RU" sz="3900" dirty="0" smtClean="0"/>
              <a:t> </a:t>
            </a:r>
            <a:r>
              <a:rPr lang="en-US" sz="3900" dirty="0" smtClean="0"/>
              <a:t>                             </a:t>
            </a:r>
            <a:r>
              <a:rPr lang="ru-RU" sz="3900" dirty="0" smtClean="0"/>
              <a:t>(1)</a:t>
            </a:r>
            <a:endParaRPr lang="ru-RU" sz="3900" dirty="0"/>
          </a:p>
          <a:p>
            <a:pPr>
              <a:buNone/>
            </a:pPr>
            <a:r>
              <a:rPr lang="ru-RU" dirty="0"/>
              <a:t>где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ΣНП</a:t>
            </a:r>
            <a:r>
              <a:rPr lang="en-US" baseline="-25000" dirty="0" err="1" smtClean="0"/>
              <a:t>i</a:t>
            </a:r>
            <a:r>
              <a:rPr lang="ru-RU" dirty="0" smtClean="0"/>
              <a:t>  </a:t>
            </a:r>
            <a:r>
              <a:rPr lang="ru-RU" dirty="0"/>
              <a:t>- налоговый потенциал </a:t>
            </a:r>
            <a:r>
              <a:rPr lang="en-US" i="1" dirty="0" err="1"/>
              <a:t>i</a:t>
            </a:r>
            <a:r>
              <a:rPr lang="ru-RU" dirty="0"/>
              <a:t>-</a:t>
            </a:r>
            <a:r>
              <a:rPr lang="ru-RU" dirty="0" err="1"/>
              <a:t>х</a:t>
            </a:r>
            <a:r>
              <a:rPr lang="ru-RU" dirty="0"/>
              <a:t> налогов, поступающих в бюджетную систему </a:t>
            </a:r>
            <a:r>
              <a:rPr lang="ru-RU" dirty="0" smtClean="0"/>
              <a:t>региона, руб.;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ЗБ </a:t>
            </a:r>
            <a:r>
              <a:rPr lang="ru-RU" dirty="0"/>
              <a:t>– задолженность перед бюджетом за соответствующий </a:t>
            </a:r>
            <a:r>
              <a:rPr lang="ru-RU" dirty="0" smtClean="0"/>
              <a:t>период, руб.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i="1" dirty="0" smtClean="0"/>
              <a:t>Н</a:t>
            </a:r>
            <a:r>
              <a:rPr lang="ru-RU" i="1" baseline="-25000" dirty="0" smtClean="0"/>
              <a:t>Л</a:t>
            </a:r>
            <a:r>
              <a:rPr lang="ru-RU" dirty="0" smtClean="0"/>
              <a:t> </a:t>
            </a:r>
            <a:r>
              <a:rPr lang="ru-RU" dirty="0"/>
              <a:t>– размер налоговых </a:t>
            </a:r>
            <a:r>
              <a:rPr lang="ru-RU" dirty="0" smtClean="0"/>
              <a:t>льгот, руб.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6768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365104"/>
            <a:ext cx="8229600" cy="1789940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Рисунок </a:t>
            </a:r>
            <a:r>
              <a:rPr lang="ru-RU" sz="3200" dirty="0"/>
              <a:t>1. </a:t>
            </a:r>
            <a:r>
              <a:rPr lang="ru-RU" sz="3200" dirty="0" smtClean="0"/>
              <a:t>Динамика поступления налогов, сборов и иных обязательных платежей в консолидированный бюджет регионов ЦФО, трлн. руб. 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71600" y="332657"/>
            <a:ext cx="7715200" cy="38884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043608" y="332656"/>
          <a:ext cx="7560840" cy="3905434"/>
        </p:xfrm>
        <a:graphic>
          <a:graphicData uri="http://schemas.openxmlformats.org/presentationml/2006/ole">
            <p:oleObj spid="_x0000_s3073" name="Лист" r:id="rId3" imgW="4572034" imgH="260032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930226"/>
          </a:xfrm>
        </p:spPr>
        <p:txBody>
          <a:bodyPr>
            <a:noAutofit/>
          </a:bodyPr>
          <a:lstStyle/>
          <a:p>
            <a:r>
              <a:rPr lang="ru-RU" sz="3200" dirty="0" smtClean="0"/>
              <a:t>Таблица 1. Темпы роста налоговых поступлений, сборов и иных обязательных платежей в консолидированный бюджет регионов ЦФО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3212976"/>
          <a:ext cx="8229600" cy="2088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9606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Территории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2007 г. к 2004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2009 г. к 2007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2011 г. к 2009 г.</a:t>
                      </a:r>
                      <a:endParaRPr lang="ru-RU" sz="2000" dirty="0"/>
                    </a:p>
                  </a:txBody>
                  <a:tcPr/>
                </a:tc>
              </a:tr>
              <a:tr h="69606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РФ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210,8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90,4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154,6</a:t>
                      </a:r>
                      <a:endParaRPr lang="ru-RU" sz="2000" dirty="0"/>
                    </a:p>
                  </a:txBody>
                  <a:tcPr/>
                </a:tc>
              </a:tr>
              <a:tr h="69606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ЦФО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278,8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80,2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143,6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500990" cy="1785950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Комплекс относительных показателей для оценки уровня налогового потенциала:</a:t>
            </a:r>
            <a:endParaRPr lang="ru-RU" sz="32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683568" y="2564904"/>
            <a:ext cx="7488832" cy="33123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поступление налогов и сборов и иных обязательных платежей на душу населения, тыс. руб./чел (</a:t>
            </a:r>
            <a:r>
              <a:rPr lang="en-US" dirty="0" smtClean="0"/>
              <a:t>x</a:t>
            </a:r>
            <a:r>
              <a:rPr lang="ru-RU" baseline="-25000" dirty="0" smtClean="0"/>
              <a:t>1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среднегодовая задолженность в расчете на душу населения, тыс. руб./чел. (</a:t>
            </a:r>
            <a:r>
              <a:rPr lang="en-US" dirty="0" smtClean="0"/>
              <a:t>x</a:t>
            </a:r>
            <a:r>
              <a:rPr lang="ru-RU" baseline="-25000" dirty="0" smtClean="0"/>
              <a:t>2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удельный вес недоимки в размере задолженности в консолидированный бюджет, доля (</a:t>
            </a:r>
            <a:r>
              <a:rPr lang="en-US" dirty="0" smtClean="0"/>
              <a:t>x</a:t>
            </a:r>
            <a:r>
              <a:rPr lang="ru-RU" baseline="-25000" dirty="0" smtClean="0"/>
              <a:t>3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удельный вес поступивших налогов и сборов в составе ВРП, доля (</a:t>
            </a:r>
            <a:r>
              <a:rPr lang="en-US" dirty="0" smtClean="0"/>
              <a:t>x</a:t>
            </a:r>
            <a:r>
              <a:rPr lang="ru-RU" baseline="-25000" dirty="0" smtClean="0"/>
              <a:t>4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поступление налогов и сборов и иных обязательных платежей на 1 руб. основных фондов, руб./руб. (</a:t>
            </a:r>
            <a:r>
              <a:rPr lang="en-US" dirty="0" smtClean="0"/>
              <a:t>x</a:t>
            </a:r>
            <a:r>
              <a:rPr lang="ru-RU" baseline="-25000" dirty="0" smtClean="0"/>
              <a:t>5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Интегральный индекс определялся по формуле средней взвешенной: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916832"/>
            <a:ext cx="7869560" cy="413732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(2)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i="1" dirty="0" smtClean="0"/>
              <a:t>ИИ </a:t>
            </a:r>
            <a:r>
              <a:rPr lang="en-US" i="1" baseline="-25000" dirty="0" err="1" smtClean="0"/>
              <a:t>jz</a:t>
            </a:r>
            <a:r>
              <a:rPr lang="ru-RU" dirty="0" smtClean="0"/>
              <a:t> – интегральный индекс темпов роста налогового потенциала по </a:t>
            </a:r>
            <a:r>
              <a:rPr lang="en-US" i="1" dirty="0" smtClean="0"/>
              <a:t>j</a:t>
            </a:r>
            <a:r>
              <a:rPr lang="ru-RU" i="1" dirty="0" smtClean="0"/>
              <a:t>-</a:t>
            </a:r>
            <a:r>
              <a:rPr lang="ru-RU" dirty="0" smtClean="0"/>
              <a:t>ой территории в </a:t>
            </a:r>
            <a:r>
              <a:rPr lang="en-US" i="1" dirty="0" smtClean="0"/>
              <a:t>z</a:t>
            </a:r>
            <a:r>
              <a:rPr lang="ru-RU" dirty="0" smtClean="0"/>
              <a:t>-</a:t>
            </a:r>
            <a:r>
              <a:rPr lang="ru-RU" dirty="0" err="1" smtClean="0"/>
              <a:t>ом</a:t>
            </a:r>
            <a:r>
              <a:rPr lang="ru-RU" i="1" dirty="0" smtClean="0"/>
              <a:t> </a:t>
            </a:r>
            <a:r>
              <a:rPr lang="ru-RU" dirty="0" smtClean="0"/>
              <a:t>году;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err="1" smtClean="0"/>
              <a:t>Тх</a:t>
            </a:r>
            <a:r>
              <a:rPr lang="ru-RU" i="1" baseline="-25000" dirty="0" smtClean="0"/>
              <a:t> </a:t>
            </a:r>
            <a:r>
              <a:rPr lang="en-US" i="1" baseline="-25000" dirty="0" err="1" smtClean="0"/>
              <a:t>ijz</a:t>
            </a:r>
            <a:r>
              <a:rPr lang="ru-RU" dirty="0" smtClean="0"/>
              <a:t> – темп роста </a:t>
            </a:r>
            <a:r>
              <a:rPr lang="en-US" i="1" dirty="0" err="1" smtClean="0"/>
              <a:t>i</a:t>
            </a:r>
            <a:r>
              <a:rPr lang="ru-RU" i="1" dirty="0" smtClean="0"/>
              <a:t>-</a:t>
            </a:r>
            <a:r>
              <a:rPr lang="ru-RU" dirty="0" smtClean="0"/>
              <a:t>го показателя по </a:t>
            </a:r>
            <a:r>
              <a:rPr lang="en-US" i="1" dirty="0" smtClean="0"/>
              <a:t>j</a:t>
            </a:r>
            <a:r>
              <a:rPr lang="ru-RU" i="1" dirty="0" smtClean="0"/>
              <a:t>-</a:t>
            </a:r>
            <a:r>
              <a:rPr lang="ru-RU" dirty="0" smtClean="0"/>
              <a:t>ой территории в </a:t>
            </a:r>
            <a:r>
              <a:rPr lang="en-US" i="1" dirty="0" smtClean="0"/>
              <a:t>z</a:t>
            </a:r>
            <a:r>
              <a:rPr lang="ru-RU" dirty="0" smtClean="0"/>
              <a:t>-</a:t>
            </a:r>
            <a:r>
              <a:rPr lang="ru-RU" dirty="0" err="1" smtClean="0"/>
              <a:t>ом</a:t>
            </a:r>
            <a:r>
              <a:rPr lang="ru-RU" i="1" dirty="0" smtClean="0"/>
              <a:t> </a:t>
            </a:r>
            <a:r>
              <a:rPr lang="ru-RU" dirty="0" smtClean="0"/>
              <a:t>году;</a:t>
            </a:r>
          </a:p>
          <a:p>
            <a:pPr>
              <a:buNone/>
            </a:pPr>
            <a:r>
              <a:rPr lang="ru-RU" i="1" dirty="0" smtClean="0"/>
              <a:t>     </a:t>
            </a:r>
            <a:r>
              <a:rPr lang="en-US" i="1" dirty="0" smtClean="0"/>
              <a:t>w</a:t>
            </a:r>
            <a:r>
              <a:rPr lang="en-US" i="1" baseline="-25000" dirty="0" smtClean="0"/>
              <a:t>iz</a:t>
            </a:r>
            <a:r>
              <a:rPr lang="ru-RU" dirty="0" smtClean="0"/>
              <a:t> – вес </a:t>
            </a:r>
            <a:r>
              <a:rPr lang="en-US" i="1" dirty="0" err="1" smtClean="0"/>
              <a:t>i</a:t>
            </a:r>
            <a:r>
              <a:rPr lang="ru-RU" i="1" dirty="0" smtClean="0"/>
              <a:t>-</a:t>
            </a:r>
            <a:r>
              <a:rPr lang="ru-RU" dirty="0" smtClean="0"/>
              <a:t>го показателя в </a:t>
            </a:r>
            <a:r>
              <a:rPr lang="en-US" i="1" dirty="0" smtClean="0"/>
              <a:t>z</a:t>
            </a:r>
            <a:r>
              <a:rPr lang="ru-RU" dirty="0" smtClean="0"/>
              <a:t>-</a:t>
            </a:r>
            <a:r>
              <a:rPr lang="ru-RU" dirty="0" err="1" smtClean="0"/>
              <a:t>ом</a:t>
            </a:r>
            <a:r>
              <a:rPr lang="ru-RU" i="1" dirty="0" smtClean="0"/>
              <a:t> </a:t>
            </a:r>
            <a:r>
              <a:rPr lang="ru-RU" dirty="0" smtClean="0"/>
              <a:t>году,  </a:t>
            </a:r>
          </a:p>
          <a:p>
            <a:endParaRPr lang="ru-RU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1763687" y="1916832"/>
          <a:ext cx="3456383" cy="1152128"/>
        </p:xfrm>
        <a:graphic>
          <a:graphicData uri="http://schemas.openxmlformats.org/presentationml/2006/ole">
            <p:oleObj spid="_x0000_s28673" name="Формула" r:id="rId3" imgW="1397000" imgH="469900" progId="Equation.3">
              <p:embed/>
            </p:oleObj>
          </a:graphicData>
        </a:graphic>
      </p:graphicFrame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380312" y="5013176"/>
          <a:ext cx="1296144" cy="1094900"/>
        </p:xfrm>
        <a:graphic>
          <a:graphicData uri="http://schemas.openxmlformats.org/presentationml/2006/ole">
            <p:oleObj spid="_x0000_s28675" name="Формула" r:id="rId4" imgW="723586" imgH="46969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052736"/>
            <a:ext cx="7571184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(3)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iz</a:t>
            </a:r>
            <a:r>
              <a:rPr lang="ru-RU" dirty="0" smtClean="0"/>
              <a:t> – вклад </a:t>
            </a:r>
            <a:r>
              <a:rPr lang="en-US" i="1" dirty="0" err="1" smtClean="0"/>
              <a:t>i</a:t>
            </a:r>
            <a:r>
              <a:rPr lang="ru-RU" dirty="0" smtClean="0"/>
              <a:t>-ого показателя в первую главную компоненту в </a:t>
            </a:r>
            <a:r>
              <a:rPr lang="en-US" i="1" dirty="0" smtClean="0"/>
              <a:t>z</a:t>
            </a:r>
            <a:r>
              <a:rPr lang="ru-RU" dirty="0" smtClean="0"/>
              <a:t>-</a:t>
            </a:r>
            <a:r>
              <a:rPr lang="ru-RU" dirty="0" err="1" smtClean="0"/>
              <a:t>ом</a:t>
            </a:r>
            <a:r>
              <a:rPr lang="ru-RU" dirty="0" smtClean="0"/>
              <a:t> году. </a:t>
            </a:r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1475656" y="980728"/>
          <a:ext cx="2736304" cy="1563602"/>
        </p:xfrm>
        <a:graphic>
          <a:graphicData uri="http://schemas.openxmlformats.org/presentationml/2006/ole">
            <p:oleObj spid="_x0000_s29697" name="Формула" r:id="rId3" imgW="1130300" imgH="647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Таблица 2 Динамика значений весовых коэффициентов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1" y="1628798"/>
          <a:ext cx="8075239" cy="4392492"/>
        </p:xfrm>
        <a:graphic>
          <a:graphicData uri="http://schemas.openxmlformats.org/drawingml/2006/table">
            <a:tbl>
              <a:tblPr/>
              <a:tblGrid>
                <a:gridCol w="2545771"/>
                <a:gridCol w="921010"/>
                <a:gridCol w="921862"/>
                <a:gridCol w="921862"/>
                <a:gridCol w="921010"/>
                <a:gridCol w="921862"/>
                <a:gridCol w="921862"/>
              </a:tblGrid>
              <a:tr h="12549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Весовой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коэффициент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2006 г.</a:t>
                      </a:r>
                    </a:p>
                  </a:txBody>
                  <a:tcPr marL="60834" marR="60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2007 г.</a:t>
                      </a:r>
                    </a:p>
                  </a:txBody>
                  <a:tcPr marL="60834" marR="60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2008 г.</a:t>
                      </a:r>
                    </a:p>
                  </a:txBody>
                  <a:tcPr marL="60834" marR="60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2009 г.</a:t>
                      </a:r>
                    </a:p>
                  </a:txBody>
                  <a:tcPr marL="60834" marR="60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2010 г.</a:t>
                      </a:r>
                    </a:p>
                  </a:txBody>
                  <a:tcPr marL="60834" marR="60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2011 г.</a:t>
                      </a:r>
                    </a:p>
                  </a:txBody>
                  <a:tcPr marL="60834" marR="608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4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0,337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0,334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0,339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0,297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0,341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0,244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4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0,070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0,292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0,313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0,174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0,088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0,134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4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-0,074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-0,255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-0,331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-0,068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-0,093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0,149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4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0,341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0,336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0,335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0,298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0,325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0,238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4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0,325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0,294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0,343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0,298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0,340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0,235</a:t>
                      </a:r>
                    </a:p>
                  </a:txBody>
                  <a:tcPr marL="60834" marR="60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013176"/>
            <a:ext cx="844562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dirty="0" smtClean="0"/>
              <a:t>Рисунок 2 Средний </a:t>
            </a:r>
            <a:r>
              <a:rPr lang="ru-RU" sz="3100" dirty="0" smtClean="0"/>
              <a:t>интегральный индекс темпов </a:t>
            </a:r>
            <a:r>
              <a:rPr lang="ru-RU" sz="3100" dirty="0" smtClean="0"/>
              <a:t>роста налогового потенциала территорий за период с 2006 по 2011 гг., %</a:t>
            </a:r>
            <a:endParaRPr lang="ru-RU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1763688" y="332656"/>
          <a:ext cx="5760640" cy="4626421"/>
        </p:xfrm>
        <a:graphic>
          <a:graphicData uri="http://schemas.openxmlformats.org/presentationml/2006/ole">
            <p:oleObj spid="_x0000_s31745" name="Worksheet" r:id="rId3" imgW="4810265" imgH="386704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888</Words>
  <Application>Microsoft Office PowerPoint</Application>
  <PresentationFormat>Экран (4:3)</PresentationFormat>
  <Paragraphs>129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Тема Office</vt:lpstr>
      <vt:lpstr>Лист</vt:lpstr>
      <vt:lpstr>Формула</vt:lpstr>
      <vt:lpstr>Worksheet</vt:lpstr>
      <vt:lpstr>Темпы роста налогового потенциала регионов ЦФО: классификация и модели</vt:lpstr>
      <vt:lpstr>Оценка налогового потенциала</vt:lpstr>
      <vt:lpstr>Рисунок 1. Динамика поступления налогов, сборов и иных обязательных платежей в консолидированный бюджет регионов ЦФО, трлн. руб. </vt:lpstr>
      <vt:lpstr>Таблица 1. Темпы роста налоговых поступлений, сборов и иных обязательных платежей в консолидированный бюджет регионов ЦФО</vt:lpstr>
      <vt:lpstr>Комплекс относительных показателей для оценки уровня налогового потенциала:</vt:lpstr>
      <vt:lpstr>Интегральный индекс определялся по формуле средней взвешенной:</vt:lpstr>
      <vt:lpstr>Слайд 7</vt:lpstr>
      <vt:lpstr>Таблица 2 Динамика значений весовых коэффициентов </vt:lpstr>
      <vt:lpstr>Рисунок 2 Средний интегральный индекс темпов роста налогового потенциала территорий за период с 2006 по 2011 гг., %</vt:lpstr>
      <vt:lpstr>Рис. 3 Доля налогов, сборов и иных обязательных платежей регионов ЦФО в составе РФ, %  (а – все регионы ЦФО; б – все регионы ЦФО за исключением Белгородской, Липецкой, Московской областей и г. Москвы).</vt:lpstr>
      <vt:lpstr>Для исследования факторов влияния на налоговый потенциал, поступающих в бюджетную систему региона были выбраны следующие показатели:</vt:lpstr>
      <vt:lpstr>Слайд 12</vt:lpstr>
      <vt:lpstr>Таблица 3. Динамика изменения параметров модели у1 = f(x2, x4)  </vt:lpstr>
      <vt:lpstr>Таблица 4. Динамика изменения параметров модели у1 = f(x5, x10)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Статистическое исследование налогового потенциала регионов ЦФО: сравнительный анализ и классификация</dc:title>
  <dc:creator>Alex</dc:creator>
  <cp:lastModifiedBy>Пользователь</cp:lastModifiedBy>
  <cp:revision>50</cp:revision>
  <dcterms:created xsi:type="dcterms:W3CDTF">2013-03-22T11:52:24Z</dcterms:created>
  <dcterms:modified xsi:type="dcterms:W3CDTF">2014-04-03T06:57:59Z</dcterms:modified>
</cp:coreProperties>
</file>