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89" r:id="rId3"/>
    <p:sldId id="360" r:id="rId4"/>
    <p:sldId id="345" r:id="rId5"/>
    <p:sldId id="351" r:id="rId6"/>
    <p:sldId id="370" r:id="rId7"/>
    <p:sldId id="371" r:id="rId8"/>
    <p:sldId id="353" r:id="rId9"/>
    <p:sldId id="361" r:id="rId10"/>
    <p:sldId id="369" r:id="rId11"/>
    <p:sldId id="307" r:id="rId12"/>
    <p:sldId id="363" r:id="rId13"/>
    <p:sldId id="365" r:id="rId14"/>
    <p:sldId id="364" r:id="rId15"/>
    <p:sldId id="366" r:id="rId16"/>
    <p:sldId id="367" r:id="rId17"/>
    <p:sldId id="368" r:id="rId18"/>
    <p:sldId id="354" r:id="rId19"/>
    <p:sldId id="355" r:id="rId20"/>
    <p:sldId id="356" r:id="rId21"/>
    <p:sldId id="357" r:id="rId22"/>
    <p:sldId id="359" r:id="rId23"/>
    <p:sldId id="318" r:id="rId24"/>
  </p:sldIdLst>
  <p:sldSz cx="9144000" cy="6858000" type="screen4x3"/>
  <p:notesSz cx="6669088" cy="9926638"/>
  <p:defaultTextStyle>
    <a:defPPr>
      <a:defRPr lang="en-US"/>
    </a:defPPr>
    <a:lvl1pPr algn="l" defTabSz="457200" rtl="0" fontAlgn="base">
      <a:spcBef>
        <a:spcPct val="0"/>
      </a:spcBef>
      <a:spcAft>
        <a:spcPct val="0"/>
      </a:spcAft>
      <a:defRPr sz="2600"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sz="2600"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sz="2600"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sz="2600"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sz="26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2600"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sz="2600"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sz="2600"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sz="2600"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81116" autoAdjust="0"/>
  </p:normalViewPr>
  <p:slideViewPr>
    <p:cSldViewPr snapToObjects="1">
      <p:cViewPr>
        <p:scale>
          <a:sx n="75" d="100"/>
          <a:sy n="75" d="100"/>
        </p:scale>
        <p:origin x="-12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4" d="100"/>
          <a:sy n="64" d="100"/>
        </p:scale>
        <p:origin x="-2940" y="-126"/>
      </p:cViewPr>
      <p:guideLst>
        <p:guide orient="horz" pos="3126"/>
        <p:guide pos="21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6FEE13F8-2E61-4975-B443-B8D2B23C1D35}" type="datetimeFigureOut">
              <a:rPr lang="en-US"/>
              <a:pPr>
                <a:defRPr/>
              </a:pPr>
              <a:t>11/23/2011</a:t>
            </a:fld>
            <a:endParaRPr lang="en-US" dirty="0"/>
          </a:p>
        </p:txBody>
      </p:sp>
      <p:sp>
        <p:nvSpPr>
          <p:cNvPr id="4" name="Footer Placeholder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pPr>
              <a:defRPr/>
            </a:pPr>
            <a:fld id="{F5A7DBE0-2DF0-4D5D-807B-2E54EE87272E}" type="slidenum">
              <a:rPr lang="en-US"/>
              <a:pPr>
                <a:defRPr/>
              </a:pPr>
              <a:t>‹#›</a:t>
            </a:fld>
            <a:endParaRPr lang="en-US" dirty="0"/>
          </a:p>
        </p:txBody>
      </p:sp>
    </p:spTree>
    <p:extLst>
      <p:ext uri="{BB962C8B-B14F-4D97-AF65-F5344CB8AC3E}">
        <p14:creationId xmlns="" xmlns:p14="http://schemas.microsoft.com/office/powerpoint/2010/main" val="174769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3298B75-E355-4A55-AB4F-F42917AAD6BA}" type="datetime1">
              <a:rPr lang="en-US"/>
              <a:pPr>
                <a:defRPr/>
              </a:pPr>
              <a:t>11/23/2011</a:t>
            </a:fld>
            <a:endParaRPr lang="en-US"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SG" noProof="0" dirty="0" smtClean="0"/>
          </a:p>
        </p:txBody>
      </p:sp>
      <p:sp>
        <p:nvSpPr>
          <p:cNvPr id="5" name="Notes Placeholder 4"/>
          <p:cNvSpPr>
            <a:spLocks noGrp="1"/>
          </p:cNvSpPr>
          <p:nvPr>
            <p:ph type="body" sz="quarter" idx="3"/>
          </p:nvPr>
        </p:nvSpPr>
        <p:spPr>
          <a:xfrm>
            <a:off x="666750" y="4714875"/>
            <a:ext cx="5335588"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889250" cy="4968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1E2297E-4423-41F6-91A7-72D729BABBB4}" type="slidenum">
              <a:rPr lang="en-US"/>
              <a:pPr>
                <a:defRPr/>
              </a:pPr>
              <a:t>‹#›</a:t>
            </a:fld>
            <a:endParaRPr lang="en-US" dirty="0"/>
          </a:p>
        </p:txBody>
      </p:sp>
    </p:spTree>
    <p:extLst>
      <p:ext uri="{BB962C8B-B14F-4D97-AF65-F5344CB8AC3E}">
        <p14:creationId xmlns="" xmlns:p14="http://schemas.microsoft.com/office/powerpoint/2010/main" val="326343328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a:lstStyle/>
          <a:p>
            <a:fld id="{12197CBD-28FC-4BC4-BF27-5D0C2E1C86E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lvl="0"/>
            <a:endParaRPr lang="en-US" sz="1200"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1BA82471-E996-4592-B9DE-FFA97A5FB36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baseline="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endParaRPr lang="en-US" sz="1200" kern="1200" dirty="0" smtClean="0">
              <a:solidFill>
                <a:schemeClr val="tx1"/>
              </a:solidFill>
              <a:latin typeface="+mn-lt"/>
              <a:ea typeface="ＭＳ Ｐゴシック" pitchFamily="34" charset="-128"/>
              <a:cs typeface="+mn-cs"/>
            </a:endParaRPr>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lvl="0">
              <a:buFont typeface="Arial" pitchFamily="34" charset="0"/>
              <a:buNone/>
            </a:pPr>
            <a:endParaRPr lang="en-US" sz="1200" dirty="0" smtClean="0"/>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endParaRPr 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A74E44A8-D14E-465B-B629-51A9EDC71ED9}"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lvl="0">
              <a:buFont typeface="Arial" pitchFamily="34" charset="0"/>
              <a:buNone/>
            </a:pPr>
            <a:endParaRPr lang="en-US" sz="2600" dirty="0"/>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lvl="0">
              <a:buFont typeface="Arial" pitchFamily="34" charset="0"/>
              <a:buChar char="•"/>
            </a:pPr>
            <a:endParaRPr lang="en-US" sz="1200" dirty="0"/>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lvl="0">
              <a:buFont typeface="Arial" pitchFamily="34" charset="0"/>
              <a:buChar char="•"/>
            </a:pPr>
            <a:endParaRPr lang="en-US" sz="2600" dirty="0"/>
          </a:p>
        </p:txBody>
      </p:sp>
      <p:sp>
        <p:nvSpPr>
          <p:cNvPr id="35844" name="Slide Number Placeholder 3"/>
          <p:cNvSpPr>
            <a:spLocks noGrp="1"/>
          </p:cNvSpPr>
          <p:nvPr>
            <p:ph type="sldNum" sz="quarter" idx="5"/>
          </p:nvPr>
        </p:nvSpPr>
        <p:spPr bwMode="auto">
          <a:noFill/>
          <a:ln>
            <a:miter lim="800000"/>
            <a:headEnd/>
            <a:tailEnd/>
          </a:ln>
        </p:spPr>
        <p:txBody>
          <a:bodyPr/>
          <a:lstStyle/>
          <a:p>
            <a:fld id="{EC38443E-AF78-4508-8740-89F3E616E87F}"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a:lstStyle/>
          <a:p>
            <a:fld id="{0136D633-BB1D-418A-87DB-73C4A10F7C2D}" type="slidenum">
              <a:rPr lang="en-US" smtClean="0"/>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a:lstStyle/>
          <a:p>
            <a:pPr marL="228600" indent="-228600"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a:lstStyle/>
          <a:p>
            <a:fld id="{E1869566-CF9E-4D03-875B-205183F28FDF}"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a:lstStyle/>
          <a:p>
            <a:fld id="{D98BA010-E434-47F9-92CB-4778DD01673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a:buFont typeface="Arial" pitchFamily="34" charset="0"/>
              <a:buNone/>
            </a:pP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37E63710-B50A-4736-8491-FB5AC1903333}"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lvl="0"/>
            <a:endParaRPr lang="en-US" sz="1200"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1BA82471-E996-4592-B9DE-FFA97A5FB36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lvl="0"/>
            <a:endParaRPr lang="en-US" sz="1200"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1BA82471-E996-4592-B9DE-FFA97A5FB362}"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lvl="0"/>
            <a:endParaRPr lang="en-US" sz="1200"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1BA82471-E996-4592-B9DE-FFA97A5FB36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ea typeface="+mn-ea"/>
            </a:endParaRPr>
          </a:p>
        </p:txBody>
      </p:sp>
      <p:sp>
        <p:nvSpPr>
          <p:cNvPr id="4" name="Slide Number Placeholder 3"/>
          <p:cNvSpPr>
            <a:spLocks noGrp="1"/>
          </p:cNvSpPr>
          <p:nvPr>
            <p:ph type="sldNum" sz="quarter" idx="10"/>
          </p:nvPr>
        </p:nvSpPr>
        <p:spPr/>
        <p:txBody>
          <a:bodyPr/>
          <a:lstStyle/>
          <a:p>
            <a:fld id="{6AF4E0FB-6535-48BE-86DD-675A4BB6144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4" descr="2010_title_blue"/>
          <p:cNvPicPr>
            <a:picLocks noChangeAspect="1" noChangeArrowheads="1"/>
          </p:cNvPicPr>
          <p:nvPr userDrawn="1"/>
        </p:nvPicPr>
        <p:blipFill>
          <a:blip r:embed="rId2"/>
          <a:srcRect/>
          <a:stretch>
            <a:fillRect/>
          </a:stretch>
        </p:blipFill>
        <p:spPr bwMode="auto">
          <a:xfrm>
            <a:off x="0" y="0"/>
            <a:ext cx="9144000" cy="6864350"/>
          </a:xfrm>
          <a:prstGeom prst="rect">
            <a:avLst/>
          </a:prstGeom>
          <a:noFill/>
          <a:ln w="9525">
            <a:noFill/>
            <a:miter lim="800000"/>
            <a:headEnd/>
            <a:tailEnd/>
          </a:ln>
        </p:spPr>
      </p:pic>
      <p:sp>
        <p:nvSpPr>
          <p:cNvPr id="3" name="Text Box 8"/>
          <p:cNvSpPr txBox="1">
            <a:spLocks noChangeArrowheads="1"/>
          </p:cNvSpPr>
          <p:nvPr userDrawn="1"/>
        </p:nvSpPr>
        <p:spPr bwMode="auto">
          <a:xfrm>
            <a:off x="6477000" y="6689725"/>
            <a:ext cx="2452688" cy="92075"/>
          </a:xfrm>
          <a:prstGeom prst="rect">
            <a:avLst/>
          </a:prstGeom>
          <a:noFill/>
          <a:ln w="9525">
            <a:noFill/>
            <a:miter lim="800000"/>
            <a:headEnd/>
            <a:tailEnd/>
          </a:ln>
          <a:effectLst/>
        </p:spPr>
        <p:txBody>
          <a:bodyPr lIns="0" tIns="0" rIns="0" bIns="0">
            <a:spAutoFit/>
          </a:bodyPr>
          <a:lstStyle/>
          <a:p>
            <a:pPr algn="r">
              <a:spcBef>
                <a:spcPct val="50000"/>
              </a:spcBef>
              <a:defRPr/>
            </a:pPr>
            <a:r>
              <a:rPr lang="en-GB" sz="600" b="1" dirty="0">
                <a:solidFill>
                  <a:srgbClr val="606060"/>
                </a:solidFill>
                <a:latin typeface="Tahoma" pitchFamily="34" charset="0"/>
              </a:rPr>
              <a:t>Copyright </a:t>
            </a:r>
            <a:r>
              <a:rPr lang="en-US" sz="600" b="1" dirty="0">
                <a:solidFill>
                  <a:srgbClr val="606060"/>
                </a:solidFill>
                <a:latin typeface="Tahoma" pitchFamily="34" charset="0"/>
                <a:cs typeface="Arial" pitchFamily="34" charset="0"/>
              </a:rPr>
              <a:t>© </a:t>
            </a:r>
            <a:r>
              <a:rPr lang="en-GB" sz="600" b="1" dirty="0">
                <a:solidFill>
                  <a:srgbClr val="606060"/>
                </a:solidFill>
                <a:latin typeface="Tahoma" pitchFamily="34" charset="0"/>
              </a:rPr>
              <a:t>2010 APEC Secretariat.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6538913" y="6629400"/>
            <a:ext cx="2452687" cy="92075"/>
          </a:xfrm>
          <a:prstGeom prst="rect">
            <a:avLst/>
          </a:prstGeom>
          <a:noFill/>
          <a:ln w="9525">
            <a:noFill/>
            <a:miter lim="800000"/>
            <a:headEnd/>
            <a:tailEnd/>
          </a:ln>
          <a:effectLst/>
        </p:spPr>
        <p:txBody>
          <a:bodyPr lIns="0" tIns="0" rIns="0" bIns="0">
            <a:spAutoFit/>
          </a:bodyPr>
          <a:lstStyle/>
          <a:p>
            <a:pPr algn="r">
              <a:spcBef>
                <a:spcPct val="50000"/>
              </a:spcBef>
              <a:defRPr/>
            </a:pPr>
            <a:r>
              <a:rPr lang="en-GB" sz="600" b="1" dirty="0">
                <a:solidFill>
                  <a:srgbClr val="606060"/>
                </a:solidFill>
                <a:latin typeface="Tahoma" pitchFamily="34" charset="0"/>
              </a:rPr>
              <a:t>Copyright </a:t>
            </a:r>
            <a:r>
              <a:rPr lang="en-US" sz="600" b="1" dirty="0">
                <a:solidFill>
                  <a:srgbClr val="606060"/>
                </a:solidFill>
                <a:latin typeface="Tahoma" pitchFamily="34" charset="0"/>
                <a:cs typeface="Arial" pitchFamily="34" charset="0"/>
              </a:rPr>
              <a:t>© </a:t>
            </a:r>
            <a:r>
              <a:rPr lang="en-GB" sz="600" b="1" dirty="0">
                <a:solidFill>
                  <a:srgbClr val="606060"/>
                </a:solidFill>
                <a:latin typeface="Tahoma" pitchFamily="34" charset="0"/>
              </a:rPr>
              <a:t>2010 APEC Secretariat.</a:t>
            </a:r>
          </a:p>
        </p:txBody>
      </p:sp>
      <p:pic>
        <p:nvPicPr>
          <p:cNvPr id="3" name="Picture 6" descr="2010_content_blue"/>
          <p:cNvPicPr>
            <a:picLocks noChangeAspect="1" noChangeArrowheads="1"/>
          </p:cNvPicPr>
          <p:nvPr userDrawn="1"/>
        </p:nvPicPr>
        <p:blipFill>
          <a:blip r:embed="rId2"/>
          <a:srcRect/>
          <a:stretch>
            <a:fillRect/>
          </a:stretch>
        </p:blipFill>
        <p:spPr bwMode="auto">
          <a:xfrm>
            <a:off x="0" y="0"/>
            <a:ext cx="9144000" cy="6865938"/>
          </a:xfrm>
          <a:prstGeom prst="rect">
            <a:avLst/>
          </a:prstGeom>
          <a:noFill/>
          <a:ln w="9525">
            <a:noFill/>
            <a:miter lim="800000"/>
            <a:headEnd/>
            <a:tailEnd/>
          </a:ln>
        </p:spPr>
      </p:pic>
      <p:sp>
        <p:nvSpPr>
          <p:cNvPr id="4" name="Text Box 8"/>
          <p:cNvSpPr txBox="1">
            <a:spLocks noChangeArrowheads="1"/>
          </p:cNvSpPr>
          <p:nvPr userDrawn="1"/>
        </p:nvSpPr>
        <p:spPr bwMode="auto">
          <a:xfrm>
            <a:off x="6477000" y="6689725"/>
            <a:ext cx="2452688" cy="92075"/>
          </a:xfrm>
          <a:prstGeom prst="rect">
            <a:avLst/>
          </a:prstGeom>
          <a:noFill/>
          <a:ln w="9525">
            <a:noFill/>
            <a:miter lim="800000"/>
            <a:headEnd/>
            <a:tailEnd/>
          </a:ln>
          <a:effectLst/>
        </p:spPr>
        <p:txBody>
          <a:bodyPr lIns="0" tIns="0" rIns="0" bIns="0">
            <a:spAutoFit/>
          </a:bodyPr>
          <a:lstStyle/>
          <a:p>
            <a:pPr algn="r">
              <a:spcBef>
                <a:spcPct val="50000"/>
              </a:spcBef>
              <a:defRPr/>
            </a:pPr>
            <a:r>
              <a:rPr lang="en-GB" sz="600" b="1" dirty="0">
                <a:solidFill>
                  <a:srgbClr val="606060"/>
                </a:solidFill>
                <a:latin typeface="Tahoma" pitchFamily="34" charset="0"/>
              </a:rPr>
              <a:t>Copyright </a:t>
            </a:r>
            <a:r>
              <a:rPr lang="en-US" sz="600" b="1" dirty="0">
                <a:solidFill>
                  <a:srgbClr val="606060"/>
                </a:solidFill>
                <a:latin typeface="Tahoma" pitchFamily="34" charset="0"/>
                <a:cs typeface="Arial" pitchFamily="34" charset="0"/>
              </a:rPr>
              <a:t>© </a:t>
            </a:r>
            <a:r>
              <a:rPr lang="en-GB" sz="600" b="1" dirty="0">
                <a:solidFill>
                  <a:srgbClr val="606060"/>
                </a:solidFill>
                <a:latin typeface="Tahoma" pitchFamily="34" charset="0"/>
              </a:rPr>
              <a:t>2010 APEC Secretariat.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6A53F1F-2F56-45C5-BC5C-C7A66BF3AEB1}" type="datetimeFigureOut">
              <a:rPr lang="en-US" smtClean="0"/>
              <a:pPr/>
              <a:t>11/23/2011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7B38B29-3A96-4F96-89DF-EA1D4CA2FB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tistics.apec.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533400" y="914400"/>
            <a:ext cx="6096000" cy="1676400"/>
          </a:xfrm>
          <a:prstGeom prst="rect">
            <a:avLst/>
          </a:prstGeom>
          <a:noFill/>
          <a:ln w="9525">
            <a:noFill/>
            <a:miter lim="800000"/>
            <a:headEnd/>
            <a:tailEnd/>
          </a:ln>
        </p:spPr>
        <p:txBody>
          <a:bodyPr wrap="none"/>
          <a:lstStyle/>
          <a:p>
            <a:r>
              <a:rPr lang="en-US" sz="3600" dirty="0" smtClean="0">
                <a:solidFill>
                  <a:schemeClr val="bg1"/>
                </a:solidFill>
              </a:rPr>
              <a:t>APEC’s strategic objectives and </a:t>
            </a:r>
          </a:p>
          <a:p>
            <a:r>
              <a:rPr lang="en-US" sz="3600" dirty="0" smtClean="0">
                <a:solidFill>
                  <a:schemeClr val="bg1"/>
                </a:solidFill>
              </a:rPr>
              <a:t>regional economic integration </a:t>
            </a:r>
          </a:p>
          <a:p>
            <a:r>
              <a:rPr lang="en-US" sz="3600" dirty="0" smtClean="0">
                <a:solidFill>
                  <a:schemeClr val="bg1"/>
                </a:solidFill>
              </a:rPr>
              <a:t>initiatives</a:t>
            </a:r>
            <a:endParaRPr lang="en-US" sz="3600" b="1" dirty="0">
              <a:solidFill>
                <a:schemeClr val="bg1"/>
              </a:solidFill>
              <a:latin typeface="Arial" pitchFamily="34" charset="0"/>
              <a:cs typeface="Arial" pitchFamily="34" charset="0"/>
            </a:endParaRPr>
          </a:p>
        </p:txBody>
      </p:sp>
      <p:sp>
        <p:nvSpPr>
          <p:cNvPr id="4099" name="Rectangle 2"/>
          <p:cNvSpPr txBox="1">
            <a:spLocks noChangeArrowheads="1"/>
          </p:cNvSpPr>
          <p:nvPr/>
        </p:nvSpPr>
        <p:spPr bwMode="auto">
          <a:xfrm>
            <a:off x="533400" y="2590800"/>
            <a:ext cx="4724400" cy="762000"/>
          </a:xfrm>
          <a:prstGeom prst="rect">
            <a:avLst/>
          </a:prstGeom>
          <a:noFill/>
          <a:ln w="9525">
            <a:noFill/>
            <a:miter lim="800000"/>
            <a:headEnd/>
            <a:tailEnd/>
          </a:ln>
        </p:spPr>
        <p:txBody>
          <a:bodyPr wrap="none" anchor="ctr"/>
          <a:lstStyle/>
          <a:p>
            <a:pPr defTabSz="914400"/>
            <a:r>
              <a:rPr lang="en-US" sz="2200" dirty="0" smtClean="0">
                <a:solidFill>
                  <a:schemeClr val="bg1"/>
                </a:solidFill>
                <a:latin typeface="Arial" pitchFamily="34" charset="0"/>
                <a:cs typeface="Arial" pitchFamily="34" charset="0"/>
              </a:rPr>
              <a:t>24 November </a:t>
            </a:r>
            <a:r>
              <a:rPr lang="en-US" sz="2200" dirty="0">
                <a:solidFill>
                  <a:schemeClr val="bg1"/>
                </a:solidFill>
                <a:latin typeface="Arial" pitchFamily="34" charset="0"/>
                <a:cs typeface="Arial" pitchFamily="34" charset="0"/>
              </a:rPr>
              <a:t>2011 • </a:t>
            </a:r>
            <a:r>
              <a:rPr lang="en-US" sz="2200" dirty="0" smtClean="0">
                <a:solidFill>
                  <a:schemeClr val="bg1"/>
                </a:solidFill>
                <a:latin typeface="Arial" pitchFamily="34" charset="0"/>
                <a:cs typeface="Arial" pitchFamily="34" charset="0"/>
              </a:rPr>
              <a:t>Singapore</a:t>
            </a:r>
            <a:endParaRPr lang="en-US" sz="2200" dirty="0">
              <a:solidFill>
                <a:schemeClr val="bg1"/>
              </a:solidFill>
              <a:latin typeface="Arial" pitchFamily="34" charset="0"/>
              <a:cs typeface="Arial" pitchFamily="34" charset="0"/>
            </a:endParaRPr>
          </a:p>
        </p:txBody>
      </p:sp>
      <p:sp>
        <p:nvSpPr>
          <p:cNvPr id="4100" name="Rectangle 2"/>
          <p:cNvSpPr txBox="1">
            <a:spLocks noChangeArrowheads="1"/>
          </p:cNvSpPr>
          <p:nvPr/>
        </p:nvSpPr>
        <p:spPr bwMode="auto">
          <a:xfrm>
            <a:off x="533400" y="3886200"/>
            <a:ext cx="4724400" cy="990600"/>
          </a:xfrm>
          <a:prstGeom prst="rect">
            <a:avLst/>
          </a:prstGeom>
          <a:noFill/>
          <a:ln w="9525">
            <a:noFill/>
            <a:miter lim="800000"/>
            <a:headEnd/>
            <a:tailEnd/>
          </a:ln>
        </p:spPr>
        <p:txBody>
          <a:bodyPr wrap="none" anchor="ctr"/>
          <a:lstStyle/>
          <a:p>
            <a:pPr defTabSz="914400" eaLnBrk="0" hangingPunct="0"/>
            <a:r>
              <a:rPr lang="en-US" sz="1400" b="1" i="1">
                <a:solidFill>
                  <a:schemeClr val="bg1"/>
                </a:solidFill>
                <a:latin typeface="Arial" pitchFamily="34" charset="0"/>
                <a:cs typeface="Arial" pitchFamily="34" charset="0"/>
              </a:rPr>
              <a:t>Presented by</a:t>
            </a:r>
          </a:p>
          <a:p>
            <a:pPr defTabSz="914400" eaLnBrk="0" hangingPunct="0"/>
            <a:r>
              <a:rPr lang="en-US" sz="2200">
                <a:solidFill>
                  <a:schemeClr val="bg1"/>
                </a:solidFill>
                <a:latin typeface="Arial" pitchFamily="34" charset="0"/>
                <a:cs typeface="Arial" pitchFamily="34" charset="0"/>
              </a:rPr>
              <a:t>Denis Hew, PhD</a:t>
            </a:r>
          </a:p>
          <a:p>
            <a:pPr defTabSz="914400" eaLnBrk="0" hangingPunct="0"/>
            <a:r>
              <a:rPr lang="en-US" sz="2200">
                <a:solidFill>
                  <a:schemeClr val="bg1"/>
                </a:solidFill>
                <a:latin typeface="Arial" pitchFamily="34" charset="0"/>
                <a:cs typeface="Arial" pitchFamily="34" charset="0"/>
              </a:rPr>
              <a:t>Director </a:t>
            </a:r>
          </a:p>
          <a:p>
            <a:pPr defTabSz="914400" eaLnBrk="0" hangingPunct="0"/>
            <a:r>
              <a:rPr lang="en-US" sz="2200">
                <a:solidFill>
                  <a:schemeClr val="bg1"/>
                </a:solidFill>
                <a:latin typeface="Arial" pitchFamily="34" charset="0"/>
                <a:cs typeface="Arial" pitchFamily="34" charset="0"/>
              </a:rPr>
              <a:t>Policy Support Unit, APEC Secretariat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57200" y="1447800"/>
            <a:ext cx="7848600" cy="4862870"/>
          </a:xfrm>
          <a:prstGeom prst="rect">
            <a:avLst/>
          </a:prstGeom>
          <a:noFill/>
          <a:ln w="9525">
            <a:noFill/>
            <a:miter lim="800000"/>
            <a:headEnd/>
            <a:tailEnd/>
          </a:ln>
        </p:spPr>
        <p:txBody>
          <a:bodyPr wrap="square">
            <a:spAutoFit/>
          </a:bodyPr>
          <a:lstStyle/>
          <a:p>
            <a:pPr marL="514350" indent="-514350">
              <a:buFont typeface="Arial" pitchFamily="34" charset="0"/>
              <a:buChar char="•"/>
            </a:pPr>
            <a:r>
              <a:rPr lang="en-US" sz="2800" dirty="0" smtClean="0">
                <a:latin typeface="Arial" pitchFamily="34" charset="0"/>
                <a:cs typeface="Arial" pitchFamily="34" charset="0"/>
              </a:rPr>
              <a:t>PSU has completed 14 projects since the beginning of 2011.</a:t>
            </a:r>
          </a:p>
          <a:p>
            <a:pPr marL="514350" indent="-514350">
              <a:buFont typeface="Arial" pitchFamily="34" charset="0"/>
              <a:buChar char="•"/>
            </a:pPr>
            <a:r>
              <a:rPr lang="en-US" sz="2800" dirty="0" smtClean="0">
                <a:latin typeface="Arial" pitchFamily="34" charset="0"/>
                <a:cs typeface="Arial" pitchFamily="34" charset="0"/>
              </a:rPr>
              <a:t>Key projects:</a:t>
            </a:r>
          </a:p>
          <a:p>
            <a:pPr marL="971550" lvl="1" indent="-514350">
              <a:buFont typeface="Arial" pitchFamily="34" charset="0"/>
              <a:buChar char="•"/>
            </a:pPr>
            <a:r>
              <a:rPr lang="en-US" sz="2400" dirty="0" smtClean="0">
                <a:latin typeface="Arial" pitchFamily="34" charset="0"/>
                <a:cs typeface="Arial" pitchFamily="34" charset="0"/>
              </a:rPr>
              <a:t>TFAP II final assessment reports</a:t>
            </a:r>
          </a:p>
          <a:p>
            <a:pPr marL="971550" lvl="1" indent="-514350">
              <a:buFont typeface="Arial" pitchFamily="34" charset="0"/>
              <a:buChar char="•"/>
            </a:pPr>
            <a:r>
              <a:rPr lang="en-US" sz="2400" dirty="0" smtClean="0">
                <a:latin typeface="Arial" pitchFamily="34" charset="0"/>
                <a:cs typeface="Arial" pitchFamily="34" charset="0"/>
              </a:rPr>
              <a:t>Policy paper on TPP</a:t>
            </a:r>
          </a:p>
          <a:p>
            <a:pPr marL="971550" lvl="1" indent="-514350">
              <a:buFont typeface="Arial" pitchFamily="34" charset="0"/>
              <a:buChar char="•"/>
            </a:pPr>
            <a:r>
              <a:rPr lang="en-US" sz="2400" dirty="0" smtClean="0">
                <a:latin typeface="Arial" pitchFamily="34" charset="0"/>
                <a:cs typeface="Arial" pitchFamily="34" charset="0"/>
              </a:rPr>
              <a:t>Interim assessment of APEC’s Ease of Doing Business Initiative</a:t>
            </a:r>
          </a:p>
          <a:p>
            <a:pPr marL="971550" lvl="1" indent="-514350">
              <a:buFont typeface="Arial" pitchFamily="34" charset="0"/>
              <a:buChar char="•"/>
            </a:pPr>
            <a:r>
              <a:rPr lang="en-US" sz="2400" dirty="0" smtClean="0">
                <a:latin typeface="Arial" pitchFamily="34" charset="0"/>
                <a:cs typeface="Arial" pitchFamily="34" charset="0"/>
              </a:rPr>
              <a:t>Measurement framework for the IAP Peer Review Process and the Supply Chain Connectivity Initiative</a:t>
            </a:r>
          </a:p>
          <a:p>
            <a:r>
              <a:rPr lang="en-US" sz="2900" dirty="0" smtClean="0">
                <a:latin typeface="Arial" pitchFamily="34" charset="0"/>
                <a:cs typeface="Arial" pitchFamily="34" charset="0"/>
              </a:rPr>
              <a:t/>
            </a:r>
            <a:br>
              <a:rPr lang="en-US" sz="2900" dirty="0" smtClean="0">
                <a:latin typeface="Arial" pitchFamily="34" charset="0"/>
                <a:cs typeface="Arial" pitchFamily="34" charset="0"/>
              </a:rPr>
            </a:br>
            <a:endParaRPr lang="en-US" sz="2900" dirty="0" smtClean="0">
              <a:latin typeface="Arial" pitchFamily="34" charset="0"/>
              <a:cs typeface="Arial" pitchFamily="34" charset="0"/>
            </a:endParaRPr>
          </a:p>
        </p:txBody>
      </p:sp>
      <p:sp>
        <p:nvSpPr>
          <p:cNvPr id="5123" name="Rectangle 1"/>
          <p:cNvSpPr>
            <a:spLocks noGrp="1" noChangeArrowheads="1"/>
          </p:cNvSpPr>
          <p:nvPr/>
        </p:nvSpPr>
        <p:spPr bwMode="auto">
          <a:xfrm>
            <a:off x="457200" y="412750"/>
            <a:ext cx="6781800" cy="641350"/>
          </a:xfrm>
          <a:prstGeom prst="rect">
            <a:avLst/>
          </a:prstGeom>
          <a:noFill/>
          <a:ln w="9525">
            <a:noFill/>
            <a:miter lim="800000"/>
            <a:headEnd/>
            <a:tailEnd/>
          </a:ln>
        </p:spPr>
        <p:txBody>
          <a:bodyPr anchor="ctr">
            <a:spAutoFit/>
          </a:bodyPr>
          <a:lstStyle/>
          <a:p>
            <a:r>
              <a:rPr lang="en-US" sz="3600" b="1" dirty="0" smtClean="0">
                <a:solidFill>
                  <a:schemeClr val="bg1"/>
                </a:solidFill>
                <a:latin typeface="Arial" pitchFamily="34" charset="0"/>
                <a:cs typeface="Arial" pitchFamily="34" charset="0"/>
              </a:rPr>
              <a:t>PSU work</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524000"/>
            <a:ext cx="8382000" cy="3416320"/>
          </a:xfrm>
          <a:prstGeom prst="rect">
            <a:avLst/>
          </a:prstGeom>
          <a:noFill/>
          <a:ln w="9525">
            <a:noFill/>
            <a:miter lim="800000"/>
            <a:headEnd/>
            <a:tailEnd/>
          </a:ln>
        </p:spPr>
        <p:txBody>
          <a:bodyPr>
            <a:spAutoFit/>
          </a:bodyPr>
          <a:lstStyle/>
          <a:p>
            <a:pPr marL="457200" indent="-457200">
              <a:buFont typeface="Arial" pitchFamily="34" charset="0"/>
              <a:buChar char="•"/>
            </a:pPr>
            <a:r>
              <a:rPr lang="en-US" sz="2400" dirty="0" smtClean="0"/>
              <a:t>Basic principle: inter-industry transactions</a:t>
            </a:r>
          </a:p>
          <a:p>
            <a:pPr marL="457200" indent="-457200">
              <a:buFont typeface="Arial" pitchFamily="34" charset="0"/>
              <a:buChar char="•"/>
            </a:pPr>
            <a:r>
              <a:rPr lang="en-US" sz="2400" dirty="0" smtClean="0"/>
              <a:t>In general, IOT allows policy makers to:  </a:t>
            </a:r>
          </a:p>
          <a:p>
            <a:pPr marL="914400" lvl="1" indent="-457200">
              <a:buFont typeface="Arial" pitchFamily="34" charset="0"/>
              <a:buChar char="•"/>
            </a:pPr>
            <a:r>
              <a:rPr lang="en-US" sz="2400" dirty="0" smtClean="0"/>
              <a:t>conduct economic impact and national accounting studies;</a:t>
            </a:r>
          </a:p>
          <a:p>
            <a:pPr marL="914400" lvl="1" indent="-457200">
              <a:buFont typeface="Arial" pitchFamily="34" charset="0"/>
              <a:buChar char="•"/>
            </a:pPr>
            <a:r>
              <a:rPr lang="en-US" sz="2400" dirty="0" smtClean="0"/>
              <a:t>conduct (regional) planning;</a:t>
            </a:r>
          </a:p>
          <a:p>
            <a:pPr marL="914400" lvl="1" indent="-457200">
              <a:buFont typeface="Arial" pitchFamily="34" charset="0"/>
              <a:buChar char="•"/>
            </a:pPr>
            <a:r>
              <a:rPr lang="en-US" sz="2400" dirty="0" smtClean="0"/>
              <a:t>show linkages between sectors within the domestic economy; </a:t>
            </a:r>
          </a:p>
          <a:p>
            <a:pPr marL="914400" lvl="1" indent="-457200">
              <a:buFont typeface="Arial" pitchFamily="34" charset="0"/>
              <a:buChar char="•"/>
            </a:pPr>
            <a:r>
              <a:rPr lang="en-US" sz="2400" dirty="0" smtClean="0"/>
              <a:t>analyze the interdependence of industries in an economy; </a:t>
            </a:r>
          </a:p>
          <a:p>
            <a:pPr marL="914400" lvl="1" indent="-457200">
              <a:buFont typeface="Arial" pitchFamily="34" charset="0"/>
              <a:buChar char="•"/>
            </a:pPr>
            <a:r>
              <a:rPr lang="en-US" sz="2400" dirty="0" smtClean="0"/>
              <a:t>estimates the coefficients for multipliers, forward and backward linkages, and identify key or priority sectors.</a:t>
            </a:r>
            <a:endParaRPr lang="en-AU" sz="2400" dirty="0"/>
          </a:p>
        </p:txBody>
      </p:sp>
      <p:sp>
        <p:nvSpPr>
          <p:cNvPr id="18435" name="Rectangle 1"/>
          <p:cNvSpPr>
            <a:spLocks noGrp="1" noChangeArrowheads="1"/>
          </p:cNvSpPr>
          <p:nvPr/>
        </p:nvSpPr>
        <p:spPr bwMode="auto">
          <a:xfrm>
            <a:off x="457200" y="471815"/>
            <a:ext cx="6781800" cy="523220"/>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the Basics</a:t>
            </a:r>
            <a:endParaRPr lang="en-U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304800" y="1397000"/>
          <a:ext cx="8610600" cy="4165600"/>
        </p:xfrm>
        <a:graphic>
          <a:graphicData uri="http://schemas.openxmlformats.org/drawingml/2006/table">
            <a:tbl>
              <a:tblPr firstRow="1" bandRow="1">
                <a:tableStyleId>{5C22544A-7EE6-4342-B048-85BDC9FD1C3A}</a:tableStyleId>
              </a:tblPr>
              <a:tblGrid>
                <a:gridCol w="1371600"/>
                <a:gridCol w="72390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Australia</a:t>
                      </a:r>
                    </a:p>
                  </a:txBody>
                  <a:tcPr marL="47625" marR="47625" marT="47625" marB="47625" anchor="ctr"/>
                </a:tc>
                <a:tc>
                  <a:txBody>
                    <a:bodyPr/>
                    <a:lstStyle/>
                    <a:p>
                      <a:r>
                        <a:rPr lang="en-US" sz="1600" dirty="0" smtClean="0"/>
                        <a:t>•The Australian Bureau of Statistics compiles the I-O tables. </a:t>
                      </a:r>
                    </a:p>
                    <a:p>
                      <a:r>
                        <a:rPr lang="en-US" sz="1600" dirty="0" smtClean="0"/>
                        <a:t>•ABS has released 23 I-O tables. The latest was for 2007-08. </a:t>
                      </a:r>
                    </a:p>
                    <a:p>
                      <a:r>
                        <a:rPr lang="en-US" sz="1600" dirty="0" smtClean="0"/>
                        <a:t>•The I-O tables present information on 109 industry and product groups. </a:t>
                      </a:r>
                    </a:p>
                  </a:txBody>
                  <a:tcPr marL="47625" marR="47625" marT="47625" marB="47625" anchor="ctr"/>
                </a:tc>
              </a:tr>
              <a:tr h="370840">
                <a:tc>
                  <a:txBody>
                    <a:bodyPr/>
                    <a:lstStyle/>
                    <a:p>
                      <a:r>
                        <a:rPr lang="en-US"/>
                        <a:t>Brunei Darussalam</a:t>
                      </a:r>
                    </a:p>
                  </a:txBody>
                  <a:tcPr marL="47625" marR="47625" marT="47625" marB="47625" anchor="ctr"/>
                </a:tc>
                <a:tc>
                  <a:txBody>
                    <a:bodyPr/>
                    <a:lstStyle/>
                    <a:p>
                      <a:r>
                        <a:rPr lang="en-US" sz="1600" dirty="0" smtClean="0"/>
                        <a:t>•The Department of Economic Planning and Development under Brunei’s Prime Minister’s Office is responsible for compiling the I-O tables.</a:t>
                      </a:r>
                    </a:p>
                    <a:p>
                      <a:r>
                        <a:rPr lang="en-US" sz="1600" dirty="0" smtClean="0"/>
                        <a:t>•Currently, BD only published one I-O tables 2005, 2005 is the benchmark year.</a:t>
                      </a:r>
                    </a:p>
                  </a:txBody>
                  <a:tcPr marL="47625" marR="47625" marT="47625" marB="47625" anchor="ctr"/>
                </a:tc>
              </a:tr>
              <a:tr h="370840">
                <a:tc>
                  <a:txBody>
                    <a:bodyPr/>
                    <a:lstStyle/>
                    <a:p>
                      <a:r>
                        <a:rPr lang="en-US" dirty="0"/>
                        <a:t>Canada</a:t>
                      </a:r>
                    </a:p>
                  </a:txBody>
                  <a:tcPr marL="47625" marR="47625" marT="47625" marB="47625" anchor="ctr"/>
                </a:tc>
                <a:tc>
                  <a:txBody>
                    <a:bodyPr/>
                    <a:lstStyle/>
                    <a:p>
                      <a:r>
                        <a:rPr lang="en-US" sz="1600" dirty="0" smtClean="0"/>
                        <a:t>•Statistics Canada compiles the I-O tables for Canada.</a:t>
                      </a:r>
                    </a:p>
                    <a:p>
                      <a:r>
                        <a:rPr lang="en-US" sz="1600" dirty="0" smtClean="0"/>
                        <a:t>•I-O tables are published on an annual basis. Time series begin in 1961 for national I-O tables. The most recent release is I-O tables for 2008. </a:t>
                      </a:r>
                    </a:p>
                    <a:p>
                      <a:r>
                        <a:rPr lang="en-US" sz="1600" dirty="0" smtClean="0"/>
                        <a:t>•The I-O tables follow the North American Industry Classification System, 2002. (303 industries 727 commodities)</a:t>
                      </a:r>
                      <a:endParaRPr lang="en-US" sz="1600" dirty="0"/>
                    </a:p>
                  </a:txBody>
                  <a:tcPr marL="47625" marR="47625" marT="47625" marB="47625" anchor="ctr"/>
                </a:tc>
              </a:tr>
              <a:tr h="370840">
                <a:tc>
                  <a:txBody>
                    <a:bodyPr/>
                    <a:lstStyle/>
                    <a:p>
                      <a:r>
                        <a:rPr lang="en-US"/>
                        <a:t>Chile</a:t>
                      </a:r>
                    </a:p>
                  </a:txBody>
                  <a:tcPr marL="47625" marR="47625" marT="47625" marB="47625" anchor="ctr"/>
                </a:tc>
                <a:tc>
                  <a:txBody>
                    <a:bodyPr/>
                    <a:lstStyle/>
                    <a:p>
                      <a:r>
                        <a:rPr lang="en-US" sz="1600" dirty="0" smtClean="0"/>
                        <a:t>•Chile has two I-O tables one for 1986 and another for 1996. </a:t>
                      </a:r>
                    </a:p>
                    <a:p>
                      <a:r>
                        <a:rPr lang="en-US" sz="1600" dirty="0" smtClean="0"/>
                        <a:t>•The 1996 I-O table follows the regulations of the System of National Accounts 1993 (SNA 1993). </a:t>
                      </a:r>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1237987359"/>
              </p:ext>
            </p:extLst>
          </p:nvPr>
        </p:nvGraphicFramePr>
        <p:xfrm>
          <a:off x="304800" y="1397000"/>
          <a:ext cx="8610600" cy="4558030"/>
        </p:xfrm>
        <a:graphic>
          <a:graphicData uri="http://schemas.openxmlformats.org/drawingml/2006/table">
            <a:tbl>
              <a:tblPr firstRow="1" bandRow="1">
                <a:tableStyleId>{5C22544A-7EE6-4342-B048-85BDC9FD1C3A}</a:tableStyleId>
              </a:tblPr>
              <a:tblGrid>
                <a:gridCol w="1371600"/>
                <a:gridCol w="72390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People's Republic of China</a:t>
                      </a:r>
                    </a:p>
                  </a:txBody>
                  <a:tcPr marL="47625" marR="47625" marT="47625" marB="47625" anchor="ctr"/>
                </a:tc>
                <a:tc>
                  <a:txBody>
                    <a:bodyPr/>
                    <a:lstStyle/>
                    <a:p>
                      <a:r>
                        <a:rPr lang="en-SG" sz="1600" dirty="0" smtClean="0"/>
                        <a:t>•National Bureau of Statistics compiles the I-O tables every 5 years, and every two and half year an annual table is compiled. Currently, I-O tables are available for the year of 1987, 1992, 1997 and 2002, while annual tables in year 1990, 1995, 2000 and 2005.</a:t>
                      </a:r>
                    </a:p>
                    <a:p>
                      <a:r>
                        <a:rPr lang="en-SG" sz="1600" dirty="0" smtClean="0"/>
                        <a:t>•The classification of commodity sectors follows the Classification of National Industry, combined with needs of national accounts and macro-economy analysis. It’s a two-level system. The first level has 42 sectors, and the second level has 135 sectors.</a:t>
                      </a:r>
                    </a:p>
                  </a:txBody>
                  <a:tcPr marL="47625" marR="47625" marT="47625" marB="47625" anchor="ctr"/>
                </a:tc>
              </a:tr>
              <a:tr h="370840">
                <a:tc>
                  <a:txBody>
                    <a:bodyPr/>
                    <a:lstStyle/>
                    <a:p>
                      <a:r>
                        <a:rPr lang="en-US" dirty="0"/>
                        <a:t>Indonesia</a:t>
                      </a:r>
                    </a:p>
                  </a:txBody>
                  <a:tcPr marL="47625" marR="47625" marT="47625" marB="47625" anchor="ctr"/>
                </a:tc>
                <a:tc>
                  <a:txBody>
                    <a:bodyPr/>
                    <a:lstStyle/>
                    <a:p>
                      <a:r>
                        <a:rPr lang="en-SG" sz="1600" dirty="0" smtClean="0"/>
                        <a:t>•</a:t>
                      </a:r>
                      <a:r>
                        <a:rPr lang="en-SG" sz="1600" baseline="0" dirty="0" smtClean="0"/>
                        <a:t> </a:t>
                      </a:r>
                      <a:r>
                        <a:rPr lang="en-SG" sz="1600" dirty="0" smtClean="0"/>
                        <a:t>So far the I-O tables were available for the year 1975, 1980, 1985, 1990, 1995, 2000, 2005. The I-O tables are prepared every five years. Within I-O years, IO Updating Tables are compiled. The latest is the 2008 IO Updating table.</a:t>
                      </a:r>
                    </a:p>
                    <a:p>
                      <a:r>
                        <a:rPr lang="en-SG" sz="1600" dirty="0" smtClean="0"/>
                        <a:t>• There are 175 industrial sectors included in the I-O table. Classification based on industry by industry classification refers to ISIC rev.3.1. The format of the I-O table follows the System of National Accounts (SNA) of the United Nations.</a:t>
                      </a:r>
                    </a:p>
                  </a:txBody>
                  <a:tcPr marL="47625" marR="47625" marT="47625" marB="47625" anchor="ctr"/>
                </a:tc>
              </a:tr>
              <a:tr h="370840">
                <a:tc>
                  <a:txBody>
                    <a:bodyPr/>
                    <a:lstStyle/>
                    <a:p>
                      <a:r>
                        <a:rPr lang="en-US"/>
                        <a:t>Japan</a:t>
                      </a:r>
                    </a:p>
                  </a:txBody>
                  <a:tcPr marL="47625" marR="47625" marT="47625" marB="47625" anchor="ctr"/>
                </a:tc>
                <a:tc>
                  <a:txBody>
                    <a:bodyPr/>
                    <a:lstStyle/>
                    <a:p>
                      <a:r>
                        <a:rPr lang="en-SG" sz="1600" dirty="0" smtClean="0"/>
                        <a:t>•</a:t>
                      </a:r>
                      <a:r>
                        <a:rPr lang="en-SG" sz="1600" baseline="0" dirty="0" smtClean="0"/>
                        <a:t> </a:t>
                      </a:r>
                      <a:r>
                        <a:rPr lang="en-SG" sz="1600" dirty="0" smtClean="0"/>
                        <a:t>Statistics  Standards Bureau in Japan compiles the I-O tables; they have been compiled for every five years since 1955.</a:t>
                      </a:r>
                    </a:p>
                    <a:p>
                      <a:r>
                        <a:rPr lang="en-SG" sz="1600" dirty="0" smtClean="0"/>
                        <a:t>• The Standard Industrial Classification for Japan (JSIC) is used in I-O compilation, with 190 sectors. The latest I-O table is for 2005.</a:t>
                      </a:r>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4285655311"/>
              </p:ext>
            </p:extLst>
          </p:nvPr>
        </p:nvGraphicFramePr>
        <p:xfrm>
          <a:off x="457200" y="1397000"/>
          <a:ext cx="8382000" cy="4554220"/>
        </p:xfrm>
        <a:graphic>
          <a:graphicData uri="http://schemas.openxmlformats.org/drawingml/2006/table">
            <a:tbl>
              <a:tblPr firstRow="1" bandRow="1">
                <a:tableStyleId>{5C22544A-7EE6-4342-B048-85BDC9FD1C3A}</a:tableStyleId>
              </a:tblPr>
              <a:tblGrid>
                <a:gridCol w="1371600"/>
                <a:gridCol w="70104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Republic of Korea</a:t>
                      </a:r>
                    </a:p>
                  </a:txBody>
                  <a:tcPr marL="47625" marR="47625" marT="47625" marB="47625" anchor="ctr"/>
                </a:tc>
                <a:tc>
                  <a:txBody>
                    <a:bodyPr/>
                    <a:lstStyle/>
                    <a:p>
                      <a:r>
                        <a:rPr lang="en-SG" sz="1600" dirty="0" smtClean="0"/>
                        <a:t>•</a:t>
                      </a:r>
                      <a:r>
                        <a:rPr lang="en-SG" sz="1600" baseline="0" dirty="0" smtClean="0"/>
                        <a:t> </a:t>
                      </a:r>
                      <a:r>
                        <a:rPr lang="en-SG" sz="1600" dirty="0" smtClean="0"/>
                        <a:t>Bank of Korea compiles the I-O table for Korea since its first in 1960. Except 1963 and 1966, the rest I-O tables were compiled every five years.</a:t>
                      </a:r>
                    </a:p>
                    <a:p>
                      <a:r>
                        <a:rPr lang="en-SG" sz="1600" dirty="0" smtClean="0"/>
                        <a:t>• The latest IOT is</a:t>
                      </a:r>
                      <a:r>
                        <a:rPr lang="en-SG" sz="1600" baseline="0" dirty="0" smtClean="0"/>
                        <a:t> t</a:t>
                      </a:r>
                      <a:r>
                        <a:rPr lang="en-SG" sz="1600" dirty="0" smtClean="0"/>
                        <a:t>he 2005 I-O tables that were compiled with 403 basic sectors.</a:t>
                      </a:r>
                    </a:p>
                  </a:txBody>
                  <a:tcPr marL="47625" marR="47625" marT="47625" marB="47625" anchor="ctr"/>
                </a:tc>
              </a:tr>
              <a:tr h="370840">
                <a:tc>
                  <a:txBody>
                    <a:bodyPr/>
                    <a:lstStyle/>
                    <a:p>
                      <a:r>
                        <a:rPr lang="en-US" dirty="0" smtClean="0"/>
                        <a:t>Malaysia</a:t>
                      </a:r>
                      <a:endParaRPr lang="en-US" dirty="0"/>
                    </a:p>
                  </a:txBody>
                  <a:tcPr/>
                </a:tc>
                <a:tc>
                  <a:txBody>
                    <a:bodyPr/>
                    <a:lstStyle/>
                    <a:p>
                      <a:pPr marL="0" lvl="0" algn="l" defTabSz="457200" rtl="0" eaLnBrk="1" latinLnBrk="0" hangingPunct="1"/>
                      <a:r>
                        <a:rPr lang="en-SG" sz="1600" dirty="0" smtClean="0"/>
                        <a:t>• </a:t>
                      </a:r>
                      <a:r>
                        <a:rPr lang="en-US" sz="1600" kern="1200" dirty="0" smtClean="0">
                          <a:solidFill>
                            <a:schemeClr val="dk1"/>
                          </a:solidFill>
                          <a:latin typeface="+mn-lt"/>
                          <a:ea typeface="+mn-ea"/>
                          <a:cs typeface="+mn-cs"/>
                        </a:rPr>
                        <a:t>The Department of Statistics compiles the I-O tables for Malaysia.</a:t>
                      </a:r>
                    </a:p>
                    <a:p>
                      <a:pPr marL="0" lvl="0" algn="l" defTabSz="457200" rtl="0" eaLnBrk="1" latinLnBrk="0" hangingPunct="1"/>
                      <a:r>
                        <a:rPr lang="en-SG" sz="1600" dirty="0" smtClean="0"/>
                        <a:t>• </a:t>
                      </a:r>
                      <a:r>
                        <a:rPr lang="en-US" sz="1600" kern="1200" dirty="0" smtClean="0">
                          <a:solidFill>
                            <a:schemeClr val="dk1"/>
                          </a:solidFill>
                          <a:latin typeface="+mn-lt"/>
                          <a:ea typeface="+mn-ea"/>
                          <a:cs typeface="+mn-cs"/>
                        </a:rPr>
                        <a:t>Six sets of Malaysia I-O tables were published so far, 1978, 1983, 1987, 1991, 2000 and 2005</a:t>
                      </a:r>
                      <a:r>
                        <a:rPr lang="en-SG" sz="1600" kern="1200" dirty="0" smtClean="0">
                          <a:solidFill>
                            <a:schemeClr val="dk1"/>
                          </a:solidFill>
                          <a:latin typeface="+mn-lt"/>
                          <a:ea typeface="+mn-ea"/>
                          <a:cs typeface="+mn-cs"/>
                        </a:rPr>
                        <a:t>.</a:t>
                      </a:r>
                      <a:r>
                        <a:rPr lang="en-SG"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The Malaysia I-O tables contains 12 sectors and 120 economic activities.</a:t>
                      </a:r>
                    </a:p>
                    <a:p>
                      <a:pPr marL="0" lvl="0" algn="l" defTabSz="457200" rtl="0" eaLnBrk="1" latinLnBrk="0" hangingPunct="1"/>
                      <a:r>
                        <a:rPr lang="en-SG" sz="1600" dirty="0" smtClean="0"/>
                        <a:t>• </a:t>
                      </a:r>
                      <a:r>
                        <a:rPr lang="en-US" sz="1600" kern="1200" dirty="0" smtClean="0">
                          <a:solidFill>
                            <a:schemeClr val="dk1"/>
                          </a:solidFill>
                          <a:latin typeface="+mn-lt"/>
                          <a:ea typeface="+mn-ea"/>
                          <a:cs typeface="+mn-cs"/>
                        </a:rPr>
                        <a:t>. The latest I-O tables (2005) use the concepts and definitions based on the System of National Accounts (SNA, 1993) and Handbook of I-O Table Compilation and Analysis (1999) published by United Nations. </a:t>
                      </a:r>
                    </a:p>
                  </a:txBody>
                  <a:tcPr/>
                </a:tc>
              </a:tr>
              <a:tr h="370840">
                <a:tc>
                  <a:txBody>
                    <a:bodyPr/>
                    <a:lstStyle/>
                    <a:p>
                      <a:r>
                        <a:rPr lang="en-US" dirty="0"/>
                        <a:t>Mexico</a:t>
                      </a:r>
                    </a:p>
                  </a:txBody>
                  <a:tcPr marL="47625" marR="47625" marT="47625" marB="476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•Mexico has eight I-O tables, 1950, 1960, 1970, 1975, 1978, 1980, 1985 and 2003. The I-O table includes 20 sectors and 79 subsectors.</a:t>
                      </a:r>
                    </a:p>
                    <a:p>
                      <a:r>
                        <a:rPr lang="en-US" sz="1600" dirty="0" smtClean="0"/>
                        <a:t>•The 2003 I-O table follows the North American Industry Classification System 2002, as part of the NAFTA.  The previous tables follow the regulations on the System of National Accounts 1993 (SNA 1993) made by UN. IMF, WB, OECD and EUROSTAT. </a:t>
                      </a:r>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220085778"/>
              </p:ext>
            </p:extLst>
          </p:nvPr>
        </p:nvGraphicFramePr>
        <p:xfrm>
          <a:off x="457200" y="1397000"/>
          <a:ext cx="8382000" cy="4314190"/>
        </p:xfrm>
        <a:graphic>
          <a:graphicData uri="http://schemas.openxmlformats.org/drawingml/2006/table">
            <a:tbl>
              <a:tblPr firstRow="1" bandRow="1">
                <a:tableStyleId>{5C22544A-7EE6-4342-B048-85BDC9FD1C3A}</a:tableStyleId>
              </a:tblPr>
              <a:tblGrid>
                <a:gridCol w="1295400"/>
                <a:gridCol w="70866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New Zealand</a:t>
                      </a:r>
                    </a:p>
                  </a:txBody>
                  <a:tcPr marL="47625" marR="47625" marT="47625" marB="47625" anchor="ctr"/>
                </a:tc>
                <a:tc>
                  <a:txBody>
                    <a:bodyPr/>
                    <a:lstStyle/>
                    <a:p>
                      <a:pPr lvl="0"/>
                      <a:r>
                        <a:rPr lang="en-US" sz="1600" dirty="0" smtClean="0"/>
                        <a:t>•</a:t>
                      </a:r>
                      <a:r>
                        <a:rPr lang="en-US" sz="1600" kern="1200" dirty="0" smtClean="0">
                          <a:solidFill>
                            <a:schemeClr val="dk1"/>
                          </a:solidFill>
                          <a:latin typeface="+mn-lt"/>
                          <a:ea typeface="+mn-ea"/>
                          <a:cs typeface="+mn-cs"/>
                        </a:rPr>
                        <a:t>Department of Statistics compiles the I-O tables.</a:t>
                      </a:r>
                    </a:p>
                    <a:p>
                      <a:pPr lvl="0"/>
                      <a:r>
                        <a:rPr lang="en-US" sz="1600" dirty="0" smtClean="0"/>
                        <a:t>•</a:t>
                      </a:r>
                      <a:r>
                        <a:rPr lang="en-US" sz="1600" kern="1200" dirty="0" smtClean="0">
                          <a:solidFill>
                            <a:schemeClr val="dk1"/>
                          </a:solidFill>
                          <a:latin typeface="+mn-lt"/>
                          <a:ea typeface="+mn-ea"/>
                          <a:cs typeface="+mn-cs"/>
                        </a:rPr>
                        <a:t>NZ publishes the I-O tables approximately every 5 years.  The new I-O table will come out in early 2012.</a:t>
                      </a:r>
                    </a:p>
                    <a:p>
                      <a:r>
                        <a:rPr lang="en-US" sz="1600" dirty="0" smtClean="0"/>
                        <a:t>•</a:t>
                      </a:r>
                      <a:r>
                        <a:rPr lang="en-US" sz="1600" kern="1200" dirty="0" smtClean="0">
                          <a:solidFill>
                            <a:schemeClr val="dk1"/>
                          </a:solidFill>
                          <a:latin typeface="+mn-lt"/>
                          <a:ea typeface="+mn-ea"/>
                          <a:cs typeface="+mn-cs"/>
                        </a:rPr>
                        <a:t>The 1996 I-O tables were at 62 industry level.</a:t>
                      </a:r>
                      <a:endParaRPr lang="en-US" sz="1600" kern="1200" dirty="0">
                        <a:solidFill>
                          <a:schemeClr val="dk1"/>
                        </a:solidFill>
                        <a:latin typeface="+mn-lt"/>
                        <a:ea typeface="+mn-ea"/>
                        <a:cs typeface="+mn-cs"/>
                      </a:endParaRPr>
                    </a:p>
                  </a:txBody>
                  <a:tcPr marL="47625" marR="47625" marT="47625" marB="47625" anchor="ctr"/>
                </a:tc>
              </a:tr>
              <a:tr h="370840">
                <a:tc>
                  <a:txBody>
                    <a:bodyPr/>
                    <a:lstStyle/>
                    <a:p>
                      <a:r>
                        <a:rPr lang="en-US" dirty="0"/>
                        <a:t>Peru</a:t>
                      </a:r>
                    </a:p>
                  </a:txBody>
                  <a:tcPr marL="47625" marR="47625" marT="47625" marB="47625" anchor="ct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mn-lt"/>
                          <a:ea typeface="+mn-ea"/>
                          <a:cs typeface="+mn-cs"/>
                        </a:rPr>
                        <a:t>The Central Bank of Peru elaborated the first I-O table in 1950, which included 8 sectors; in 1959, they released annual tables for 1951-1957. </a:t>
                      </a:r>
                    </a:p>
                    <a:p>
                      <a:pPr>
                        <a:buFont typeface="Arial" pitchFamily="34" charset="0"/>
                        <a:buChar char="•"/>
                      </a:pPr>
                      <a:r>
                        <a:rPr lang="en-US" sz="1600" dirty="0" smtClean="0"/>
                        <a:t>The latest table is the one from 1994 issued by the National Institute of Statistics and Informatics</a:t>
                      </a:r>
                      <a:r>
                        <a:rPr lang="en-US" sz="1600" baseline="0" dirty="0" smtClean="0"/>
                        <a:t>, </a:t>
                      </a:r>
                      <a:r>
                        <a:rPr lang="en-US" sz="1600" dirty="0" smtClean="0"/>
                        <a:t>which was made with the technical support of the IMF. It is based on a classification of 287 goods and services categories, and 45 economic activities. </a:t>
                      </a:r>
                      <a:endParaRPr lang="en-US" sz="1600" dirty="0"/>
                    </a:p>
                  </a:txBody>
                  <a:tcPr marL="47625" marR="47625" marT="47625" marB="47625" anchor="ctr"/>
                </a:tc>
              </a:tr>
              <a:tr h="370840">
                <a:tc>
                  <a:txBody>
                    <a:bodyPr/>
                    <a:lstStyle/>
                    <a:p>
                      <a:r>
                        <a:rPr lang="en-US" dirty="0"/>
                        <a:t>The Philippines</a:t>
                      </a:r>
                    </a:p>
                  </a:txBody>
                  <a:tcPr marL="47625" marR="47625" marT="47625" marB="47625"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•National Statistical Coordination Board compiles the I-O tables. Philippines has nine I-O tables, starting from 1961. The first ones were prepared by the National Economic Council, and the Bureau of Census and Statistics; the 2000 I-O table is the latest.</a:t>
                      </a: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•The 2000 I-O covers the 240 by 240 industries and commodities; it follows 1993 SNA recommendations and 1994 Philippine Standard Industrial Classification (PSIC).</a:t>
                      </a:r>
                      <a:endParaRPr lang="en-US" dirty="0"/>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771529508"/>
              </p:ext>
            </p:extLst>
          </p:nvPr>
        </p:nvGraphicFramePr>
        <p:xfrm>
          <a:off x="457200" y="1397000"/>
          <a:ext cx="8382000" cy="5045710"/>
        </p:xfrm>
        <a:graphic>
          <a:graphicData uri="http://schemas.openxmlformats.org/drawingml/2006/table">
            <a:tbl>
              <a:tblPr firstRow="1" bandRow="1">
                <a:tableStyleId>{5C22544A-7EE6-4342-B048-85BDC9FD1C3A}</a:tableStyleId>
              </a:tblPr>
              <a:tblGrid>
                <a:gridCol w="1752600"/>
                <a:gridCol w="66294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Russia</a:t>
                      </a:r>
                    </a:p>
                  </a:txBody>
                  <a:tcPr marL="47625" marR="47625" marT="47625" marB="476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a:t>
                      </a:r>
                      <a:r>
                        <a:rPr lang="en-US" sz="1600" kern="1200" dirty="0" smtClean="0">
                          <a:solidFill>
                            <a:schemeClr val="dk1"/>
                          </a:solidFill>
                          <a:latin typeface="+mn-lt"/>
                          <a:ea typeface="+mn-ea"/>
                          <a:cs typeface="+mn-cs"/>
                        </a:rPr>
                        <a:t>The integration of the System of National Accounts into the Russian statistical practice begun in 1991. </a:t>
                      </a: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a:t>
                      </a:r>
                      <a:r>
                        <a:rPr lang="en-US" sz="1600" kern="1200" dirty="0" smtClean="0">
                          <a:solidFill>
                            <a:schemeClr val="dk1"/>
                          </a:solidFill>
                          <a:latin typeface="+mn-lt"/>
                          <a:ea typeface="+mn-ea"/>
                          <a:cs typeface="+mn-cs"/>
                        </a:rPr>
                        <a:t>Russian input-output tables for 1995 are the first basic tables, based on data of special single surveys of structure of outputs on production, and following</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SNA-93 principles. Based on 1995 I-O short input-output tables for 1995-2000 were designed.</a:t>
                      </a:r>
                      <a:endParaRPr lang="en-US" sz="1600" kern="1200" dirty="0">
                        <a:solidFill>
                          <a:schemeClr val="dk1"/>
                        </a:solidFill>
                        <a:latin typeface="+mn-lt"/>
                        <a:ea typeface="+mn-ea"/>
                        <a:cs typeface="+mn-cs"/>
                      </a:endParaRPr>
                    </a:p>
                  </a:txBody>
                  <a:tcPr marL="47625" marR="47625" marT="47625" marB="47625" anchor="ctr"/>
                </a:tc>
              </a:tr>
              <a:tr h="370840">
                <a:tc>
                  <a:txBody>
                    <a:bodyPr/>
                    <a:lstStyle/>
                    <a:p>
                      <a:r>
                        <a:rPr lang="en-US" dirty="0"/>
                        <a:t>Singapore</a:t>
                      </a:r>
                    </a:p>
                  </a:txBody>
                  <a:tcPr marL="47625" marR="47625" marT="47625" marB="47625" anchor="ctr"/>
                </a:tc>
                <a:tc>
                  <a:txBody>
                    <a:bodyPr/>
                    <a:lstStyle/>
                    <a:p>
                      <a:pPr>
                        <a:buFont typeface="Arial" pitchFamily="34" charset="0"/>
                        <a:buChar char="•"/>
                      </a:pPr>
                      <a:r>
                        <a:rPr lang="en-US" sz="1600" dirty="0" smtClean="0"/>
                        <a:t>The Singapore Department of Statistics (DOS) compiles and publishes benchmark I-O tables once every five years. The fist I-O table was constructed in 1970. </a:t>
                      </a:r>
                    </a:p>
                    <a:p>
                      <a:pPr>
                        <a:buFont typeface="Arial" pitchFamily="34" charset="0"/>
                        <a:buChar char="•"/>
                      </a:pPr>
                      <a:r>
                        <a:rPr lang="en-US" sz="1600" dirty="0" smtClean="0"/>
                        <a:t> DOS had published eight sets of I-O tables for reference years 1973, 1978, 1983, 1988, 1990, 1995, 2000 and 2005. The IOT for 2005 was published in June 2010.</a:t>
                      </a:r>
                      <a:endParaRPr lang="en-US" sz="1600" dirty="0"/>
                    </a:p>
                  </a:txBody>
                  <a:tcPr marL="47625" marR="47625" marT="47625" marB="47625" anchor="ctr"/>
                </a:tc>
              </a:tr>
              <a:tr h="370840">
                <a:tc>
                  <a:txBody>
                    <a:bodyPr/>
                    <a:lstStyle/>
                    <a:p>
                      <a:r>
                        <a:rPr lang="en-US" dirty="0"/>
                        <a:t>Chinese Taipei</a:t>
                      </a:r>
                    </a:p>
                  </a:txBody>
                  <a:tcPr marL="47625" marR="47625" marT="47625" marB="47625" anchor="ctr"/>
                </a:tc>
                <a:tc>
                  <a:txBody>
                    <a:bodyPr/>
                    <a:lstStyle/>
                    <a:p>
                      <a:pPr lvl="0">
                        <a:buFont typeface="Arial" pitchFamily="34" charset="0"/>
                        <a:buChar cha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National Statistics compiles the I-O tables. I-O tables were compiled for the year of 1981, 1984, 1986, 1989, 1991, 1994, 1996, 1999, 2001, 2004, 2006. Annual I-O tables are compiled for every year. </a:t>
                      </a:r>
                    </a:p>
                    <a:p>
                      <a:pPr lvl="0">
                        <a:buFont typeface="Arial" pitchFamily="34" charset="0"/>
                        <a:buChar cha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I-O tables are revised every 1-3 years for consistency with the Standard Industrial Classification System, Industry, Commerce and Service Census or Production and Cost Survey. In 2006, there were 166 major sectors.</a:t>
                      </a:r>
                    </a:p>
                  </a:txBody>
                  <a:tcPr marL="47625" marR="47625" marT="47625" marB="47625"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Basic overview in APEC Economies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4203554400"/>
              </p:ext>
            </p:extLst>
          </p:nvPr>
        </p:nvGraphicFramePr>
        <p:xfrm>
          <a:off x="457200" y="1397000"/>
          <a:ext cx="8382000" cy="4070350"/>
        </p:xfrm>
        <a:graphic>
          <a:graphicData uri="http://schemas.openxmlformats.org/drawingml/2006/table">
            <a:tbl>
              <a:tblPr firstRow="1" bandRow="1">
                <a:tableStyleId>{5C22544A-7EE6-4342-B048-85BDC9FD1C3A}</a:tableStyleId>
              </a:tblPr>
              <a:tblGrid>
                <a:gridCol w="1295400"/>
                <a:gridCol w="7086600"/>
              </a:tblGrid>
              <a:tr h="370840">
                <a:tc>
                  <a:txBody>
                    <a:bodyPr/>
                    <a:lstStyle/>
                    <a:p>
                      <a:r>
                        <a:rPr lang="en-US" dirty="0" smtClean="0"/>
                        <a:t>Economies</a:t>
                      </a:r>
                      <a:endParaRPr lang="en-US" dirty="0"/>
                    </a:p>
                  </a:txBody>
                  <a:tcPr marL="47625" marR="47625" marT="47625" marB="47625" anchor="ctr"/>
                </a:tc>
                <a:tc>
                  <a:txBody>
                    <a:bodyPr/>
                    <a:lstStyle/>
                    <a:p>
                      <a:r>
                        <a:rPr lang="en-US" dirty="0" smtClean="0"/>
                        <a:t>General information</a:t>
                      </a:r>
                      <a:endParaRPr lang="en-US" dirty="0"/>
                    </a:p>
                  </a:txBody>
                  <a:tcPr marL="47625" marR="47625" marT="47625" marB="47625" anchor="ctr"/>
                </a:tc>
              </a:tr>
              <a:tr h="370840">
                <a:tc>
                  <a:txBody>
                    <a:bodyPr/>
                    <a:lstStyle/>
                    <a:p>
                      <a:r>
                        <a:rPr lang="en-US" dirty="0"/>
                        <a:t>Thailand</a:t>
                      </a:r>
                    </a:p>
                  </a:txBody>
                  <a:tcPr marL="47625" marR="47625" marT="47625" marB="476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•The Office of the National Economic and Social Development Board is responsible of Thailand’s I-O tables.</a:t>
                      </a: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•Thailand produces I-O tables every five years. The latest is 2005. </a:t>
                      </a:r>
                      <a:endParaRPr lang="en-US" dirty="0"/>
                    </a:p>
                  </a:txBody>
                  <a:tcPr marL="47625" marR="47625" marT="47625" marB="47625" anchor="ctr"/>
                </a:tc>
              </a:tr>
              <a:tr h="370840">
                <a:tc>
                  <a:txBody>
                    <a:bodyPr/>
                    <a:lstStyle/>
                    <a:p>
                      <a:r>
                        <a:rPr lang="en-US" dirty="0"/>
                        <a:t>The United States</a:t>
                      </a:r>
                    </a:p>
                  </a:txBody>
                  <a:tcPr marL="47625" marR="47625" marT="47625" marB="47625"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•The Industry Economic Accounts of the Bureau of Economic Analysis is in charge of the I-O tables. Tables are prepared for years ending in 2 and 7, which are based on detailed data from the </a:t>
                      </a:r>
                      <a:r>
                        <a:rPr kumimoji="0" lang="en-US" sz="1600" b="0" i="0" u="none" strike="noStrike" kern="1200" cap="none" spc="0" normalizeH="0" baseline="0" noProof="0" dirty="0" err="1" smtClean="0">
                          <a:ln>
                            <a:noFill/>
                          </a:ln>
                          <a:solidFill>
                            <a:prstClr val="black"/>
                          </a:solidFill>
                          <a:effectLst/>
                          <a:uLnTx/>
                          <a:uFillTx/>
                          <a:latin typeface="+mn-lt"/>
                          <a:ea typeface="+mn-ea"/>
                          <a:cs typeface="+mn-cs"/>
                        </a:rPr>
                        <a:t>quinquennial</a:t>
                      </a:r>
                      <a:r>
                        <a:rPr kumimoji="0" lang="en-US" sz="1600" b="0" i="0" u="none" strike="noStrike" kern="1200" cap="none" spc="0" normalizeH="0" baseline="0" noProof="0" dirty="0" smtClean="0">
                          <a:ln>
                            <a:noFill/>
                          </a:ln>
                          <a:solidFill>
                            <a:prstClr val="black"/>
                          </a:solidFill>
                          <a:effectLst/>
                          <a:uLnTx/>
                          <a:uFillTx/>
                          <a:latin typeface="+mn-lt"/>
                          <a:ea typeface="+mn-ea"/>
                          <a:cs typeface="+mn-cs"/>
                        </a:rPr>
                        <a:t> economic censuses. </a:t>
                      </a:r>
                    </a:p>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•The latest table is the one from 2002, and it includes 428 commodities to 426 industries and 13 categories.  </a:t>
                      </a:r>
                      <a:endParaRPr lang="en-US" dirty="0"/>
                    </a:p>
                  </a:txBody>
                  <a:tcPr marL="47625" marR="47625" marT="47625" marB="47625" anchor="ct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mn-lt"/>
                          <a:ea typeface="+mn-ea"/>
                          <a:cs typeface="+mn-cs"/>
                        </a:rPr>
                        <a:t>Viet Nam</a:t>
                      </a:r>
                    </a:p>
                  </a:txBody>
                  <a:tcPr marL="47625" marR="47625" marT="47625" marB="47625" anchor="ct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General Statistics Office of Viet Nam compiles the I-O tables. Currently available are I-O tables were of the year 1989, 1996 and 2000. There are 16 sectors in I-O tables of Viet Nam. The I-O table 2007 includes 138 commodities. The classification was based on UN System of National Accounts.</a:t>
                      </a:r>
                    </a:p>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The latest version of I-O tables were of the year 2007. Annual I-O updating had been undertaken.</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marL="47625" marR="47625" marT="47625" marB="47625" anchor="ctr"/>
                </a:tc>
              </a:tr>
            </a:tbl>
          </a:graphicData>
        </a:graphic>
      </p:graphicFrame>
    </p:spTree>
    <p:extLst>
      <p:ext uri="{BB962C8B-B14F-4D97-AF65-F5344CB8AC3E}">
        <p14:creationId xmlns="" xmlns:p14="http://schemas.microsoft.com/office/powerpoint/2010/main" val="871819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447800"/>
            <a:ext cx="8382000" cy="5078313"/>
          </a:xfrm>
          <a:prstGeom prst="rect">
            <a:avLst/>
          </a:prstGeom>
          <a:noFill/>
          <a:ln w="9525">
            <a:noFill/>
            <a:miter lim="800000"/>
            <a:headEnd/>
            <a:tailEnd/>
          </a:ln>
        </p:spPr>
        <p:txBody>
          <a:bodyPr>
            <a:spAutoFit/>
          </a:bodyPr>
          <a:lstStyle/>
          <a:p>
            <a:pPr marL="914400" lvl="1" indent="-457200">
              <a:buFont typeface="Arial" pitchFamily="34" charset="0"/>
              <a:buChar char="•"/>
            </a:pPr>
            <a:r>
              <a:rPr lang="en-US" sz="2000" b="1" dirty="0" smtClean="0"/>
              <a:t>OECD input-output table</a:t>
            </a:r>
            <a:r>
              <a:rPr lang="en-US" sz="2000" dirty="0" smtClean="0"/>
              <a:t>: </a:t>
            </a:r>
          </a:p>
          <a:p>
            <a:pPr marL="1371600" lvl="2" indent="-457200">
              <a:buFont typeface="Arial" pitchFamily="34" charset="0"/>
              <a:buChar char="•"/>
            </a:pPr>
            <a:r>
              <a:rPr lang="en-US" sz="2000" dirty="0" smtClean="0"/>
              <a:t>break down inter-industrial transaction flows of goods and services into those that are domestically-produced and those that are imported, and into intermediate and capital goods;</a:t>
            </a:r>
          </a:p>
          <a:p>
            <a:pPr marL="1371600" lvl="2" indent="-457200">
              <a:buFont typeface="Arial" pitchFamily="34" charset="0"/>
              <a:buChar char="•"/>
            </a:pPr>
            <a:r>
              <a:rPr lang="en-US" sz="2000" dirty="0" err="1" smtClean="0"/>
              <a:t>harmonised</a:t>
            </a:r>
            <a:r>
              <a:rPr lang="en-US" sz="2000" dirty="0" smtClean="0"/>
              <a:t> for 40 countries (as of 2008).</a:t>
            </a:r>
          </a:p>
          <a:p>
            <a:pPr marL="914400" lvl="1" indent="-457200">
              <a:buFont typeface="Arial" pitchFamily="34" charset="0"/>
              <a:buChar char="•"/>
            </a:pPr>
            <a:r>
              <a:rPr lang="en-US" sz="2000" b="1" dirty="0" smtClean="0"/>
              <a:t>The World Input-Output Database (WIOD)</a:t>
            </a:r>
            <a:r>
              <a:rPr lang="en-US" sz="2000" dirty="0" smtClean="0"/>
              <a:t>: </a:t>
            </a:r>
          </a:p>
          <a:p>
            <a:pPr marL="1371600" lvl="2" indent="-457200">
              <a:buFont typeface="Arial" pitchFamily="34" charset="0"/>
              <a:buChar char="•"/>
            </a:pPr>
            <a:r>
              <a:rPr lang="en-US" sz="2000" dirty="0" smtClean="0"/>
              <a:t>Harmonized Supply and Use (Make) tables and domestic IO tables</a:t>
            </a:r>
          </a:p>
          <a:p>
            <a:pPr marL="1371600" lvl="2" indent="-457200">
              <a:buFont typeface="Arial" pitchFamily="34" charset="0"/>
              <a:buChar char="•"/>
            </a:pPr>
            <a:r>
              <a:rPr lang="en-US" sz="2000" dirty="0" smtClean="0"/>
              <a:t>Import tables</a:t>
            </a:r>
          </a:p>
          <a:p>
            <a:pPr marL="1371600" lvl="2" indent="-457200">
              <a:buFont typeface="Arial" pitchFamily="34" charset="0"/>
              <a:buChar char="•"/>
            </a:pPr>
            <a:r>
              <a:rPr lang="en-US" sz="2000" dirty="0" smtClean="0"/>
              <a:t>Dataset of trade in goods and services</a:t>
            </a:r>
          </a:p>
          <a:p>
            <a:pPr marL="1371600" lvl="2" indent="-457200">
              <a:buFont typeface="Arial" pitchFamily="34" charset="0"/>
              <a:buChar char="•"/>
            </a:pPr>
            <a:r>
              <a:rPr lang="en-US" sz="2000" dirty="0" smtClean="0"/>
              <a:t>Satellite accounts (socioeconomic and environmental indicators)</a:t>
            </a:r>
          </a:p>
          <a:p>
            <a:pPr marL="914400" lvl="1" indent="-457200">
              <a:buFont typeface="Arial" pitchFamily="34" charset="0"/>
              <a:buChar char="•"/>
            </a:pPr>
            <a:r>
              <a:rPr lang="en-US" sz="2000" b="1" dirty="0" smtClean="0"/>
              <a:t>Asian IO table:</a:t>
            </a:r>
          </a:p>
          <a:p>
            <a:pPr marL="1371600" lvl="2" indent="-457200">
              <a:buFont typeface="Arial" pitchFamily="34" charset="0"/>
              <a:buChar char="•"/>
            </a:pPr>
            <a:r>
              <a:rPr lang="en-US" sz="2000" dirty="0" smtClean="0"/>
              <a:t>To depict the industrial network  over 10 Asian economies.</a:t>
            </a:r>
          </a:p>
          <a:p>
            <a:pPr marL="1371600" lvl="2" indent="-457200">
              <a:buFont typeface="Arial" pitchFamily="34" charset="0"/>
              <a:buChar char="•"/>
            </a:pPr>
            <a:r>
              <a:rPr lang="en-US" sz="2000" dirty="0" smtClean="0"/>
              <a:t>Described the input composition and output distribution of each domestic industry vis-à-vis home as well as foreign economies’ industries</a:t>
            </a:r>
            <a:endParaRPr lang="en-US" sz="2000" dirty="0"/>
          </a:p>
          <a:p>
            <a:pPr marL="457200" indent="-457200">
              <a:buFont typeface="Arial" pitchFamily="34" charset="0"/>
              <a:buChar char="•"/>
            </a:pPr>
            <a:endParaRPr lang="en-AU" sz="2400" dirty="0"/>
          </a:p>
        </p:txBody>
      </p:sp>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a:t>
            </a:r>
          </a:p>
          <a:p>
            <a:r>
              <a:rPr lang="en-US" sz="2800" b="1" dirty="0" smtClean="0">
                <a:solidFill>
                  <a:schemeClr val="bg1"/>
                </a:solidFill>
                <a:latin typeface="Arial" pitchFamily="34" charset="0"/>
                <a:cs typeface="Arial" pitchFamily="34" charset="0"/>
              </a:rPr>
              <a:t>International or Regional efforts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447800"/>
            <a:ext cx="8382000" cy="4893647"/>
          </a:xfrm>
          <a:prstGeom prst="rect">
            <a:avLst/>
          </a:prstGeom>
          <a:noFill/>
          <a:ln w="9525">
            <a:noFill/>
            <a:miter lim="800000"/>
            <a:headEnd/>
            <a:tailEnd/>
          </a:ln>
        </p:spPr>
        <p:txBody>
          <a:bodyPr>
            <a:spAutoFit/>
          </a:bodyPr>
          <a:lstStyle/>
          <a:p>
            <a:pPr marL="914400" lvl="1" indent="-457200">
              <a:buFont typeface="Arial" pitchFamily="34" charset="0"/>
              <a:buChar char="•"/>
            </a:pPr>
            <a:r>
              <a:rPr lang="en-US" sz="2400" dirty="0" smtClean="0"/>
              <a:t>Growth and related matters: </a:t>
            </a:r>
          </a:p>
          <a:p>
            <a:pPr marL="1371600" lvl="2" indent="-457200">
              <a:buFont typeface="Arial" pitchFamily="34" charset="0"/>
              <a:buChar char="•"/>
            </a:pPr>
            <a:r>
              <a:rPr lang="en-US" sz="2000" dirty="0" smtClean="0"/>
              <a:t>identification of most important factors or components influencing growth</a:t>
            </a:r>
          </a:p>
          <a:p>
            <a:pPr marL="1371600" lvl="2" indent="-457200">
              <a:buFont typeface="Arial" pitchFamily="34" charset="0"/>
              <a:buChar char="•"/>
            </a:pPr>
            <a:r>
              <a:rPr lang="en-US" sz="2000" dirty="0" smtClean="0"/>
              <a:t>highlighting the key industries or sectors across the economy</a:t>
            </a:r>
          </a:p>
          <a:p>
            <a:pPr marL="914400" lvl="1" indent="-457200">
              <a:buFont typeface="Arial" pitchFamily="34" charset="0"/>
              <a:buChar char="•"/>
            </a:pPr>
            <a:r>
              <a:rPr lang="en-US" sz="2400" dirty="0" smtClean="0"/>
              <a:t>Supply-chain studies: issues related with Global Value Chain =&gt; </a:t>
            </a:r>
            <a:r>
              <a:rPr lang="en-US" sz="2000" dirty="0" smtClean="0"/>
              <a:t>Value-Added (VA) approach in trade statistics (the </a:t>
            </a:r>
            <a:r>
              <a:rPr lang="en-US" sz="2000" dirty="0" err="1" smtClean="0"/>
              <a:t>iPhone</a:t>
            </a:r>
            <a:r>
              <a:rPr lang="en-US" sz="2000" dirty="0" smtClean="0"/>
              <a:t> case)</a:t>
            </a:r>
            <a:endParaRPr lang="en-US" sz="2400" dirty="0" smtClean="0"/>
          </a:p>
          <a:p>
            <a:pPr marL="914400" lvl="1" indent="-457200">
              <a:buFont typeface="Arial" pitchFamily="34" charset="0"/>
              <a:buChar char="•"/>
            </a:pPr>
            <a:r>
              <a:rPr lang="en-US" sz="2400" dirty="0" smtClean="0"/>
              <a:t>Environmental issues: </a:t>
            </a:r>
            <a:r>
              <a:rPr lang="en-US" sz="2000" dirty="0" smtClean="0"/>
              <a:t>impact in terms of energy intensity, water use, emissions and wastes.</a:t>
            </a:r>
            <a:endParaRPr lang="en-US" sz="2400" dirty="0" smtClean="0"/>
          </a:p>
          <a:p>
            <a:pPr marL="914400" lvl="1" indent="-457200">
              <a:buFont typeface="Arial" pitchFamily="34" charset="0"/>
              <a:buChar char="•"/>
            </a:pPr>
            <a:r>
              <a:rPr lang="en-US" sz="2400" dirty="0" smtClean="0"/>
              <a:t>Socioeconomic issues: </a:t>
            </a:r>
            <a:r>
              <a:rPr lang="en-US" sz="2000" dirty="0" smtClean="0"/>
              <a:t>educational intensity, capital stock (ICT and Non-ICT), Intangible capital, FDI, etc.</a:t>
            </a:r>
          </a:p>
          <a:p>
            <a:pPr marL="914400" lvl="1" indent="-457200">
              <a:buFont typeface="Arial" pitchFamily="34" charset="0"/>
              <a:buChar char="•"/>
            </a:pPr>
            <a:r>
              <a:rPr lang="en-US" sz="2400" dirty="0" smtClean="0"/>
              <a:t>Better policy making: </a:t>
            </a:r>
            <a:r>
              <a:rPr lang="en-US" sz="2000" dirty="0" smtClean="0"/>
              <a:t>evidence-based policy making</a:t>
            </a:r>
            <a:endParaRPr lang="en-US" sz="2400" dirty="0" smtClean="0"/>
          </a:p>
          <a:p>
            <a:pPr marL="914400" lvl="1" indent="-457200">
              <a:buFont typeface="Arial" pitchFamily="34" charset="0"/>
              <a:buChar char="•"/>
            </a:pPr>
            <a:endParaRPr lang="en-US" sz="2400" dirty="0"/>
          </a:p>
          <a:p>
            <a:pPr marL="457200" indent="-457200">
              <a:buFont typeface="Arial" pitchFamily="34" charset="0"/>
              <a:buChar char="•"/>
            </a:pPr>
            <a:endParaRPr lang="en-AU" sz="2400" dirty="0"/>
          </a:p>
        </p:txBody>
      </p:sp>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Input Output Table – Extension of Applications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09600" y="1524000"/>
            <a:ext cx="7848600" cy="4862870"/>
          </a:xfrm>
          <a:prstGeom prst="rect">
            <a:avLst/>
          </a:prstGeom>
          <a:noFill/>
          <a:ln w="9525">
            <a:noFill/>
            <a:miter lim="800000"/>
            <a:headEnd/>
            <a:tailEnd/>
          </a:ln>
        </p:spPr>
        <p:txBody>
          <a:bodyPr>
            <a:spAutoFit/>
          </a:bodyPr>
          <a:lstStyle/>
          <a:p>
            <a:pPr marL="457200" indent="-457200">
              <a:buFontTx/>
              <a:buAutoNum type="arabicPeriod"/>
            </a:pPr>
            <a:r>
              <a:rPr lang="en-US" sz="2800" dirty="0" smtClean="0">
                <a:latin typeface="Arial" pitchFamily="34" charset="0"/>
                <a:cs typeface="Arial" pitchFamily="34" charset="0"/>
              </a:rPr>
              <a:t>APEC Priorities and </a:t>
            </a:r>
            <a:r>
              <a:rPr lang="en-US" sz="2800" dirty="0" err="1" smtClean="0">
                <a:latin typeface="Arial" pitchFamily="34" charset="0"/>
                <a:cs typeface="Arial" pitchFamily="34" charset="0"/>
              </a:rPr>
              <a:t>Workplans</a:t>
            </a:r>
            <a:endParaRPr lang="en-US" sz="2800" dirty="0">
              <a:latin typeface="Arial" pitchFamily="34" charset="0"/>
              <a:cs typeface="Arial" pitchFamily="34" charset="0"/>
            </a:endParaRPr>
          </a:p>
          <a:p>
            <a:pPr marL="914400" lvl="1" indent="-457200">
              <a:buFont typeface="Arial" pitchFamily="34" charset="0"/>
              <a:buChar char="•"/>
            </a:pPr>
            <a:r>
              <a:rPr lang="en-US" sz="2400" dirty="0" smtClean="0">
                <a:latin typeface="Arial" pitchFamily="34" charset="0"/>
                <a:cs typeface="Arial" pitchFamily="34" charset="0"/>
              </a:rPr>
              <a:t>APEC’s Vision</a:t>
            </a:r>
            <a:endParaRPr lang="en-US" sz="2400" dirty="0">
              <a:latin typeface="Arial" pitchFamily="34" charset="0"/>
              <a:cs typeface="Arial" pitchFamily="34" charset="0"/>
            </a:endParaRPr>
          </a:p>
          <a:p>
            <a:pPr marL="914400" lvl="1" indent="-457200">
              <a:buFont typeface="Arial" pitchFamily="34" charset="0"/>
              <a:buChar char="•"/>
            </a:pPr>
            <a:r>
              <a:rPr lang="en-US" sz="2400" dirty="0" smtClean="0">
                <a:latin typeface="Arial" pitchFamily="34" charset="0"/>
                <a:cs typeface="Arial" pitchFamily="34" charset="0"/>
              </a:rPr>
              <a:t>APEC Priorities and Agenda</a:t>
            </a:r>
          </a:p>
          <a:p>
            <a:pPr marL="914400" lvl="1" indent="-457200">
              <a:buFont typeface="Arial" pitchFamily="34" charset="0"/>
              <a:buChar char="•"/>
            </a:pPr>
            <a:r>
              <a:rPr lang="en-US" sz="2400" dirty="0" smtClean="0">
                <a:latin typeface="Arial" pitchFamily="34" charset="0"/>
                <a:cs typeface="Arial" pitchFamily="34" charset="0"/>
              </a:rPr>
              <a:t>Honolulu Declaration</a:t>
            </a:r>
            <a:endParaRPr lang="en-US" sz="2400" dirty="0">
              <a:latin typeface="Arial" pitchFamily="34" charset="0"/>
              <a:cs typeface="Arial" pitchFamily="34" charset="0"/>
            </a:endParaRPr>
          </a:p>
          <a:p>
            <a:pPr marL="457200" indent="-457200">
              <a:buFontTx/>
              <a:buAutoNum type="arabicPeriod"/>
            </a:pPr>
            <a:endParaRPr lang="en-US" sz="1000" dirty="0">
              <a:latin typeface="Arial" pitchFamily="34" charset="0"/>
              <a:cs typeface="Arial" pitchFamily="34" charset="0"/>
            </a:endParaRPr>
          </a:p>
          <a:p>
            <a:pPr marL="457200" indent="-457200">
              <a:buFontTx/>
              <a:buAutoNum type="arabicPeriod"/>
            </a:pPr>
            <a:r>
              <a:rPr lang="en-US" sz="2800" dirty="0" err="1" smtClean="0">
                <a:latin typeface="Arial" pitchFamily="34" charset="0"/>
                <a:cs typeface="Arial" pitchFamily="34" charset="0"/>
              </a:rPr>
              <a:t>StatsAPEC</a:t>
            </a:r>
            <a:r>
              <a:rPr lang="en-US" sz="2800" dirty="0" smtClean="0">
                <a:latin typeface="Arial" pitchFamily="34" charset="0"/>
                <a:cs typeface="Arial" pitchFamily="34" charset="0"/>
              </a:rPr>
              <a:t> and PSU work</a:t>
            </a:r>
            <a:endParaRPr lang="en-US" sz="2800" dirty="0">
              <a:latin typeface="Arial" pitchFamily="34" charset="0"/>
              <a:cs typeface="Arial" pitchFamily="34" charset="0"/>
            </a:endParaRPr>
          </a:p>
          <a:p>
            <a:pPr marL="457200" indent="-457200">
              <a:buFontTx/>
              <a:buAutoNum type="arabicPeriod"/>
            </a:pPr>
            <a:endParaRPr lang="en-US" sz="1000" dirty="0">
              <a:latin typeface="Arial" pitchFamily="34" charset="0"/>
              <a:cs typeface="Arial" pitchFamily="34" charset="0"/>
            </a:endParaRPr>
          </a:p>
          <a:p>
            <a:pPr marL="457200" indent="-457200">
              <a:buFontTx/>
              <a:buAutoNum type="arabicPeriod"/>
            </a:pPr>
            <a:r>
              <a:rPr lang="en-US" sz="2800" dirty="0" smtClean="0">
                <a:latin typeface="Arial" pitchFamily="34" charset="0"/>
                <a:cs typeface="Arial" pitchFamily="34" charset="0"/>
              </a:rPr>
              <a:t>IO Table: several key issues</a:t>
            </a:r>
          </a:p>
          <a:p>
            <a:pPr marL="914400" lvl="1" indent="-457200">
              <a:buFont typeface="Arial" pitchFamily="34" charset="0"/>
              <a:buChar char="•"/>
            </a:pPr>
            <a:r>
              <a:rPr lang="en-US" sz="2400" dirty="0" smtClean="0">
                <a:latin typeface="Arial" pitchFamily="34" charset="0"/>
                <a:cs typeface="Arial" pitchFamily="34" charset="0"/>
              </a:rPr>
              <a:t>Domestic and International</a:t>
            </a:r>
          </a:p>
          <a:p>
            <a:pPr marL="914400" lvl="1" indent="-457200">
              <a:buFont typeface="Arial" pitchFamily="34" charset="0"/>
              <a:buChar char="•"/>
            </a:pPr>
            <a:r>
              <a:rPr lang="en-US" sz="2400" dirty="0" smtClean="0">
                <a:latin typeface="Arial" pitchFamily="34" charset="0"/>
                <a:cs typeface="Arial" pitchFamily="34" charset="0"/>
              </a:rPr>
              <a:t>IOT within APEC: basic overview</a:t>
            </a:r>
          </a:p>
          <a:p>
            <a:pPr marL="914400" lvl="1" indent="-457200">
              <a:buFont typeface="Arial" pitchFamily="34" charset="0"/>
              <a:buChar char="•"/>
            </a:pPr>
            <a:r>
              <a:rPr lang="en-US" sz="2400" dirty="0" smtClean="0">
                <a:latin typeface="Arial" pitchFamily="34" charset="0"/>
                <a:cs typeface="Arial" pitchFamily="34" charset="0"/>
              </a:rPr>
              <a:t>IOT for policy analysis</a:t>
            </a:r>
          </a:p>
          <a:p>
            <a:pPr marL="914400" lvl="1" indent="-457200">
              <a:buFont typeface="Arial" pitchFamily="34" charset="0"/>
              <a:buChar char="•"/>
            </a:pPr>
            <a:r>
              <a:rPr lang="en-US" sz="2400" dirty="0" smtClean="0">
                <a:latin typeface="Arial" pitchFamily="34" charset="0"/>
                <a:cs typeface="Arial" pitchFamily="34" charset="0"/>
              </a:rPr>
              <a:t>Compilation and Construction</a:t>
            </a:r>
            <a:endParaRPr lang="en-US" sz="2400" dirty="0">
              <a:latin typeface="Arial" pitchFamily="34" charset="0"/>
              <a:cs typeface="Arial" pitchFamily="34" charset="0"/>
            </a:endParaRPr>
          </a:p>
          <a:p>
            <a:pPr marL="457200" indent="-457200">
              <a:buFontTx/>
              <a:buAutoNum type="arabicPeriod"/>
            </a:pPr>
            <a:endParaRPr lang="en-US" sz="1000" dirty="0">
              <a:latin typeface="Arial" pitchFamily="34" charset="0"/>
              <a:cs typeface="Arial" pitchFamily="34" charset="0"/>
            </a:endParaRPr>
          </a:p>
          <a:p>
            <a:pPr marL="457200" indent="-457200">
              <a:buFontTx/>
              <a:buAutoNum type="arabicPeriod"/>
            </a:pPr>
            <a:r>
              <a:rPr lang="en-US" sz="2800" dirty="0" smtClean="0">
                <a:latin typeface="Arial" pitchFamily="34" charset="0"/>
                <a:cs typeface="Arial" pitchFamily="34" charset="0"/>
              </a:rPr>
              <a:t>Conclusion</a:t>
            </a:r>
            <a:endParaRPr lang="en-US" sz="2800" dirty="0">
              <a:latin typeface="Arial" pitchFamily="34" charset="0"/>
              <a:cs typeface="Arial" pitchFamily="34" charset="0"/>
            </a:endParaRPr>
          </a:p>
        </p:txBody>
      </p:sp>
      <p:sp>
        <p:nvSpPr>
          <p:cNvPr id="5123" name="Rectangle 1"/>
          <p:cNvSpPr>
            <a:spLocks noGrp="1" noChangeArrowheads="1"/>
          </p:cNvSpPr>
          <p:nvPr/>
        </p:nvSpPr>
        <p:spPr bwMode="auto">
          <a:xfrm>
            <a:off x="457200" y="412750"/>
            <a:ext cx="6781800" cy="641350"/>
          </a:xfrm>
          <a:prstGeom prst="rect">
            <a:avLst/>
          </a:prstGeom>
          <a:noFill/>
          <a:ln w="9525">
            <a:noFill/>
            <a:miter lim="800000"/>
            <a:headEnd/>
            <a:tailEnd/>
          </a:ln>
        </p:spPr>
        <p:txBody>
          <a:bodyPr anchor="ctr">
            <a:spAutoFit/>
          </a:bodyPr>
          <a:lstStyle/>
          <a:p>
            <a:r>
              <a:rPr lang="en-US" sz="3600" b="1">
                <a:solidFill>
                  <a:schemeClr val="bg1"/>
                </a:solidFill>
                <a:latin typeface="Arial" pitchFamily="34" charset="0"/>
                <a:cs typeface="Arial" pitchFamily="34" charset="0"/>
              </a:rPr>
              <a:t>Outline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447800"/>
            <a:ext cx="8382000" cy="5509200"/>
          </a:xfrm>
          <a:prstGeom prst="rect">
            <a:avLst/>
          </a:prstGeom>
          <a:noFill/>
          <a:ln w="9525">
            <a:noFill/>
            <a:miter lim="800000"/>
            <a:headEnd/>
            <a:tailEnd/>
          </a:ln>
        </p:spPr>
        <p:txBody>
          <a:bodyPr>
            <a:spAutoFit/>
          </a:bodyPr>
          <a:lstStyle/>
          <a:p>
            <a:pPr marL="457200" indent="-457200">
              <a:buFont typeface="Arial" pitchFamily="34" charset="0"/>
              <a:buChar char="•"/>
            </a:pPr>
            <a:r>
              <a:rPr lang="en-US" sz="2800" dirty="0" smtClean="0"/>
              <a:t>Key challenges:</a:t>
            </a:r>
          </a:p>
          <a:p>
            <a:pPr marL="914400" lvl="1" indent="-457200">
              <a:buFont typeface="Arial" pitchFamily="34" charset="0"/>
              <a:buChar char="•"/>
            </a:pPr>
            <a:r>
              <a:rPr lang="en-US" sz="2400" dirty="0" smtClean="0"/>
              <a:t>Data complexity: </a:t>
            </a:r>
            <a:r>
              <a:rPr lang="en-US" sz="2000" dirty="0" smtClean="0"/>
              <a:t>requires many complementary data (trade statistics, SAM, environmental stats)</a:t>
            </a:r>
            <a:endParaRPr lang="en-US" sz="2400" dirty="0" smtClean="0"/>
          </a:p>
          <a:p>
            <a:pPr marL="914400" lvl="1" indent="-457200">
              <a:buFont typeface="Arial" pitchFamily="34" charset="0"/>
              <a:buChar char="•"/>
            </a:pPr>
            <a:r>
              <a:rPr lang="en-US" sz="2400" dirty="0" smtClean="0"/>
              <a:t>Data compatibility and Standards: </a:t>
            </a:r>
          </a:p>
          <a:p>
            <a:pPr marL="1371600" lvl="2" indent="-457200">
              <a:buFont typeface="Arial" pitchFamily="34" charset="0"/>
              <a:buChar char="•"/>
            </a:pPr>
            <a:r>
              <a:rPr lang="en-US" sz="2000" dirty="0" smtClean="0"/>
              <a:t>internal and external consistency =&gt; The construction of internally consistent, survey-based international IO tables is extremely expensive.</a:t>
            </a:r>
            <a:endParaRPr lang="en-US" sz="2400" dirty="0" smtClean="0"/>
          </a:p>
          <a:p>
            <a:pPr marL="1371600" lvl="2" indent="-457200">
              <a:buFont typeface="Arial" pitchFamily="34" charset="0"/>
              <a:buChar char="•"/>
            </a:pPr>
            <a:r>
              <a:rPr lang="en-US" sz="2000" dirty="0" smtClean="0"/>
              <a:t>different data standards and classifications between economies</a:t>
            </a:r>
          </a:p>
          <a:p>
            <a:pPr marL="914400" lvl="1" indent="-457200">
              <a:buFont typeface="Arial" pitchFamily="34" charset="0"/>
              <a:buChar char="•"/>
            </a:pPr>
            <a:r>
              <a:rPr lang="en-US" sz="2400" dirty="0" smtClean="0"/>
              <a:t>Adjustments: </a:t>
            </a:r>
            <a:r>
              <a:rPr lang="en-US" sz="2000" dirty="0" smtClean="0"/>
              <a:t>what sort of adjustments need to be made to harmonize different types of IOT?</a:t>
            </a:r>
            <a:endParaRPr lang="en-US" sz="2400" dirty="0" smtClean="0"/>
          </a:p>
          <a:p>
            <a:pPr marL="914400" lvl="1" indent="-457200">
              <a:buFont typeface="Arial" pitchFamily="34" charset="0"/>
              <a:buChar char="•"/>
            </a:pPr>
            <a:r>
              <a:rPr lang="en-US" sz="2400" dirty="0" smtClean="0"/>
              <a:t>Coverage: </a:t>
            </a:r>
            <a:r>
              <a:rPr lang="en-US" sz="2000" dirty="0" smtClean="0"/>
              <a:t>bilateral, multilateral =&gt; where to start? It seems that many APEC economies have not updated their IOT for a while.</a:t>
            </a:r>
            <a:endParaRPr lang="en-US" sz="2400" dirty="0" smtClean="0"/>
          </a:p>
          <a:p>
            <a:pPr marL="914400" lvl="1" indent="-457200">
              <a:buFont typeface="Arial" pitchFamily="34" charset="0"/>
              <a:buChar char="•"/>
            </a:pPr>
            <a:r>
              <a:rPr lang="en-US" sz="2400" dirty="0" smtClean="0"/>
              <a:t>Updating: </a:t>
            </a:r>
            <a:r>
              <a:rPr lang="en-US" sz="2000" dirty="0" smtClean="0"/>
              <a:t>technology changes, prices change, and demand changes, all affecting the coefficients in the IOT. The results will not be valid if the coefficients are “out of date”.</a:t>
            </a:r>
          </a:p>
          <a:p>
            <a:pPr marL="457200" indent="-457200">
              <a:buFont typeface="Arial" pitchFamily="34" charset="0"/>
              <a:buChar char="•"/>
            </a:pPr>
            <a:endParaRPr lang="en-AU" sz="2400" dirty="0"/>
          </a:p>
        </p:txBody>
      </p:sp>
      <p:sp>
        <p:nvSpPr>
          <p:cNvPr id="18435" name="Rectangle 1"/>
          <p:cNvSpPr>
            <a:spLocks noGrp="1" noChangeArrowheads="1"/>
          </p:cNvSpPr>
          <p:nvPr/>
        </p:nvSpPr>
        <p:spPr bwMode="auto">
          <a:xfrm>
            <a:off x="457200" y="256372"/>
            <a:ext cx="6781800" cy="954107"/>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IOT Compilation and Construction - Challenges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828800"/>
            <a:ext cx="8382000" cy="461665"/>
          </a:xfrm>
          <a:prstGeom prst="rect">
            <a:avLst/>
          </a:prstGeom>
          <a:noFill/>
          <a:ln w="9525">
            <a:noFill/>
            <a:miter lim="800000"/>
            <a:headEnd/>
            <a:tailEnd/>
          </a:ln>
        </p:spPr>
        <p:txBody>
          <a:bodyPr>
            <a:spAutoFit/>
          </a:bodyPr>
          <a:lstStyle/>
          <a:p>
            <a:pPr marL="457200" indent="-457200"/>
            <a:endParaRPr lang="en-AU" sz="2400" dirty="0"/>
          </a:p>
        </p:txBody>
      </p:sp>
      <p:sp>
        <p:nvSpPr>
          <p:cNvPr id="18435" name="Rectangle 1"/>
          <p:cNvSpPr>
            <a:spLocks noGrp="1" noChangeArrowheads="1"/>
          </p:cNvSpPr>
          <p:nvPr/>
        </p:nvSpPr>
        <p:spPr bwMode="auto">
          <a:xfrm>
            <a:off x="457200" y="471815"/>
            <a:ext cx="6781800" cy="523220"/>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IOT – Quality Dimensions</a:t>
            </a:r>
            <a:endParaRPr lang="en-US" sz="2800" b="1" dirty="0">
              <a:solidFill>
                <a:schemeClr val="bg1"/>
              </a:solidFill>
              <a:latin typeface="Arial" pitchFamily="34" charset="0"/>
              <a:cs typeface="Arial" pitchFamily="34" charset="0"/>
            </a:endParaRPr>
          </a:p>
        </p:txBody>
      </p:sp>
      <p:graphicFrame>
        <p:nvGraphicFramePr>
          <p:cNvPr id="4" name="Table 3"/>
          <p:cNvGraphicFramePr>
            <a:graphicFrameLocks noGrp="1"/>
          </p:cNvGraphicFramePr>
          <p:nvPr/>
        </p:nvGraphicFramePr>
        <p:xfrm>
          <a:off x="685800" y="2413569"/>
          <a:ext cx="8077200" cy="3154680"/>
        </p:xfrm>
        <a:graphic>
          <a:graphicData uri="http://schemas.openxmlformats.org/drawingml/2006/table">
            <a:tbl>
              <a:tblPr/>
              <a:tblGrid>
                <a:gridCol w="3010593"/>
                <a:gridCol w="5066607"/>
              </a:tblGrid>
              <a:tr h="0">
                <a:tc>
                  <a:txBody>
                    <a:bodyPr/>
                    <a:lstStyle/>
                    <a:p>
                      <a:pPr marL="0" marR="0">
                        <a:lnSpc>
                          <a:spcPct val="115000"/>
                        </a:lnSpc>
                        <a:spcBef>
                          <a:spcPts val="0"/>
                        </a:spcBef>
                        <a:spcAft>
                          <a:spcPts val="0"/>
                        </a:spcAft>
                      </a:pPr>
                      <a:r>
                        <a:rPr lang="en-US" sz="1800" b="1" dirty="0">
                          <a:latin typeface="Times New Roman"/>
                          <a:ea typeface="Calibri"/>
                          <a:cs typeface="Times New Roman"/>
                        </a:rPr>
                        <a:t>Dimension</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Times New Roman"/>
                          <a:ea typeface="Calibri"/>
                          <a:cs typeface="Times New Roman"/>
                        </a:rPr>
                        <a:t> Key question</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dirty="0">
                          <a:latin typeface="Times New Roman"/>
                          <a:ea typeface="Calibri"/>
                          <a:cs typeface="Times New Roman"/>
                        </a:rPr>
                        <a:t>Relevance </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Are the data what the user expects?</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dirty="0">
                          <a:latin typeface="Times New Roman"/>
                          <a:ea typeface="Calibri"/>
                          <a:cs typeface="Times New Roman"/>
                        </a:rPr>
                        <a:t>Geographical comparability/Methodological Soundness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Times New Roman"/>
                        </a:rPr>
                        <a:t> Are the data in all necessary respects comparable across countries?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dirty="0">
                          <a:latin typeface="Times New Roman"/>
                          <a:ea typeface="Calibri"/>
                          <a:cs typeface="Times New Roman"/>
                        </a:rPr>
                        <a:t>Accuracy and reliability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Times New Roman"/>
                        </a:rPr>
                        <a:t> Can the data be trusted?</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a:latin typeface="Times New Roman"/>
                          <a:ea typeface="Calibri"/>
                          <a:cs typeface="Times New Roman"/>
                        </a:rPr>
                        <a:t>Consistency/Coherence</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Times New Roman"/>
                        </a:rPr>
                        <a:t> Are the data coherent with other data?</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a:latin typeface="Times New Roman"/>
                          <a:ea typeface="Calibri"/>
                          <a:cs typeface="Times New Roman"/>
                        </a:rPr>
                        <a:t>Timeliness</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Times New Roman"/>
                        </a:rPr>
                        <a:t> Does the user get the data in time and according to pre-established release dates?</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800">
                          <a:latin typeface="Times New Roman"/>
                          <a:ea typeface="Calibri"/>
                          <a:cs typeface="Times New Roman"/>
                        </a:rPr>
                        <a:t>Accessibility</a:t>
                      </a:r>
                      <a:endParaRPr lang="en-US"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Times New Roman"/>
                          <a:ea typeface="Calibri"/>
                          <a:cs typeface="Times New Roman"/>
                        </a:rPr>
                        <a:t> Is the data easily accessible and understandable?</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381000" y="1413301"/>
            <a:ext cx="761238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Quality Dimensions </a:t>
            </a:r>
            <a:r>
              <a:rPr kumimoji="0" lang="en-US" sz="2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IMF/</a:t>
            </a: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Eurostat</a:t>
            </a: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common quality terms</a:t>
            </a:r>
          </a:p>
        </p:txBody>
      </p:sp>
      <p:sp>
        <p:nvSpPr>
          <p:cNvPr id="6" name="Rectangle 5"/>
          <p:cNvSpPr/>
          <p:nvPr/>
        </p:nvSpPr>
        <p:spPr>
          <a:xfrm>
            <a:off x="457200" y="5752915"/>
            <a:ext cx="6781800" cy="369332"/>
          </a:xfrm>
          <a:prstGeom prst="rect">
            <a:avLst/>
          </a:prstGeom>
        </p:spPr>
        <p:txBody>
          <a:bodyPr wrap="square">
            <a:spAutoFit/>
          </a:bodyPr>
          <a:lstStyle/>
          <a:p>
            <a:pPr lvl="0" defTabSz="914400" eaLnBrk="0" hangingPunct="0"/>
            <a:r>
              <a:rPr lang="en-US" sz="1800" dirty="0" smtClean="0">
                <a:latin typeface="Times New Roman" pitchFamily="18" charset="0"/>
                <a:ea typeface="Calibri" pitchFamily="34" charset="0"/>
                <a:cs typeface="Times New Roman" pitchFamily="18" charset="0"/>
              </a:rPr>
              <a:t>Source: </a:t>
            </a:r>
            <a:r>
              <a:rPr lang="en-US" sz="1800" dirty="0" err="1" smtClean="0">
                <a:latin typeface="Times New Roman" pitchFamily="18" charset="0"/>
                <a:ea typeface="Calibri" pitchFamily="34" charset="0"/>
                <a:cs typeface="Times New Roman" pitchFamily="18" charset="0"/>
              </a:rPr>
              <a:t>Thage</a:t>
            </a:r>
            <a:r>
              <a:rPr lang="en-US" sz="1800" dirty="0" smtClean="0">
                <a:latin typeface="Times New Roman" pitchFamily="18" charset="0"/>
                <a:ea typeface="Calibri" pitchFamily="34" charset="0"/>
                <a:cs typeface="Times New Roman" pitchFamily="18" charset="0"/>
              </a:rPr>
              <a:t> 2005</a:t>
            </a:r>
            <a:endParaRPr lang="en-US" sz="4000" dirty="0" smtClean="0">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81000" y="1828800"/>
            <a:ext cx="8382000" cy="461665"/>
          </a:xfrm>
          <a:prstGeom prst="rect">
            <a:avLst/>
          </a:prstGeom>
          <a:noFill/>
          <a:ln w="9525">
            <a:noFill/>
            <a:miter lim="800000"/>
            <a:headEnd/>
            <a:tailEnd/>
          </a:ln>
        </p:spPr>
        <p:txBody>
          <a:bodyPr>
            <a:spAutoFit/>
          </a:bodyPr>
          <a:lstStyle/>
          <a:p>
            <a:pPr marL="457200" indent="-457200"/>
            <a:endParaRPr lang="en-AU" sz="2400" dirty="0"/>
          </a:p>
        </p:txBody>
      </p:sp>
      <p:sp>
        <p:nvSpPr>
          <p:cNvPr id="18435" name="Rectangle 1"/>
          <p:cNvSpPr>
            <a:spLocks noGrp="1" noChangeArrowheads="1"/>
          </p:cNvSpPr>
          <p:nvPr/>
        </p:nvSpPr>
        <p:spPr bwMode="auto">
          <a:xfrm>
            <a:off x="457200" y="471488"/>
            <a:ext cx="6781800" cy="523875"/>
          </a:xfrm>
          <a:prstGeom prst="rect">
            <a:avLst/>
          </a:prstGeom>
          <a:noFill/>
          <a:ln w="9525">
            <a:noFill/>
            <a:miter lim="800000"/>
            <a:headEnd/>
            <a:tailEnd/>
          </a:ln>
        </p:spPr>
        <p:txBody>
          <a:bodyPr anchor="ctr">
            <a:spAutoFit/>
          </a:bodyPr>
          <a:lstStyle/>
          <a:p>
            <a:r>
              <a:rPr lang="en-US" sz="2800" b="1" dirty="0" smtClean="0">
                <a:solidFill>
                  <a:schemeClr val="bg1"/>
                </a:solidFill>
                <a:latin typeface="Arial" pitchFamily="34" charset="0"/>
                <a:cs typeface="Arial" pitchFamily="34" charset="0"/>
              </a:rPr>
              <a:t>Conclusion</a:t>
            </a:r>
            <a:endParaRPr lang="en-US" sz="2800" b="1" dirty="0">
              <a:solidFill>
                <a:schemeClr val="bg1"/>
              </a:solidFill>
              <a:latin typeface="Arial" pitchFamily="34" charset="0"/>
              <a:cs typeface="Arial" pitchFamily="34" charset="0"/>
            </a:endParaRPr>
          </a:p>
        </p:txBody>
      </p:sp>
      <p:sp>
        <p:nvSpPr>
          <p:cNvPr id="7" name="Rectangle 1"/>
          <p:cNvSpPr>
            <a:spLocks noChangeArrowheads="1"/>
          </p:cNvSpPr>
          <p:nvPr/>
        </p:nvSpPr>
        <p:spPr bwMode="auto">
          <a:xfrm>
            <a:off x="381000" y="1524000"/>
            <a:ext cx="8382000" cy="6370975"/>
          </a:xfrm>
          <a:prstGeom prst="rect">
            <a:avLst/>
          </a:prstGeom>
          <a:noFill/>
          <a:ln w="9525">
            <a:noFill/>
            <a:miter lim="800000"/>
            <a:headEnd/>
            <a:tailEnd/>
          </a:ln>
        </p:spPr>
        <p:txBody>
          <a:bodyPr>
            <a:spAutoFit/>
          </a:bodyPr>
          <a:lstStyle/>
          <a:p>
            <a:pPr marL="457200" indent="-457200">
              <a:buFont typeface="Arial" pitchFamily="34" charset="0"/>
              <a:buChar char="•"/>
            </a:pPr>
            <a:endParaRPr lang="en-US" sz="2400" dirty="0" smtClean="0"/>
          </a:p>
          <a:p>
            <a:pPr marL="914400" lvl="1" indent="-457200">
              <a:buFont typeface="Arial" pitchFamily="34" charset="0"/>
              <a:buChar char="•"/>
            </a:pPr>
            <a:r>
              <a:rPr lang="en-US" sz="2400" dirty="0" smtClean="0"/>
              <a:t>IOT statistics and analysis is a useful tool for policy making, including to show the impact of certain APEC measures in Trade Facilitation.</a:t>
            </a:r>
          </a:p>
          <a:p>
            <a:pPr marL="914400" lvl="1" indent="-457200">
              <a:buFont typeface="Arial" pitchFamily="34" charset="0"/>
              <a:buChar char="•"/>
            </a:pPr>
            <a:r>
              <a:rPr lang="en-US" sz="2400" dirty="0" smtClean="0"/>
              <a:t>Constructing an international IOT is a long process.</a:t>
            </a:r>
          </a:p>
          <a:p>
            <a:pPr marL="914400" lvl="1" indent="-457200">
              <a:buFont typeface="Arial" pitchFamily="34" charset="0"/>
              <a:buChar char="•"/>
            </a:pPr>
            <a:r>
              <a:rPr lang="en-US" sz="2400" dirty="0" smtClean="0"/>
              <a:t>Learn from what others have done: OECD, IDB, EC.</a:t>
            </a:r>
          </a:p>
          <a:p>
            <a:pPr marL="914400" lvl="1" indent="-457200">
              <a:buFont typeface="Arial" pitchFamily="34" charset="0"/>
              <a:buChar char="•"/>
            </a:pPr>
            <a:r>
              <a:rPr lang="en-US" sz="2400" dirty="0" smtClean="0"/>
              <a:t>Strong networking, commitment and participation is critical.</a:t>
            </a:r>
          </a:p>
          <a:p>
            <a:pPr marL="914400" lvl="1" indent="-457200">
              <a:buFont typeface="Arial" pitchFamily="34" charset="0"/>
              <a:buChar char="•"/>
            </a:pPr>
            <a:r>
              <a:rPr lang="en-US" sz="2400" dirty="0" smtClean="0"/>
              <a:t>Clear and realistic milestones and time frame to measure progress.</a:t>
            </a:r>
          </a:p>
          <a:p>
            <a:pPr marL="914400" lvl="1" indent="-457200">
              <a:buFont typeface="Arial" pitchFamily="34" charset="0"/>
              <a:buChar char="•"/>
            </a:pPr>
            <a:r>
              <a:rPr lang="en-US" sz="2400" dirty="0" smtClean="0"/>
              <a:t>At early stages: be simple and practical yet maintain reasonable quality.</a:t>
            </a:r>
          </a:p>
          <a:p>
            <a:pPr marL="914400" lvl="1" indent="-457200">
              <a:buFont typeface="Arial" pitchFamily="34" charset="0"/>
              <a:buChar char="•"/>
            </a:pPr>
            <a:endParaRPr lang="en-US" sz="2400" dirty="0" smtClean="0"/>
          </a:p>
          <a:p>
            <a:pPr marL="914400" lvl="1" indent="-457200">
              <a:buFont typeface="Arial" pitchFamily="34" charset="0"/>
              <a:buChar char="•"/>
            </a:pPr>
            <a:endParaRPr lang="en-US" sz="2400" dirty="0" smtClean="0"/>
          </a:p>
          <a:p>
            <a:pPr marL="914400" lvl="1" indent="-457200">
              <a:buFont typeface="Arial" pitchFamily="34" charset="0"/>
              <a:buChar char="•"/>
            </a:pPr>
            <a:endParaRPr lang="en-US" sz="2400" dirty="0" smtClean="0"/>
          </a:p>
          <a:p>
            <a:pPr marL="914400" lvl="1" indent="-457200">
              <a:buFont typeface="Arial" pitchFamily="34" charset="0"/>
              <a:buChar char="•"/>
            </a:pPr>
            <a:endParaRPr lang="en-US" sz="2400" dirty="0"/>
          </a:p>
          <a:p>
            <a:pPr marL="457200" indent="-457200">
              <a:buFont typeface="Arial" pitchFamily="34" charset="0"/>
              <a:buChar char="•"/>
            </a:pPr>
            <a:endParaRPr lang="en-AU"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3429000" y="2725738"/>
            <a:ext cx="2227263" cy="584200"/>
          </a:xfrm>
          <a:prstGeom prst="rect">
            <a:avLst/>
          </a:prstGeom>
          <a:noFill/>
          <a:ln w="9525">
            <a:noFill/>
            <a:miter lim="800000"/>
            <a:headEnd/>
            <a:tailEnd/>
          </a:ln>
        </p:spPr>
        <p:txBody>
          <a:bodyPr wrap="none">
            <a:spAutoFit/>
          </a:bodyPr>
          <a:lstStyle/>
          <a:p>
            <a:r>
              <a:rPr lang="en-US" sz="3200" b="1"/>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457200" y="1600200"/>
            <a:ext cx="8229600" cy="5613400"/>
          </a:xfrm>
          <a:prstGeom prst="rect">
            <a:avLst/>
          </a:prstGeom>
          <a:noFill/>
          <a:ln w="9525">
            <a:noFill/>
            <a:miter lim="800000"/>
            <a:headEnd/>
            <a:tailEnd/>
          </a:ln>
        </p:spPr>
        <p:txBody>
          <a:bodyPr>
            <a:spAutoFit/>
          </a:bodyPr>
          <a:lstStyle/>
          <a:p>
            <a:pPr>
              <a:spcBef>
                <a:spcPct val="20000"/>
              </a:spcBef>
              <a:tabLst>
                <a:tab pos="228600" algn="l"/>
              </a:tabLst>
            </a:pPr>
            <a:r>
              <a:rPr lang="en-US" altLang="ko-KR">
                <a:cs typeface="Arial" charset="0"/>
              </a:rPr>
              <a:t>The APEC Leaders’ Declaration of 1994 states two </a:t>
            </a:r>
            <a:r>
              <a:rPr lang="en-US" altLang="ko-KR" b="1" u="sng">
                <a:cs typeface="Arial" charset="0"/>
              </a:rPr>
              <a:t>key objectives</a:t>
            </a:r>
            <a:r>
              <a:rPr lang="en-US" altLang="ko-KR">
                <a:cs typeface="Arial" charset="0"/>
              </a:rPr>
              <a:t>:  </a:t>
            </a:r>
            <a:endParaRPr lang="en-US" altLang="ko-KR">
              <a:ea typeface="굴림" pitchFamily="-112" charset="-127"/>
              <a:cs typeface="Arial" charset="0"/>
            </a:endParaRPr>
          </a:p>
          <a:p>
            <a:pPr lvl="1">
              <a:spcBef>
                <a:spcPct val="40000"/>
              </a:spcBef>
              <a:tabLst>
                <a:tab pos="228600" algn="l"/>
              </a:tabLst>
            </a:pPr>
            <a:r>
              <a:rPr lang="en-US">
                <a:cs typeface="Arial" charset="0"/>
              </a:rPr>
              <a:t>•</a:t>
            </a:r>
            <a:r>
              <a:rPr lang="en-US" altLang="ko-KR">
                <a:cs typeface="Arial" charset="0"/>
              </a:rPr>
              <a:t> </a:t>
            </a:r>
            <a:r>
              <a:rPr lang="en-US" altLang="ko-KR"/>
              <a:t>Sustainable growth and equitable development</a:t>
            </a:r>
            <a:endParaRPr lang="en-US" altLang="ko-KR">
              <a:cs typeface="Arial" charset="0"/>
            </a:endParaRPr>
          </a:p>
          <a:p>
            <a:pPr lvl="1">
              <a:spcBef>
                <a:spcPct val="40000"/>
              </a:spcBef>
              <a:tabLst>
                <a:tab pos="228600" algn="l"/>
              </a:tabLst>
            </a:pPr>
            <a:r>
              <a:rPr lang="en-US">
                <a:cs typeface="Arial" charset="0"/>
              </a:rPr>
              <a:t>•</a:t>
            </a:r>
            <a:r>
              <a:rPr lang="en-US" altLang="ko-KR">
                <a:cs typeface="Arial" charset="0"/>
              </a:rPr>
              <a:t> </a:t>
            </a:r>
            <a:r>
              <a:rPr lang="en-US" altLang="ko-KR"/>
              <a:t>Strengthening the sense of Asia-Pacific community</a:t>
            </a:r>
            <a:endParaRPr lang="en-US" altLang="ko-KR">
              <a:cs typeface="Arial" charset="0"/>
            </a:endParaRPr>
          </a:p>
          <a:p>
            <a:pPr>
              <a:spcBef>
                <a:spcPct val="40000"/>
              </a:spcBef>
              <a:tabLst>
                <a:tab pos="228600" algn="l"/>
              </a:tabLst>
            </a:pPr>
            <a:r>
              <a:rPr lang="en-US" altLang="ko-KR"/>
              <a:t>How to achieve these objectives? The 1994 Declaration highlights to lead the way in:</a:t>
            </a:r>
          </a:p>
          <a:p>
            <a:pPr lvl="1">
              <a:spcBef>
                <a:spcPct val="40000"/>
              </a:spcBef>
              <a:buFont typeface="Arial" charset="0"/>
              <a:buChar char="•"/>
              <a:tabLst>
                <a:tab pos="228600" algn="l"/>
              </a:tabLst>
            </a:pPr>
            <a:r>
              <a:rPr lang="en-US"/>
              <a:t>  Strengthening the open multilateral trading system</a:t>
            </a:r>
          </a:p>
          <a:p>
            <a:pPr lvl="1">
              <a:spcBef>
                <a:spcPct val="40000"/>
              </a:spcBef>
              <a:buFont typeface="Arial" charset="0"/>
              <a:buChar char="•"/>
              <a:tabLst>
                <a:tab pos="228600" algn="l"/>
              </a:tabLst>
            </a:pPr>
            <a:r>
              <a:rPr lang="en-US"/>
              <a:t>  Enhancing trade and investment liberalization in the Asia Pacific</a:t>
            </a:r>
          </a:p>
          <a:p>
            <a:pPr lvl="1">
              <a:spcBef>
                <a:spcPct val="40000"/>
              </a:spcBef>
              <a:buFont typeface="Arial" charset="0"/>
              <a:buChar char="•"/>
              <a:tabLst>
                <a:tab pos="228600" algn="l"/>
              </a:tabLst>
            </a:pPr>
            <a:r>
              <a:rPr lang="en-US"/>
              <a:t> Intensifying Asia-Pacific development cooperation</a:t>
            </a:r>
          </a:p>
          <a:p>
            <a:pPr>
              <a:spcBef>
                <a:spcPct val="40000"/>
              </a:spcBef>
              <a:tabLst>
                <a:tab pos="228600" algn="l"/>
              </a:tabLst>
            </a:pPr>
            <a:endParaRPr lang="en-US">
              <a:cs typeface="Arial" charset="0"/>
            </a:endParaRPr>
          </a:p>
        </p:txBody>
      </p:sp>
      <p:sp>
        <p:nvSpPr>
          <p:cNvPr id="4099" name="Rectangle 1"/>
          <p:cNvSpPr>
            <a:spLocks noGrp="1" noChangeArrowheads="1"/>
          </p:cNvSpPr>
          <p:nvPr/>
        </p:nvSpPr>
        <p:spPr bwMode="auto">
          <a:xfrm>
            <a:off x="457200" y="425450"/>
            <a:ext cx="6781800" cy="641350"/>
          </a:xfrm>
          <a:prstGeom prst="rect">
            <a:avLst/>
          </a:prstGeom>
          <a:noFill/>
          <a:ln w="9525">
            <a:noFill/>
            <a:miter lim="800000"/>
            <a:headEnd/>
            <a:tailEnd/>
          </a:ln>
        </p:spPr>
        <p:txBody>
          <a:bodyPr anchor="ctr">
            <a:spAutoFit/>
          </a:bodyPr>
          <a:lstStyle/>
          <a:p>
            <a:r>
              <a:rPr lang="en-US" sz="3600" b="1">
                <a:solidFill>
                  <a:schemeClr val="bg1"/>
                </a:solidFill>
                <a:latin typeface="Arial" charset="0"/>
                <a:cs typeface="Arial" charset="0"/>
              </a:rPr>
              <a:t>APEC’s Ultimate Objectives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457200" y="1524000"/>
            <a:ext cx="7848600" cy="2431435"/>
          </a:xfrm>
          <a:prstGeom prst="rect">
            <a:avLst/>
          </a:prstGeom>
          <a:noFill/>
          <a:ln w="9525">
            <a:noFill/>
            <a:miter lim="800000"/>
            <a:headEnd/>
            <a:tailEnd/>
          </a:ln>
        </p:spPr>
        <p:txBody>
          <a:bodyPr>
            <a:spAutoFit/>
          </a:bodyPr>
          <a:lstStyle/>
          <a:p>
            <a:r>
              <a:rPr lang="en-US" sz="3200" b="1" dirty="0">
                <a:latin typeface="Arial" pitchFamily="34" charset="0"/>
                <a:cs typeface="Arial" pitchFamily="34" charset="0"/>
              </a:rPr>
              <a:t>1994 Bogor </a:t>
            </a:r>
            <a:r>
              <a:rPr lang="en-US" sz="3200" b="1" dirty="0" smtClean="0">
                <a:latin typeface="Arial" pitchFamily="34" charset="0"/>
                <a:cs typeface="Arial" pitchFamily="34" charset="0"/>
              </a:rPr>
              <a:t>Goals:</a:t>
            </a:r>
            <a:endParaRPr lang="en-US" sz="3200" b="1" dirty="0">
              <a:latin typeface="Arial" pitchFamily="34" charset="0"/>
              <a:cs typeface="Arial" pitchFamily="34" charset="0"/>
            </a:endParaRPr>
          </a:p>
          <a:p>
            <a:pPr>
              <a:buFont typeface="Arial" pitchFamily="34" charset="0"/>
              <a:buChar char="•"/>
            </a:pPr>
            <a:r>
              <a:rPr lang="en-US" sz="2400" dirty="0" smtClean="0">
                <a:latin typeface="Arial" pitchFamily="34" charset="0"/>
                <a:cs typeface="Arial" pitchFamily="34" charset="0"/>
              </a:rPr>
              <a:t> To achieve “Free </a:t>
            </a:r>
            <a:r>
              <a:rPr lang="en-US" sz="2400" dirty="0">
                <a:latin typeface="Arial" pitchFamily="34" charset="0"/>
                <a:cs typeface="Arial" pitchFamily="34" charset="0"/>
              </a:rPr>
              <a:t>and open trade and investment in the Asia-Pacific</a:t>
            </a:r>
            <a:r>
              <a:rPr lang="en-US" sz="2400" dirty="0" smtClean="0">
                <a:latin typeface="Arial" pitchFamily="34" charset="0"/>
                <a:cs typeface="Arial" pitchFamily="34" charset="0"/>
              </a:rPr>
              <a:t>”</a:t>
            </a:r>
          </a:p>
          <a:p>
            <a:pPr>
              <a:buFont typeface="Arial" pitchFamily="34" charset="0"/>
              <a:buChar char="•"/>
            </a:pPr>
            <a:r>
              <a:rPr lang="en-US" sz="2400" dirty="0" smtClean="0">
                <a:latin typeface="Arial" pitchFamily="34" charset="0"/>
                <a:cs typeface="Arial" pitchFamily="34" charset="0"/>
              </a:rPr>
              <a:t> Involves “further reduction of barriers to trade and investment”</a:t>
            </a:r>
          </a:p>
          <a:p>
            <a:pPr>
              <a:buFont typeface="Arial" pitchFamily="34" charset="0"/>
              <a:buChar char="•"/>
            </a:pPr>
            <a:r>
              <a:rPr lang="en-US" sz="2400" dirty="0" smtClean="0">
                <a:latin typeface="Arial" pitchFamily="34" charset="0"/>
                <a:cs typeface="Arial" pitchFamily="34" charset="0"/>
              </a:rPr>
              <a:t> GATT-WTO consistent approach</a:t>
            </a:r>
            <a:endParaRPr lang="en-US" sz="2400" dirty="0">
              <a:latin typeface="Arial" pitchFamily="34" charset="0"/>
              <a:cs typeface="Arial" pitchFamily="34" charset="0"/>
            </a:endParaRPr>
          </a:p>
        </p:txBody>
      </p:sp>
      <p:sp>
        <p:nvSpPr>
          <p:cNvPr id="6147" name="Rectangle 1"/>
          <p:cNvSpPr>
            <a:spLocks noGrp="1" noChangeArrowheads="1"/>
          </p:cNvSpPr>
          <p:nvPr/>
        </p:nvSpPr>
        <p:spPr bwMode="auto">
          <a:xfrm>
            <a:off x="457200" y="412750"/>
            <a:ext cx="6781800" cy="641350"/>
          </a:xfrm>
          <a:prstGeom prst="rect">
            <a:avLst/>
          </a:prstGeom>
          <a:noFill/>
          <a:ln w="9525">
            <a:noFill/>
            <a:miter lim="800000"/>
            <a:headEnd/>
            <a:tailEnd/>
          </a:ln>
        </p:spPr>
        <p:txBody>
          <a:bodyPr anchor="ctr">
            <a:spAutoFit/>
          </a:bodyPr>
          <a:lstStyle/>
          <a:p>
            <a:r>
              <a:rPr lang="en-US" sz="3600" b="1" dirty="0">
                <a:solidFill>
                  <a:schemeClr val="bg1"/>
                </a:solidFill>
                <a:latin typeface="Arial" pitchFamily="34" charset="0"/>
                <a:cs typeface="Arial" pitchFamily="34" charset="0"/>
              </a:rPr>
              <a:t>APEC’s Vision</a:t>
            </a:r>
          </a:p>
        </p:txBody>
      </p:sp>
      <p:sp>
        <p:nvSpPr>
          <p:cNvPr id="6148" name="TextBox 2"/>
          <p:cNvSpPr txBox="1">
            <a:spLocks noChangeArrowheads="1"/>
          </p:cNvSpPr>
          <p:nvPr/>
        </p:nvSpPr>
        <p:spPr bwMode="auto">
          <a:xfrm>
            <a:off x="457200" y="4188798"/>
            <a:ext cx="6781800" cy="1692771"/>
          </a:xfrm>
          <a:prstGeom prst="rect">
            <a:avLst/>
          </a:prstGeom>
          <a:noFill/>
          <a:ln w="9525">
            <a:noFill/>
            <a:miter lim="800000"/>
            <a:headEnd/>
            <a:tailEnd/>
          </a:ln>
        </p:spPr>
        <p:txBody>
          <a:bodyPr>
            <a:spAutoFit/>
          </a:bodyPr>
          <a:lstStyle/>
          <a:p>
            <a:r>
              <a:rPr lang="en-US" sz="3200" b="1" dirty="0">
                <a:latin typeface="Arial" pitchFamily="34" charset="0"/>
                <a:cs typeface="Arial" pitchFamily="34" charset="0"/>
              </a:rPr>
              <a:t>APEC’s three </a:t>
            </a:r>
            <a:r>
              <a:rPr lang="en-US" sz="3200" b="1" dirty="0" smtClean="0">
                <a:latin typeface="Arial" pitchFamily="34" charset="0"/>
                <a:cs typeface="Arial" pitchFamily="34" charset="0"/>
              </a:rPr>
              <a:t>pillars:</a:t>
            </a:r>
            <a:endParaRPr lang="en-US" sz="3200" dirty="0">
              <a:latin typeface="Arial" pitchFamily="34" charset="0"/>
              <a:cs typeface="Arial" pitchFamily="34" charset="0"/>
            </a:endParaRPr>
          </a:p>
          <a:p>
            <a:pPr>
              <a:buFont typeface="Wingdings" pitchFamily="2" charset="2"/>
              <a:buChar char="q"/>
            </a:pPr>
            <a:r>
              <a:rPr lang="en-US" altLang="zh-CN" sz="2400" dirty="0">
                <a:latin typeface="Arial" pitchFamily="34" charset="0"/>
                <a:ea typeface="SimSun" pitchFamily="2" charset="-122"/>
              </a:rPr>
              <a:t>Trade and Investment Liberalization</a:t>
            </a:r>
          </a:p>
          <a:p>
            <a:pPr>
              <a:buFont typeface="Wingdings" pitchFamily="2" charset="2"/>
              <a:buChar char="q"/>
            </a:pPr>
            <a:r>
              <a:rPr lang="en-US" altLang="zh-CN" sz="2400" dirty="0">
                <a:latin typeface="Arial" pitchFamily="34" charset="0"/>
                <a:ea typeface="SimSun" pitchFamily="2" charset="-122"/>
              </a:rPr>
              <a:t>Business Facilitation</a:t>
            </a:r>
          </a:p>
          <a:p>
            <a:pPr>
              <a:buFont typeface="Wingdings" pitchFamily="2" charset="2"/>
              <a:buChar char="q"/>
            </a:pPr>
            <a:r>
              <a:rPr lang="en-US" altLang="zh-CN" sz="2400" dirty="0">
                <a:latin typeface="Arial" pitchFamily="34" charset="0"/>
                <a:ea typeface="SimSun" pitchFamily="2" charset="-122"/>
              </a:rPr>
              <a:t>Economic and Technical Cooperation</a:t>
            </a:r>
            <a:endParaRPr lang="en-US" sz="2800" dirty="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609600" y="1524000"/>
            <a:ext cx="7848600" cy="4339650"/>
          </a:xfrm>
          <a:prstGeom prst="rect">
            <a:avLst/>
          </a:prstGeom>
          <a:noFill/>
          <a:ln w="9525">
            <a:noFill/>
            <a:miter lim="800000"/>
            <a:headEnd/>
            <a:tailEnd/>
          </a:ln>
        </p:spPr>
        <p:txBody>
          <a:bodyPr>
            <a:spAutoFit/>
          </a:bodyPr>
          <a:lstStyle/>
          <a:p>
            <a:pPr>
              <a:buFont typeface="Arial" pitchFamily="34" charset="0"/>
              <a:buChar char="•"/>
            </a:pPr>
            <a:r>
              <a:rPr lang="en-US" sz="2400" dirty="0"/>
              <a:t>  </a:t>
            </a:r>
            <a:r>
              <a:rPr lang="en-AU" sz="2400" dirty="0" smtClean="0"/>
              <a:t>Strengthening Regional Economic Integration and Expanding Trade: </a:t>
            </a:r>
          </a:p>
          <a:p>
            <a:pPr lvl="1">
              <a:buFont typeface="Arial" pitchFamily="34" charset="0"/>
              <a:buChar char="•"/>
            </a:pPr>
            <a:r>
              <a:rPr lang="en-US" sz="2000" dirty="0" smtClean="0"/>
              <a:t> by addressing </a:t>
            </a:r>
            <a:r>
              <a:rPr lang="en-US" sz="2000" b="1" dirty="0" smtClean="0"/>
              <a:t>next-generation trade and investment issues</a:t>
            </a:r>
            <a:r>
              <a:rPr lang="en-US" sz="2000" dirty="0" smtClean="0"/>
              <a:t>,  </a:t>
            </a:r>
          </a:p>
          <a:p>
            <a:pPr lvl="1">
              <a:buFont typeface="Arial" pitchFamily="34" charset="0"/>
              <a:buChar char="•"/>
            </a:pPr>
            <a:r>
              <a:rPr lang="en-US" sz="2000" dirty="0" smtClean="0"/>
              <a:t> to advance a set of policies to promote effective, non-discriminatory, and market-driven </a:t>
            </a:r>
            <a:r>
              <a:rPr lang="en-US" sz="2000" b="1" dirty="0" smtClean="0"/>
              <a:t>innovation policy</a:t>
            </a:r>
          </a:p>
          <a:p>
            <a:pPr lvl="1">
              <a:buFont typeface="Arial" pitchFamily="34" charset="0"/>
              <a:buChar char="•"/>
            </a:pPr>
            <a:r>
              <a:rPr lang="en-US" sz="2000" dirty="0" smtClean="0"/>
              <a:t> to enhance the participation of </a:t>
            </a:r>
            <a:r>
              <a:rPr lang="en-US" sz="2000" b="1" dirty="0" smtClean="0"/>
              <a:t>small and medium-sized enterprises</a:t>
            </a:r>
            <a:r>
              <a:rPr lang="en-US" sz="2000" dirty="0" smtClean="0"/>
              <a:t> (SMEs) in global production chains</a:t>
            </a:r>
          </a:p>
          <a:p>
            <a:pPr>
              <a:buFont typeface="Arial" pitchFamily="34" charset="0"/>
              <a:buChar char="•"/>
            </a:pPr>
            <a:r>
              <a:rPr lang="en-AU" sz="2400" dirty="0" smtClean="0"/>
              <a:t> Promoting Green Growth: </a:t>
            </a:r>
            <a:r>
              <a:rPr lang="en-US" sz="2000" dirty="0" smtClean="0"/>
              <a:t>speeding the transition toward </a:t>
            </a:r>
            <a:r>
              <a:rPr lang="en-US" sz="2000" b="1" dirty="0" smtClean="0"/>
              <a:t>a global low-carbon economy </a:t>
            </a:r>
            <a:r>
              <a:rPr lang="en-US" sz="2000" dirty="0" smtClean="0"/>
              <a:t>in a way that enhances energy security and creates new sources of economic growth and employment.  </a:t>
            </a:r>
            <a:endParaRPr lang="en-US" sz="2400" dirty="0" smtClean="0"/>
          </a:p>
          <a:p>
            <a:pPr>
              <a:buFont typeface="Arial" pitchFamily="34" charset="0"/>
              <a:buChar char="•"/>
            </a:pPr>
            <a:r>
              <a:rPr lang="en-AU" sz="2400" dirty="0" smtClean="0"/>
              <a:t> Regulatory Convergence and Cooperation:  </a:t>
            </a:r>
            <a:r>
              <a:rPr lang="en-US" sz="2000" dirty="0" smtClean="0"/>
              <a:t>to implement </a:t>
            </a:r>
            <a:r>
              <a:rPr lang="en-US" sz="2000" b="1" dirty="0" smtClean="0"/>
              <a:t>good regulatory practices</a:t>
            </a:r>
            <a:r>
              <a:rPr lang="en-US" sz="2000" dirty="0" smtClean="0"/>
              <a:t>, by ensuring internal coordination of regulatory work; assessing regulatory impacts; and conducting public consultation.</a:t>
            </a:r>
            <a:endParaRPr lang="en-AU" sz="2400" dirty="0"/>
          </a:p>
        </p:txBody>
      </p:sp>
      <p:sp>
        <p:nvSpPr>
          <p:cNvPr id="11267" name="Rectangle 1"/>
          <p:cNvSpPr>
            <a:spLocks noGrp="1" noChangeArrowheads="1"/>
          </p:cNvSpPr>
          <p:nvPr/>
        </p:nvSpPr>
        <p:spPr bwMode="auto">
          <a:xfrm>
            <a:off x="457200" y="412750"/>
            <a:ext cx="6781800" cy="641350"/>
          </a:xfrm>
          <a:prstGeom prst="rect">
            <a:avLst/>
          </a:prstGeom>
          <a:noFill/>
          <a:ln w="9525">
            <a:noFill/>
            <a:miter lim="800000"/>
            <a:headEnd/>
            <a:tailEnd/>
          </a:ln>
        </p:spPr>
        <p:txBody>
          <a:bodyPr anchor="ctr">
            <a:spAutoFit/>
          </a:bodyPr>
          <a:lstStyle/>
          <a:p>
            <a:r>
              <a:rPr lang="en-US" sz="3600" b="1" dirty="0" smtClean="0">
                <a:solidFill>
                  <a:schemeClr val="bg1"/>
                </a:solidFill>
                <a:latin typeface="Arial" pitchFamily="34" charset="0"/>
                <a:cs typeface="Arial" pitchFamily="34" charset="0"/>
              </a:rPr>
              <a:t>Honolulu Declaration 2011</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57200" y="1447800"/>
            <a:ext cx="7848600" cy="6217087"/>
          </a:xfrm>
          <a:prstGeom prst="rect">
            <a:avLst/>
          </a:prstGeom>
          <a:noFill/>
          <a:ln w="9525">
            <a:noFill/>
            <a:miter lim="800000"/>
            <a:headEnd/>
            <a:tailEnd/>
          </a:ln>
        </p:spPr>
        <p:txBody>
          <a:bodyPr wrap="square">
            <a:spAutoFit/>
          </a:bodyPr>
          <a:lstStyle/>
          <a:p>
            <a:pPr marL="514350" indent="-514350">
              <a:buFont typeface="Arial" pitchFamily="34" charset="0"/>
              <a:buChar char="•"/>
            </a:pPr>
            <a:r>
              <a:rPr lang="en-US" sz="2400" dirty="0" smtClean="0">
                <a:latin typeface="Arial" pitchFamily="34" charset="0"/>
                <a:cs typeface="Arial" pitchFamily="34" charset="0"/>
              </a:rPr>
              <a:t>Under APEC’s Trade Facilitation Action Plan II (TFAPII), a PSU recent report found that APEC has reached its target of reducing trade transaction costs by 5% (2007-2010) resulting in US$58.7 </a:t>
            </a:r>
            <a:r>
              <a:rPr lang="en-US" sz="2400" dirty="0" err="1" smtClean="0">
                <a:latin typeface="Arial" pitchFamily="34" charset="0"/>
                <a:cs typeface="Arial" pitchFamily="34" charset="0"/>
              </a:rPr>
              <a:t>bil</a:t>
            </a:r>
            <a:r>
              <a:rPr lang="en-US" sz="2400" dirty="0" smtClean="0">
                <a:latin typeface="Arial" pitchFamily="34" charset="0"/>
                <a:cs typeface="Arial" pitchFamily="34" charset="0"/>
              </a:rPr>
              <a:t> in savings for businesses operating in the region.</a:t>
            </a:r>
          </a:p>
          <a:p>
            <a:pPr marL="514350" indent="-514350">
              <a:buFont typeface="Arial" pitchFamily="34" charset="0"/>
              <a:buChar char="•"/>
            </a:pPr>
            <a:r>
              <a:rPr lang="en-US" sz="2400" dirty="0" smtClean="0">
                <a:latin typeface="Arial" pitchFamily="34" charset="0"/>
                <a:cs typeface="Arial" pitchFamily="34" charset="0"/>
              </a:rPr>
              <a:t>TFAP II is one of APEC’s major initiatives to strengthen regional integration.</a:t>
            </a:r>
          </a:p>
          <a:p>
            <a:pPr marL="514350" indent="-514350">
              <a:buFont typeface="Arial" pitchFamily="34" charset="0"/>
              <a:buChar char="•"/>
            </a:pPr>
            <a:r>
              <a:rPr lang="en-US" sz="2400" dirty="0" smtClean="0">
                <a:latin typeface="Arial" pitchFamily="34" charset="0"/>
                <a:cs typeface="Arial" pitchFamily="34" charset="0"/>
              </a:rPr>
              <a:t>Trade facilitation efforts to continue beyond TFAPII with greater focus on implementing the Supply Chain Connectivity Framework.</a:t>
            </a:r>
          </a:p>
          <a:p>
            <a:pPr marL="514350" indent="-514350">
              <a:buFont typeface="Arial" pitchFamily="34" charset="0"/>
              <a:buChar char="•"/>
            </a:pPr>
            <a:r>
              <a:rPr lang="en-US" sz="2400" dirty="0" smtClean="0">
                <a:latin typeface="Arial" pitchFamily="34" charset="0"/>
                <a:cs typeface="Arial" pitchFamily="34" charset="0"/>
              </a:rPr>
              <a:t>This initiative sets the goal of a 10% improvement in terms of time, cost and uncertainty in moving goods and services along the entire supply chain by 2015.</a:t>
            </a:r>
          </a:p>
          <a:p>
            <a:pPr marL="514350" indent="-514350">
              <a:buFont typeface="Arial" pitchFamily="34" charset="0"/>
              <a:buChar char="•"/>
            </a:pPr>
            <a:endParaRPr lang="en-US" sz="2800" dirty="0" smtClean="0">
              <a:latin typeface="Arial" pitchFamily="34" charset="0"/>
              <a:cs typeface="Arial" pitchFamily="34" charset="0"/>
            </a:endParaRPr>
          </a:p>
          <a:p>
            <a:r>
              <a:rPr lang="en-US" sz="2900" dirty="0" smtClean="0">
                <a:latin typeface="Arial" pitchFamily="34" charset="0"/>
                <a:cs typeface="Arial" pitchFamily="34" charset="0"/>
              </a:rPr>
              <a:t/>
            </a:r>
            <a:br>
              <a:rPr lang="en-US" sz="2900" dirty="0" smtClean="0">
                <a:latin typeface="Arial" pitchFamily="34" charset="0"/>
                <a:cs typeface="Arial" pitchFamily="34" charset="0"/>
              </a:rPr>
            </a:br>
            <a:endParaRPr lang="en-US" sz="2900" dirty="0" smtClean="0">
              <a:latin typeface="Arial" pitchFamily="34" charset="0"/>
              <a:cs typeface="Arial" pitchFamily="34" charset="0"/>
            </a:endParaRPr>
          </a:p>
        </p:txBody>
      </p:sp>
      <p:sp>
        <p:nvSpPr>
          <p:cNvPr id="5123" name="Rectangle 1"/>
          <p:cNvSpPr>
            <a:spLocks noGrp="1" noChangeArrowheads="1"/>
          </p:cNvSpPr>
          <p:nvPr/>
        </p:nvSpPr>
        <p:spPr bwMode="auto">
          <a:xfrm>
            <a:off x="457200" y="410260"/>
            <a:ext cx="6781800" cy="646331"/>
          </a:xfrm>
          <a:prstGeom prst="rect">
            <a:avLst/>
          </a:prstGeom>
          <a:noFill/>
          <a:ln w="9525">
            <a:noFill/>
            <a:miter lim="800000"/>
            <a:headEnd/>
            <a:tailEnd/>
          </a:ln>
        </p:spPr>
        <p:txBody>
          <a:bodyPr anchor="ctr">
            <a:spAutoFit/>
          </a:bodyPr>
          <a:lstStyle/>
          <a:p>
            <a:r>
              <a:rPr lang="en-US" sz="3600" b="1" dirty="0" smtClean="0">
                <a:solidFill>
                  <a:schemeClr val="bg1"/>
                </a:solidFill>
                <a:latin typeface="Arial" pitchFamily="34" charset="0"/>
                <a:cs typeface="Arial" pitchFamily="34" charset="0"/>
              </a:rPr>
              <a:t>Trade Facilitation Initiatives</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57200" y="1447800"/>
            <a:ext cx="7848600" cy="6955750"/>
          </a:xfrm>
          <a:prstGeom prst="rect">
            <a:avLst/>
          </a:prstGeom>
          <a:noFill/>
          <a:ln w="9525">
            <a:noFill/>
            <a:miter lim="800000"/>
            <a:headEnd/>
            <a:tailEnd/>
          </a:ln>
        </p:spPr>
        <p:txBody>
          <a:bodyPr wrap="square">
            <a:spAutoFit/>
          </a:bodyPr>
          <a:lstStyle/>
          <a:p>
            <a:pPr marL="514350" indent="-514350">
              <a:buFont typeface="Arial" pitchFamily="34" charset="0"/>
              <a:buChar char="•"/>
            </a:pPr>
            <a:r>
              <a:rPr lang="en-US" sz="2400" dirty="0" smtClean="0">
                <a:latin typeface="Arial" pitchFamily="34" charset="0"/>
                <a:cs typeface="Arial" pitchFamily="34" charset="0"/>
              </a:rPr>
              <a:t>APEC Leaders in 2008 endorsed an APEC-wide target of 25% in the improvement of doing business in: 1) Starting a Business; 2) Getting Credit; 3) Enforcing Contracts; 4) Trading Across Borders; and 5) Dealing with Permits.</a:t>
            </a:r>
          </a:p>
          <a:p>
            <a:pPr marL="514350" indent="-514350">
              <a:buFont typeface="Arial" pitchFamily="34" charset="0"/>
              <a:buChar char="•"/>
            </a:pPr>
            <a:r>
              <a:rPr lang="en-US" sz="2400" dirty="0" smtClean="0">
                <a:latin typeface="Arial" pitchFamily="34" charset="0"/>
                <a:cs typeface="Arial" pitchFamily="34" charset="0"/>
              </a:rPr>
              <a:t>Essentially to make it cheaper, easier and faster to do business in the region.</a:t>
            </a:r>
          </a:p>
          <a:p>
            <a:pPr marL="514350" indent="-514350">
              <a:buFont typeface="Arial" pitchFamily="34" charset="0"/>
              <a:buChar char="•"/>
            </a:pPr>
            <a:r>
              <a:rPr lang="en-US" sz="2400" dirty="0" smtClean="0">
                <a:latin typeface="Arial" pitchFamily="34" charset="0"/>
                <a:cs typeface="Arial" pitchFamily="34" charset="0"/>
              </a:rPr>
              <a:t>Quantitative assessment based on World Bank’s Doing Business indicators from 2009-2010 show APEC is making good progress toward the 5% interim target by end 2011.</a:t>
            </a:r>
          </a:p>
          <a:p>
            <a:pPr marL="514350" indent="-514350">
              <a:buFont typeface="Arial" pitchFamily="34" charset="0"/>
              <a:buChar char="•"/>
            </a:pPr>
            <a:r>
              <a:rPr lang="en-US" sz="2400" dirty="0" smtClean="0">
                <a:latin typeface="Arial" pitchFamily="34" charset="0"/>
                <a:cs typeface="Arial" pitchFamily="34" charset="0"/>
              </a:rPr>
              <a:t>APEC economies are implementing capacity building activities in the 5 priority areas to take forward the initiative and to achieve targets. </a:t>
            </a:r>
          </a:p>
          <a:p>
            <a:pPr marL="514350" indent="-514350">
              <a:buFont typeface="Arial" pitchFamily="34" charset="0"/>
              <a:buChar char="•"/>
            </a:pPr>
            <a:endParaRPr lang="en-US" sz="2400" dirty="0" smtClean="0">
              <a:latin typeface="Arial" pitchFamily="34" charset="0"/>
              <a:cs typeface="Arial" pitchFamily="34" charset="0"/>
            </a:endParaRPr>
          </a:p>
          <a:p>
            <a:pPr marL="514350" indent="-514350">
              <a:buFont typeface="Arial" pitchFamily="34" charset="0"/>
              <a:buChar char="•"/>
            </a:pPr>
            <a:endParaRPr lang="en-US" sz="2800" dirty="0" smtClean="0">
              <a:latin typeface="Arial" pitchFamily="34" charset="0"/>
              <a:cs typeface="Arial" pitchFamily="34" charset="0"/>
            </a:endParaRPr>
          </a:p>
          <a:p>
            <a:r>
              <a:rPr lang="en-US" sz="2900" dirty="0" smtClean="0">
                <a:latin typeface="Arial" pitchFamily="34" charset="0"/>
                <a:cs typeface="Arial" pitchFamily="34" charset="0"/>
              </a:rPr>
              <a:t/>
            </a:r>
            <a:br>
              <a:rPr lang="en-US" sz="2900" dirty="0" smtClean="0">
                <a:latin typeface="Arial" pitchFamily="34" charset="0"/>
                <a:cs typeface="Arial" pitchFamily="34" charset="0"/>
              </a:rPr>
            </a:br>
            <a:endParaRPr lang="en-US" sz="2900" dirty="0" smtClean="0">
              <a:latin typeface="Arial" pitchFamily="34" charset="0"/>
              <a:cs typeface="Arial" pitchFamily="34" charset="0"/>
            </a:endParaRPr>
          </a:p>
        </p:txBody>
      </p:sp>
      <p:sp>
        <p:nvSpPr>
          <p:cNvPr id="5123" name="Rectangle 1"/>
          <p:cNvSpPr>
            <a:spLocks noGrp="1" noChangeArrowheads="1"/>
          </p:cNvSpPr>
          <p:nvPr/>
        </p:nvSpPr>
        <p:spPr bwMode="auto">
          <a:xfrm>
            <a:off x="457200" y="410260"/>
            <a:ext cx="6781800" cy="646331"/>
          </a:xfrm>
          <a:prstGeom prst="rect">
            <a:avLst/>
          </a:prstGeom>
          <a:noFill/>
          <a:ln w="9525">
            <a:noFill/>
            <a:miter lim="800000"/>
            <a:headEnd/>
            <a:tailEnd/>
          </a:ln>
        </p:spPr>
        <p:txBody>
          <a:bodyPr anchor="ctr">
            <a:spAutoFit/>
          </a:bodyPr>
          <a:lstStyle/>
          <a:p>
            <a:r>
              <a:rPr lang="en-US" sz="3600" b="1" dirty="0" smtClean="0">
                <a:solidFill>
                  <a:schemeClr val="bg1"/>
                </a:solidFill>
                <a:latin typeface="Arial" pitchFamily="34" charset="0"/>
                <a:cs typeface="Arial" pitchFamily="34" charset="0"/>
              </a:rPr>
              <a:t>Ease of Doing Business</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57200" y="1447800"/>
            <a:ext cx="7848600" cy="4431983"/>
          </a:xfrm>
          <a:prstGeom prst="rect">
            <a:avLst/>
          </a:prstGeom>
          <a:noFill/>
          <a:ln w="9525">
            <a:noFill/>
            <a:miter lim="800000"/>
            <a:headEnd/>
            <a:tailEnd/>
          </a:ln>
        </p:spPr>
        <p:txBody>
          <a:bodyPr wrap="square">
            <a:spAutoFit/>
          </a:bodyPr>
          <a:lstStyle/>
          <a:p>
            <a:pPr marL="514350" indent="-514350">
              <a:buFont typeface="Arial" pitchFamily="34" charset="0"/>
              <a:buChar char="•"/>
            </a:pPr>
            <a:r>
              <a:rPr lang="en-US" sz="2800" dirty="0" smtClean="0">
                <a:latin typeface="Arial" pitchFamily="34" charset="0"/>
                <a:cs typeface="Arial" pitchFamily="34" charset="0"/>
              </a:rPr>
              <a:t>Database of APEC economic indicators - APEC's own statistics portal</a:t>
            </a:r>
          </a:p>
          <a:p>
            <a:pPr marL="514350" indent="-514350">
              <a:buFont typeface="Arial" pitchFamily="34" charset="0"/>
              <a:buChar char="•"/>
            </a:pPr>
            <a:r>
              <a:rPr lang="en-US" sz="2800" dirty="0" smtClean="0">
                <a:latin typeface="Arial" pitchFamily="34" charset="0"/>
                <a:cs typeface="Arial" pitchFamily="34" charset="0"/>
              </a:rPr>
              <a:t>Available at: </a:t>
            </a:r>
            <a:r>
              <a:rPr lang="en-US" sz="2800" dirty="0" smtClean="0">
                <a:latin typeface="Arial" pitchFamily="34" charset="0"/>
                <a:cs typeface="Arial" pitchFamily="34" charset="0"/>
                <a:hlinkClick r:id="rId3"/>
              </a:rPr>
              <a:t>http://statistics.apec.org/</a:t>
            </a:r>
            <a:r>
              <a:rPr lang="en-US" sz="2800" dirty="0" smtClean="0">
                <a:latin typeface="Arial" pitchFamily="34" charset="0"/>
                <a:cs typeface="Arial" pitchFamily="34" charset="0"/>
              </a:rPr>
              <a:t> </a:t>
            </a:r>
          </a:p>
          <a:p>
            <a:pPr marL="514350" indent="-514350">
              <a:buFont typeface="Arial" pitchFamily="34" charset="0"/>
              <a:buChar char="•"/>
            </a:pPr>
            <a:r>
              <a:rPr lang="en-US" sz="2800" dirty="0" smtClean="0">
                <a:latin typeface="Arial" pitchFamily="34" charset="0"/>
                <a:cs typeface="Arial" pitchFamily="34" charset="0"/>
              </a:rPr>
              <a:t>First consolidated source for APEC statistics</a:t>
            </a:r>
          </a:p>
          <a:p>
            <a:pPr marL="514350" indent="-514350">
              <a:buFont typeface="Arial" pitchFamily="34" charset="0"/>
              <a:buChar char="•"/>
            </a:pPr>
            <a:r>
              <a:rPr lang="en-US" sz="2800" dirty="0" smtClean="0">
                <a:latin typeface="Arial" pitchFamily="34" charset="0"/>
                <a:cs typeface="Arial" pitchFamily="34" charset="0"/>
              </a:rPr>
              <a:t>APEC aggregates across a wide range of indicators</a:t>
            </a:r>
          </a:p>
          <a:p>
            <a:pPr marL="514350" indent="-514350">
              <a:buFont typeface="Arial" pitchFamily="34" charset="0"/>
              <a:buChar char="•"/>
            </a:pPr>
            <a:r>
              <a:rPr lang="en-US" sz="2800" dirty="0" smtClean="0">
                <a:latin typeface="Arial" pitchFamily="34" charset="0"/>
                <a:cs typeface="Arial" pitchFamily="34" charset="0"/>
              </a:rPr>
              <a:t>Better measurement of APEC’s achievements</a:t>
            </a:r>
          </a:p>
          <a:p>
            <a:r>
              <a:rPr lang="en-US" sz="2900" dirty="0" smtClean="0">
                <a:latin typeface="Arial" pitchFamily="34" charset="0"/>
                <a:cs typeface="Arial" pitchFamily="34" charset="0"/>
              </a:rPr>
              <a:t/>
            </a:r>
            <a:br>
              <a:rPr lang="en-US" sz="2900" dirty="0" smtClean="0">
                <a:latin typeface="Arial" pitchFamily="34" charset="0"/>
                <a:cs typeface="Arial" pitchFamily="34" charset="0"/>
              </a:rPr>
            </a:br>
            <a:endParaRPr lang="en-US" sz="2900" dirty="0" smtClean="0">
              <a:latin typeface="Arial" pitchFamily="34" charset="0"/>
              <a:cs typeface="Arial" pitchFamily="34" charset="0"/>
            </a:endParaRPr>
          </a:p>
        </p:txBody>
      </p:sp>
      <p:sp>
        <p:nvSpPr>
          <p:cNvPr id="5123" name="Rectangle 1"/>
          <p:cNvSpPr>
            <a:spLocks noGrp="1" noChangeArrowheads="1"/>
          </p:cNvSpPr>
          <p:nvPr/>
        </p:nvSpPr>
        <p:spPr bwMode="auto">
          <a:xfrm>
            <a:off x="457200" y="412750"/>
            <a:ext cx="6781800" cy="641350"/>
          </a:xfrm>
          <a:prstGeom prst="rect">
            <a:avLst/>
          </a:prstGeom>
          <a:noFill/>
          <a:ln w="9525">
            <a:noFill/>
            <a:miter lim="800000"/>
            <a:headEnd/>
            <a:tailEnd/>
          </a:ln>
        </p:spPr>
        <p:txBody>
          <a:bodyPr anchor="ctr">
            <a:spAutoFit/>
          </a:bodyPr>
          <a:lstStyle/>
          <a:p>
            <a:r>
              <a:rPr lang="en-US" sz="3600" b="1" dirty="0" smtClean="0">
                <a:solidFill>
                  <a:schemeClr val="bg1"/>
                </a:solidFill>
                <a:latin typeface="Arial" pitchFamily="34" charset="0"/>
                <a:cs typeface="Arial" pitchFamily="34" charset="0"/>
              </a:rPr>
              <a:t>StatsAPEC</a:t>
            </a:r>
            <a:endParaRPr lang="en-US" sz="36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l="8417" r="8917" b="4000"/>
          <a:stretch>
            <a:fillRect/>
          </a:stretch>
        </p:blipFill>
        <p:spPr bwMode="auto">
          <a:xfrm>
            <a:off x="-152400" y="0"/>
            <a:ext cx="94488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6556</TotalTime>
  <Words>2504</Words>
  <Application>Microsoft Office PowerPoint</Application>
  <PresentationFormat>On-screen Show (4:3)</PresentationFormat>
  <Paragraphs>252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M&amp;B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Francis</dc:creator>
  <cp:lastModifiedBy> </cp:lastModifiedBy>
  <cp:revision>784</cp:revision>
  <dcterms:created xsi:type="dcterms:W3CDTF">2009-12-07T04:50:31Z</dcterms:created>
  <dcterms:modified xsi:type="dcterms:W3CDTF">2011-11-23T10:04:18Z</dcterms:modified>
</cp:coreProperties>
</file>