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9" r:id="rId12"/>
    <p:sldId id="265" r:id="rId13"/>
    <p:sldId id="266" r:id="rId14"/>
    <p:sldId id="267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FE8927-E01E-42BB-A46E-1FD50481020A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83D89D0-13D4-4CAC-A109-93F42F2F0583}">
      <dgm:prSet phldrT="[Текст]"/>
      <dgm:spPr/>
      <dgm:t>
        <a:bodyPr/>
        <a:lstStyle/>
        <a:p>
          <a:r>
            <a:rPr lang="ru-RU" dirty="0" smtClean="0"/>
            <a:t>Многомерная классификация регионов</a:t>
          </a:r>
          <a:endParaRPr lang="ru-RU" dirty="0"/>
        </a:p>
      </dgm:t>
    </dgm:pt>
    <dgm:pt modelId="{F2EB60AE-19D5-4166-A8B7-058B81DB0D23}" type="parTrans" cxnId="{05D01C25-1E6C-45F1-BCA9-9F2BBA4564EA}">
      <dgm:prSet/>
      <dgm:spPr/>
      <dgm:t>
        <a:bodyPr/>
        <a:lstStyle/>
        <a:p>
          <a:endParaRPr lang="ru-RU"/>
        </a:p>
      </dgm:t>
    </dgm:pt>
    <dgm:pt modelId="{3D418547-DD91-44D1-883D-FB20D39D30CF}" type="sibTrans" cxnId="{05D01C25-1E6C-45F1-BCA9-9F2BBA4564EA}">
      <dgm:prSet/>
      <dgm:spPr/>
      <dgm:t>
        <a:bodyPr/>
        <a:lstStyle/>
        <a:p>
          <a:endParaRPr lang="ru-RU"/>
        </a:p>
      </dgm:t>
    </dgm:pt>
    <dgm:pt modelId="{802C13DE-640B-4D81-B5F7-12C5DE6C8260}">
      <dgm:prSet phldrT="[Текст]"/>
      <dgm:spPr/>
      <dgm:t>
        <a:bodyPr/>
        <a:lstStyle/>
        <a:p>
          <a:r>
            <a:rPr lang="ru-RU" i="1" dirty="0" smtClean="0"/>
            <a:t>Факторы, характеризующие уровень </a:t>
          </a:r>
          <a:r>
            <a:rPr lang="ru-RU" i="1" dirty="0" smtClean="0"/>
            <a:t>достигнутых налоговых поступлений  </a:t>
          </a:r>
          <a:r>
            <a:rPr lang="ru-RU" i="1" dirty="0" smtClean="0"/>
            <a:t>(</a:t>
          </a:r>
          <a:r>
            <a:rPr lang="en-US" i="1" dirty="0" smtClean="0"/>
            <a:t>F</a:t>
          </a:r>
          <a:r>
            <a:rPr lang="ru-RU" i="1" baseline="-25000" dirty="0" smtClean="0"/>
            <a:t>1</a:t>
          </a:r>
          <a:r>
            <a:rPr lang="ru-RU" i="1" dirty="0" smtClean="0"/>
            <a:t>)</a:t>
          </a:r>
          <a:endParaRPr lang="ru-RU" dirty="0"/>
        </a:p>
      </dgm:t>
    </dgm:pt>
    <dgm:pt modelId="{19FCB44F-3D73-4E3F-B870-CC23C3E12914}" type="parTrans" cxnId="{A65EE5D4-EF1E-406E-9E13-5A2354EAB58A}">
      <dgm:prSet/>
      <dgm:spPr/>
      <dgm:t>
        <a:bodyPr/>
        <a:lstStyle/>
        <a:p>
          <a:endParaRPr lang="ru-RU"/>
        </a:p>
      </dgm:t>
    </dgm:pt>
    <dgm:pt modelId="{8B8B166D-B8FD-4BED-A656-D7BA6594FB88}" type="sibTrans" cxnId="{A65EE5D4-EF1E-406E-9E13-5A2354EAB58A}">
      <dgm:prSet/>
      <dgm:spPr/>
      <dgm:t>
        <a:bodyPr/>
        <a:lstStyle/>
        <a:p>
          <a:endParaRPr lang="ru-RU"/>
        </a:p>
      </dgm:t>
    </dgm:pt>
    <dgm:pt modelId="{A5995CD1-496D-42D3-A5BC-C014EB8EBDF0}">
      <dgm:prSet phldrT="[Текст]"/>
      <dgm:spPr/>
      <dgm:t>
        <a:bodyPr/>
        <a:lstStyle/>
        <a:p>
          <a:r>
            <a:rPr lang="ru-RU" i="1" dirty="0" smtClean="0"/>
            <a:t>Природно-территориальных факторы, оказывающие влияние на формирование налогового потенциала регионов  (</a:t>
          </a:r>
          <a:r>
            <a:rPr lang="en-US" i="1" dirty="0" smtClean="0"/>
            <a:t>F</a:t>
          </a:r>
          <a:r>
            <a:rPr lang="ru-RU" i="1" baseline="-25000" dirty="0" smtClean="0"/>
            <a:t>2</a:t>
          </a:r>
          <a:r>
            <a:rPr lang="ru-RU" i="1" dirty="0" smtClean="0"/>
            <a:t>)</a:t>
          </a:r>
          <a:endParaRPr lang="ru-RU" dirty="0"/>
        </a:p>
      </dgm:t>
    </dgm:pt>
    <dgm:pt modelId="{53EB89F4-88E1-4E7E-BA6E-7FE1BEDEE273}" type="parTrans" cxnId="{070AE2EE-F0A4-4081-BFE9-3006C5D48F08}">
      <dgm:prSet/>
      <dgm:spPr/>
      <dgm:t>
        <a:bodyPr/>
        <a:lstStyle/>
        <a:p>
          <a:endParaRPr lang="ru-RU"/>
        </a:p>
      </dgm:t>
    </dgm:pt>
    <dgm:pt modelId="{81C554C9-313C-44F3-9EAD-C879DF81FDF8}" type="sibTrans" cxnId="{070AE2EE-F0A4-4081-BFE9-3006C5D48F08}">
      <dgm:prSet/>
      <dgm:spPr/>
      <dgm:t>
        <a:bodyPr/>
        <a:lstStyle/>
        <a:p>
          <a:endParaRPr lang="ru-RU"/>
        </a:p>
      </dgm:t>
    </dgm:pt>
    <dgm:pt modelId="{3A13B655-C936-4B68-BF72-2383DA642B06}">
      <dgm:prSet phldrT="[Текст]"/>
      <dgm:spPr/>
      <dgm:t>
        <a:bodyPr/>
        <a:lstStyle/>
        <a:p>
          <a:r>
            <a:rPr lang="ru-RU" i="1" dirty="0" smtClean="0"/>
            <a:t>Социально-демографические факторы (</a:t>
          </a:r>
          <a:r>
            <a:rPr lang="en-US" i="1" dirty="0" smtClean="0"/>
            <a:t>F</a:t>
          </a:r>
          <a:r>
            <a:rPr lang="en-US" i="1" baseline="-25000" dirty="0" smtClean="0"/>
            <a:t>3</a:t>
          </a:r>
          <a:r>
            <a:rPr lang="ru-RU" i="1" dirty="0" smtClean="0"/>
            <a:t>)</a:t>
          </a:r>
          <a:endParaRPr lang="ru-RU" dirty="0"/>
        </a:p>
      </dgm:t>
    </dgm:pt>
    <dgm:pt modelId="{448957BC-60ED-48E7-9B1C-24FA3B1B804C}" type="parTrans" cxnId="{DE2E946B-D4A7-4E4C-8BC5-F9B6823C5214}">
      <dgm:prSet/>
      <dgm:spPr/>
      <dgm:t>
        <a:bodyPr/>
        <a:lstStyle/>
        <a:p>
          <a:endParaRPr lang="ru-RU"/>
        </a:p>
      </dgm:t>
    </dgm:pt>
    <dgm:pt modelId="{F5BF74B3-07DB-49B9-89A6-AD56B59339E9}" type="sibTrans" cxnId="{DE2E946B-D4A7-4E4C-8BC5-F9B6823C5214}">
      <dgm:prSet/>
      <dgm:spPr/>
      <dgm:t>
        <a:bodyPr/>
        <a:lstStyle/>
        <a:p>
          <a:endParaRPr lang="ru-RU"/>
        </a:p>
      </dgm:t>
    </dgm:pt>
    <dgm:pt modelId="{76036A8E-2FBE-4C1A-851C-BE5B8F0E8A66}">
      <dgm:prSet phldrT="[Текст]"/>
      <dgm:spPr/>
      <dgm:t>
        <a:bodyPr/>
        <a:lstStyle/>
        <a:p>
          <a:r>
            <a:rPr lang="ru-RU" i="1" dirty="0" smtClean="0"/>
            <a:t>Финансово-экономические факторы (</a:t>
          </a:r>
          <a:r>
            <a:rPr lang="en-US" i="1" dirty="0" smtClean="0"/>
            <a:t>F</a:t>
          </a:r>
          <a:r>
            <a:rPr lang="en-US" i="1" baseline="-25000" dirty="0" smtClean="0"/>
            <a:t>4</a:t>
          </a:r>
          <a:r>
            <a:rPr lang="ru-RU" i="1" dirty="0" smtClean="0"/>
            <a:t>) </a:t>
          </a:r>
          <a:endParaRPr lang="ru-RU" dirty="0"/>
        </a:p>
      </dgm:t>
    </dgm:pt>
    <dgm:pt modelId="{6B02D2EE-D537-4AF3-BCBF-32E4B14D7A68}" type="parTrans" cxnId="{645E0F7D-3951-4272-91D3-E895CC990C84}">
      <dgm:prSet/>
      <dgm:spPr/>
      <dgm:t>
        <a:bodyPr/>
        <a:lstStyle/>
        <a:p>
          <a:endParaRPr lang="ru-RU"/>
        </a:p>
      </dgm:t>
    </dgm:pt>
    <dgm:pt modelId="{2553B4BE-86A8-4DBD-952F-458CD0B9C611}" type="sibTrans" cxnId="{645E0F7D-3951-4272-91D3-E895CC990C84}">
      <dgm:prSet/>
      <dgm:spPr/>
      <dgm:t>
        <a:bodyPr/>
        <a:lstStyle/>
        <a:p>
          <a:endParaRPr lang="ru-RU"/>
        </a:p>
      </dgm:t>
    </dgm:pt>
    <dgm:pt modelId="{BA707FDD-5771-48A4-B5A6-7331DB8831E2}" type="pres">
      <dgm:prSet presAssocID="{0CFE8927-E01E-42BB-A46E-1FD50481020A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8AA842-F9EA-45F4-9096-D8754C139363}" type="pres">
      <dgm:prSet presAssocID="{C83D89D0-13D4-4CAC-A109-93F42F2F0583}" presName="roof" presStyleLbl="dkBgShp" presStyleIdx="0" presStyleCnt="2"/>
      <dgm:spPr/>
      <dgm:t>
        <a:bodyPr/>
        <a:lstStyle/>
        <a:p>
          <a:endParaRPr lang="ru-RU"/>
        </a:p>
      </dgm:t>
    </dgm:pt>
    <dgm:pt modelId="{7BB60E2F-3FA8-44A3-B3C2-EE11A89E93A6}" type="pres">
      <dgm:prSet presAssocID="{C83D89D0-13D4-4CAC-A109-93F42F2F0583}" presName="pillars" presStyleCnt="0"/>
      <dgm:spPr/>
    </dgm:pt>
    <dgm:pt modelId="{7B2CB540-2332-48D9-8672-5159A9E44555}" type="pres">
      <dgm:prSet presAssocID="{C83D89D0-13D4-4CAC-A109-93F42F2F0583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4A453-2693-4FBE-A13B-C711B212E2BC}" type="pres">
      <dgm:prSet presAssocID="{A5995CD1-496D-42D3-A5BC-C014EB8EBDF0}" presName="pillar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2C21B-6DE9-4054-AE08-24D71DEB8F40}" type="pres">
      <dgm:prSet presAssocID="{3A13B655-C936-4B68-BF72-2383DA642B06}" presName="pillar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7B5FC-272D-4487-AA37-67758AC13381}" type="pres">
      <dgm:prSet presAssocID="{76036A8E-2FBE-4C1A-851C-BE5B8F0E8A66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EF8CF-B526-4B65-91DF-5DD69F76F35B}" type="pres">
      <dgm:prSet presAssocID="{C83D89D0-13D4-4CAC-A109-93F42F2F0583}" presName="base" presStyleLbl="dkBgShp" presStyleIdx="1" presStyleCnt="2"/>
      <dgm:spPr/>
    </dgm:pt>
  </dgm:ptLst>
  <dgm:cxnLst>
    <dgm:cxn modelId="{60A0ECB7-2C8D-4230-BA68-47722275A304}" type="presOf" srcId="{802C13DE-640B-4D81-B5F7-12C5DE6C8260}" destId="{7B2CB540-2332-48D9-8672-5159A9E44555}" srcOrd="0" destOrd="0" presId="urn:microsoft.com/office/officeart/2005/8/layout/hList3"/>
    <dgm:cxn modelId="{9E01B73E-7631-4C9C-8510-D8AD16A56A30}" type="presOf" srcId="{0CFE8927-E01E-42BB-A46E-1FD50481020A}" destId="{BA707FDD-5771-48A4-B5A6-7331DB8831E2}" srcOrd="0" destOrd="0" presId="urn:microsoft.com/office/officeart/2005/8/layout/hList3"/>
    <dgm:cxn modelId="{6CA4EC85-EBAA-4342-B338-EF8F3F33DFAF}" type="presOf" srcId="{3A13B655-C936-4B68-BF72-2383DA642B06}" destId="{0542C21B-6DE9-4054-AE08-24D71DEB8F40}" srcOrd="0" destOrd="0" presId="urn:microsoft.com/office/officeart/2005/8/layout/hList3"/>
    <dgm:cxn modelId="{05D01C25-1E6C-45F1-BCA9-9F2BBA4564EA}" srcId="{0CFE8927-E01E-42BB-A46E-1FD50481020A}" destId="{C83D89D0-13D4-4CAC-A109-93F42F2F0583}" srcOrd="0" destOrd="0" parTransId="{F2EB60AE-19D5-4166-A8B7-058B81DB0D23}" sibTransId="{3D418547-DD91-44D1-883D-FB20D39D30CF}"/>
    <dgm:cxn modelId="{9D8E5F4C-4BE8-4BB7-ABD0-21408D325C9B}" type="presOf" srcId="{C83D89D0-13D4-4CAC-A109-93F42F2F0583}" destId="{3A8AA842-F9EA-45F4-9096-D8754C139363}" srcOrd="0" destOrd="0" presId="urn:microsoft.com/office/officeart/2005/8/layout/hList3"/>
    <dgm:cxn modelId="{469F1BF5-385C-4E1D-B3B1-B14D1CDAB094}" type="presOf" srcId="{76036A8E-2FBE-4C1A-851C-BE5B8F0E8A66}" destId="{20F7B5FC-272D-4487-AA37-67758AC13381}" srcOrd="0" destOrd="0" presId="urn:microsoft.com/office/officeart/2005/8/layout/hList3"/>
    <dgm:cxn modelId="{DE2E946B-D4A7-4E4C-8BC5-F9B6823C5214}" srcId="{C83D89D0-13D4-4CAC-A109-93F42F2F0583}" destId="{3A13B655-C936-4B68-BF72-2383DA642B06}" srcOrd="2" destOrd="0" parTransId="{448957BC-60ED-48E7-9B1C-24FA3B1B804C}" sibTransId="{F5BF74B3-07DB-49B9-89A6-AD56B59339E9}"/>
    <dgm:cxn modelId="{645E0F7D-3951-4272-91D3-E895CC990C84}" srcId="{C83D89D0-13D4-4CAC-A109-93F42F2F0583}" destId="{76036A8E-2FBE-4C1A-851C-BE5B8F0E8A66}" srcOrd="3" destOrd="0" parTransId="{6B02D2EE-D537-4AF3-BCBF-32E4B14D7A68}" sibTransId="{2553B4BE-86A8-4DBD-952F-458CD0B9C611}"/>
    <dgm:cxn modelId="{430122A5-1B49-43D5-96F9-57EE072F8386}" type="presOf" srcId="{A5995CD1-496D-42D3-A5BC-C014EB8EBDF0}" destId="{E094A453-2693-4FBE-A13B-C711B212E2BC}" srcOrd="0" destOrd="0" presId="urn:microsoft.com/office/officeart/2005/8/layout/hList3"/>
    <dgm:cxn modelId="{A65EE5D4-EF1E-406E-9E13-5A2354EAB58A}" srcId="{C83D89D0-13D4-4CAC-A109-93F42F2F0583}" destId="{802C13DE-640B-4D81-B5F7-12C5DE6C8260}" srcOrd="0" destOrd="0" parTransId="{19FCB44F-3D73-4E3F-B870-CC23C3E12914}" sibTransId="{8B8B166D-B8FD-4BED-A656-D7BA6594FB88}"/>
    <dgm:cxn modelId="{070AE2EE-F0A4-4081-BFE9-3006C5D48F08}" srcId="{C83D89D0-13D4-4CAC-A109-93F42F2F0583}" destId="{A5995CD1-496D-42D3-A5BC-C014EB8EBDF0}" srcOrd="1" destOrd="0" parTransId="{53EB89F4-88E1-4E7E-BA6E-7FE1BEDEE273}" sibTransId="{81C554C9-313C-44F3-9EAD-C879DF81FDF8}"/>
    <dgm:cxn modelId="{1B669DED-C38E-4B04-89B0-1405880B45EC}" type="presParOf" srcId="{BA707FDD-5771-48A4-B5A6-7331DB8831E2}" destId="{3A8AA842-F9EA-45F4-9096-D8754C139363}" srcOrd="0" destOrd="0" presId="urn:microsoft.com/office/officeart/2005/8/layout/hList3"/>
    <dgm:cxn modelId="{5A63B1FA-41AA-4059-8840-A074F93CAC8F}" type="presParOf" srcId="{BA707FDD-5771-48A4-B5A6-7331DB8831E2}" destId="{7BB60E2F-3FA8-44A3-B3C2-EE11A89E93A6}" srcOrd="1" destOrd="0" presId="urn:microsoft.com/office/officeart/2005/8/layout/hList3"/>
    <dgm:cxn modelId="{F7F6F3B6-85EE-4B18-BE02-C0C0176EB82D}" type="presParOf" srcId="{7BB60E2F-3FA8-44A3-B3C2-EE11A89E93A6}" destId="{7B2CB540-2332-48D9-8672-5159A9E44555}" srcOrd="0" destOrd="0" presId="urn:microsoft.com/office/officeart/2005/8/layout/hList3"/>
    <dgm:cxn modelId="{2AD183BF-992B-4B59-928C-A3390CB18901}" type="presParOf" srcId="{7BB60E2F-3FA8-44A3-B3C2-EE11A89E93A6}" destId="{E094A453-2693-4FBE-A13B-C711B212E2BC}" srcOrd="1" destOrd="0" presId="urn:microsoft.com/office/officeart/2005/8/layout/hList3"/>
    <dgm:cxn modelId="{B849F02C-2D69-4815-9D47-362B4085A1DF}" type="presParOf" srcId="{7BB60E2F-3FA8-44A3-B3C2-EE11A89E93A6}" destId="{0542C21B-6DE9-4054-AE08-24D71DEB8F40}" srcOrd="2" destOrd="0" presId="urn:microsoft.com/office/officeart/2005/8/layout/hList3"/>
    <dgm:cxn modelId="{B5822FA3-1DA4-4D93-8D94-974097666355}" type="presParOf" srcId="{7BB60E2F-3FA8-44A3-B3C2-EE11A89E93A6}" destId="{20F7B5FC-272D-4487-AA37-67758AC13381}" srcOrd="3" destOrd="0" presId="urn:microsoft.com/office/officeart/2005/8/layout/hList3"/>
    <dgm:cxn modelId="{25D8673C-37C0-4D29-809D-185EFA3990DE}" type="presParOf" srcId="{BA707FDD-5771-48A4-B5A6-7331DB8831E2}" destId="{0B6EF8CF-B526-4B65-91DF-5DD69F76F35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8AA842-F9EA-45F4-9096-D8754C139363}">
      <dsp:nvSpPr>
        <dsp:cNvPr id="0" name=""/>
        <dsp:cNvSpPr/>
      </dsp:nvSpPr>
      <dsp:spPr>
        <a:xfrm>
          <a:off x="0" y="0"/>
          <a:ext cx="8229600" cy="168783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dirty="0" smtClean="0"/>
            <a:t>Многомерная классификация регионов</a:t>
          </a:r>
          <a:endParaRPr lang="ru-RU" sz="4700" kern="1200" dirty="0"/>
        </a:p>
      </dsp:txBody>
      <dsp:txXfrm>
        <a:off x="0" y="0"/>
        <a:ext cx="8229600" cy="1687836"/>
      </dsp:txXfrm>
    </dsp:sp>
    <dsp:sp modelId="{7B2CB540-2332-48D9-8672-5159A9E44555}">
      <dsp:nvSpPr>
        <dsp:cNvPr id="0" name=""/>
        <dsp:cNvSpPr/>
      </dsp:nvSpPr>
      <dsp:spPr>
        <a:xfrm>
          <a:off x="0" y="1687836"/>
          <a:ext cx="2057399" cy="3544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Факторы, характеризующие уровень </a:t>
          </a:r>
          <a:r>
            <a:rPr lang="ru-RU" sz="1800" i="1" kern="1200" dirty="0" smtClean="0"/>
            <a:t>достигнутых налоговых поступлений  </a:t>
          </a:r>
          <a:r>
            <a:rPr lang="ru-RU" sz="1800" i="1" kern="1200" dirty="0" smtClean="0"/>
            <a:t>(</a:t>
          </a:r>
          <a:r>
            <a:rPr lang="en-US" sz="1800" i="1" kern="1200" dirty="0" smtClean="0"/>
            <a:t>F</a:t>
          </a:r>
          <a:r>
            <a:rPr lang="ru-RU" sz="1800" i="1" kern="1200" baseline="-25000" dirty="0" smtClean="0"/>
            <a:t>1</a:t>
          </a:r>
          <a:r>
            <a:rPr lang="ru-RU" sz="1800" i="1" kern="1200" dirty="0" smtClean="0"/>
            <a:t>)</a:t>
          </a:r>
          <a:endParaRPr lang="ru-RU" sz="1800" kern="1200" dirty="0"/>
        </a:p>
      </dsp:txBody>
      <dsp:txXfrm>
        <a:off x="0" y="1687836"/>
        <a:ext cx="2057399" cy="3544456"/>
      </dsp:txXfrm>
    </dsp:sp>
    <dsp:sp modelId="{E094A453-2693-4FBE-A13B-C711B212E2BC}">
      <dsp:nvSpPr>
        <dsp:cNvPr id="0" name=""/>
        <dsp:cNvSpPr/>
      </dsp:nvSpPr>
      <dsp:spPr>
        <a:xfrm>
          <a:off x="2057400" y="1687836"/>
          <a:ext cx="2057399" cy="3544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Природно-территориальных факторы, оказывающие влияние на формирование налогового потенциала регионов  (</a:t>
          </a:r>
          <a:r>
            <a:rPr lang="en-US" sz="1800" i="1" kern="1200" dirty="0" smtClean="0"/>
            <a:t>F</a:t>
          </a:r>
          <a:r>
            <a:rPr lang="ru-RU" sz="1800" i="1" kern="1200" baseline="-25000" dirty="0" smtClean="0"/>
            <a:t>2</a:t>
          </a:r>
          <a:r>
            <a:rPr lang="ru-RU" sz="1800" i="1" kern="1200" dirty="0" smtClean="0"/>
            <a:t>)</a:t>
          </a:r>
          <a:endParaRPr lang="ru-RU" sz="1800" kern="1200" dirty="0"/>
        </a:p>
      </dsp:txBody>
      <dsp:txXfrm>
        <a:off x="2057400" y="1687836"/>
        <a:ext cx="2057399" cy="3544456"/>
      </dsp:txXfrm>
    </dsp:sp>
    <dsp:sp modelId="{0542C21B-6DE9-4054-AE08-24D71DEB8F40}">
      <dsp:nvSpPr>
        <dsp:cNvPr id="0" name=""/>
        <dsp:cNvSpPr/>
      </dsp:nvSpPr>
      <dsp:spPr>
        <a:xfrm>
          <a:off x="4114800" y="1687836"/>
          <a:ext cx="2057399" cy="3544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Социально-демографические факторы (</a:t>
          </a:r>
          <a:r>
            <a:rPr lang="en-US" sz="1800" i="1" kern="1200" dirty="0" smtClean="0"/>
            <a:t>F</a:t>
          </a:r>
          <a:r>
            <a:rPr lang="en-US" sz="1800" i="1" kern="1200" baseline="-25000" dirty="0" smtClean="0"/>
            <a:t>3</a:t>
          </a:r>
          <a:r>
            <a:rPr lang="ru-RU" sz="1800" i="1" kern="1200" dirty="0" smtClean="0"/>
            <a:t>)</a:t>
          </a:r>
          <a:endParaRPr lang="ru-RU" sz="1800" kern="1200" dirty="0"/>
        </a:p>
      </dsp:txBody>
      <dsp:txXfrm>
        <a:off x="4114800" y="1687836"/>
        <a:ext cx="2057399" cy="3544456"/>
      </dsp:txXfrm>
    </dsp:sp>
    <dsp:sp modelId="{20F7B5FC-272D-4487-AA37-67758AC13381}">
      <dsp:nvSpPr>
        <dsp:cNvPr id="0" name=""/>
        <dsp:cNvSpPr/>
      </dsp:nvSpPr>
      <dsp:spPr>
        <a:xfrm>
          <a:off x="6172199" y="1687836"/>
          <a:ext cx="2057399" cy="354445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i="1" kern="1200" dirty="0" smtClean="0"/>
            <a:t>Финансово-экономические факторы (</a:t>
          </a:r>
          <a:r>
            <a:rPr lang="en-US" sz="1800" i="1" kern="1200" dirty="0" smtClean="0"/>
            <a:t>F</a:t>
          </a:r>
          <a:r>
            <a:rPr lang="en-US" sz="1800" i="1" kern="1200" baseline="-25000" dirty="0" smtClean="0"/>
            <a:t>4</a:t>
          </a:r>
          <a:r>
            <a:rPr lang="ru-RU" sz="1800" i="1" kern="1200" dirty="0" smtClean="0"/>
            <a:t>) </a:t>
          </a:r>
          <a:endParaRPr lang="ru-RU" sz="1800" kern="1200" dirty="0"/>
        </a:p>
      </dsp:txBody>
      <dsp:txXfrm>
        <a:off x="6172199" y="1687836"/>
        <a:ext cx="2057399" cy="3544456"/>
      </dsp:txXfrm>
    </dsp:sp>
    <dsp:sp modelId="{0B6EF8CF-B526-4B65-91DF-5DD69F76F35B}">
      <dsp:nvSpPr>
        <dsp:cNvPr id="0" name=""/>
        <dsp:cNvSpPr/>
      </dsp:nvSpPr>
      <dsp:spPr>
        <a:xfrm>
          <a:off x="0" y="5232292"/>
          <a:ext cx="8229600" cy="39382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6EA57-0BE0-49CC-B293-F1C4115DC756}" type="datetimeFigureOut">
              <a:rPr lang="ru-RU" smtClean="0"/>
              <a:pPr/>
              <a:t>25.03.2013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7B5EFD-D674-4F0E-825F-E559665E05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Office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package" Target="../embeddings/_____Microsoft_Office_Excel4.xlsx"/><Relationship Id="rId4" Type="http://schemas.openxmlformats.org/officeDocument/2006/relationships/package" Target="../embeddings/_____Microsoft_Office_Excel3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357298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cap="all" dirty="0"/>
              <a:t>Статистическое исследование налогового потенциала </a:t>
            </a:r>
            <a:r>
              <a:rPr lang="ru-RU" sz="3200" b="1" cap="all" dirty="0" smtClean="0"/>
              <a:t>регионов </a:t>
            </a:r>
            <a:r>
              <a:rPr lang="ru-RU" sz="3200" b="1" cap="all" dirty="0"/>
              <a:t>ЦФО: </a:t>
            </a:r>
            <a:r>
              <a:rPr lang="ru-RU" sz="3200" b="1" cap="all" dirty="0" smtClean="0"/>
              <a:t>сравнительный </a:t>
            </a:r>
            <a:r>
              <a:rPr lang="ru-RU" sz="3200" b="1" cap="all" dirty="0"/>
              <a:t>анализ и классификация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28625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rgbClr val="002060"/>
                </a:solidFill>
              </a:rPr>
              <a:t>Попова Галина Львовна</a:t>
            </a:r>
          </a:p>
          <a:p>
            <a:pPr algn="r"/>
            <a:r>
              <a:rPr lang="ru-RU" dirty="0" smtClean="0">
                <a:solidFill>
                  <a:srgbClr val="002060"/>
                </a:solidFill>
              </a:rPr>
              <a:t>Тамбовский государственный технический университет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5572163"/>
          </a:xfrm>
        </p:spPr>
        <p:txBody>
          <a:bodyPr numCol="1">
            <a:normAutofit fontScale="92500" lnSpcReduction="20000"/>
          </a:bodyPr>
          <a:lstStyle/>
          <a:p>
            <a:pPr algn="ctr">
              <a:buNone/>
            </a:pPr>
            <a:r>
              <a:rPr lang="ru-RU" sz="2400" dirty="0" smtClean="0"/>
              <a:t>Положительное влияние</a:t>
            </a:r>
          </a:p>
          <a:p>
            <a:pPr algn="ctr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                                                                          (3)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Отрицательное влияние</a:t>
            </a:r>
          </a:p>
          <a:p>
            <a:pPr algn="ctr">
              <a:buNone/>
            </a:pPr>
            <a:endParaRPr lang="ru-RU" sz="2400" dirty="0" smtClean="0"/>
          </a:p>
          <a:p>
            <a:pPr algn="just">
              <a:buNone/>
            </a:pPr>
            <a:r>
              <a:rPr lang="ru-RU" sz="2400" dirty="0" smtClean="0"/>
              <a:t>                                                                                   </a:t>
            </a:r>
          </a:p>
          <a:p>
            <a:pPr algn="just">
              <a:buNone/>
            </a:pPr>
            <a:r>
              <a:rPr lang="ru-RU" sz="2400" dirty="0" smtClean="0"/>
              <a:t>                                                                                    (4)</a:t>
            </a:r>
          </a:p>
          <a:p>
            <a:pPr algn="just"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где  </a:t>
            </a:r>
            <a:r>
              <a:rPr lang="en-US" sz="2400" i="1" dirty="0" smtClean="0"/>
              <a:t>I </a:t>
            </a:r>
            <a:r>
              <a:rPr lang="en-US" sz="2400" i="1" baseline="-25000" dirty="0" err="1" smtClean="0"/>
              <a:t>kij</a:t>
            </a:r>
            <a:r>
              <a:rPr lang="ru-RU" sz="2400" dirty="0" smtClean="0"/>
              <a:t> – индекс </a:t>
            </a:r>
            <a:r>
              <a:rPr lang="en-US" sz="2400" i="1" dirty="0" smtClean="0"/>
              <a:t>j</a:t>
            </a:r>
            <a:r>
              <a:rPr lang="ru-RU" sz="2400" i="1" dirty="0" smtClean="0"/>
              <a:t>-</a:t>
            </a:r>
            <a:r>
              <a:rPr lang="ru-RU" sz="2400" dirty="0" smtClean="0"/>
              <a:t>го показателя на территории </a:t>
            </a:r>
            <a:r>
              <a:rPr lang="en-US" sz="2400" i="1" dirty="0" err="1" smtClean="0"/>
              <a:t>i</a:t>
            </a:r>
            <a:r>
              <a:rPr lang="ru-RU" sz="2400" i="1" dirty="0" smtClean="0"/>
              <a:t>-</a:t>
            </a:r>
            <a:r>
              <a:rPr lang="ru-RU" sz="2400" dirty="0" smtClean="0"/>
              <a:t>го региона, доли;</a:t>
            </a:r>
          </a:p>
          <a:p>
            <a:pPr>
              <a:buNone/>
            </a:pPr>
            <a:r>
              <a:rPr lang="ru-RU" sz="2400" i="1" dirty="0" smtClean="0"/>
              <a:t>        Х </a:t>
            </a:r>
            <a:r>
              <a:rPr lang="en-US" sz="2400" i="1" baseline="-25000" dirty="0" smtClean="0"/>
              <a:t>k min j</a:t>
            </a:r>
            <a:r>
              <a:rPr lang="ru-RU" sz="2400" i="1" dirty="0" smtClean="0"/>
              <a:t>, </a:t>
            </a:r>
            <a:r>
              <a:rPr lang="en-US" sz="2400" i="1" dirty="0" smtClean="0"/>
              <a:t>X </a:t>
            </a:r>
            <a:r>
              <a:rPr lang="en-US" sz="2400" i="1" baseline="-25000" dirty="0" smtClean="0"/>
              <a:t>k max j</a:t>
            </a:r>
            <a:r>
              <a:rPr lang="ru-RU" sz="2400" dirty="0" smtClean="0"/>
              <a:t> – минимальное и максимального значение </a:t>
            </a:r>
            <a:r>
              <a:rPr lang="en-US" sz="2400" i="1" dirty="0" smtClean="0"/>
              <a:t>j</a:t>
            </a:r>
            <a:r>
              <a:rPr lang="ru-RU" sz="2400" i="1" dirty="0" smtClean="0"/>
              <a:t>-</a:t>
            </a:r>
            <a:r>
              <a:rPr lang="ru-RU" sz="2400" dirty="0" smtClean="0"/>
              <a:t>го показателя;</a:t>
            </a:r>
          </a:p>
          <a:p>
            <a:pPr>
              <a:buNone/>
            </a:pPr>
            <a:r>
              <a:rPr lang="ru-RU" sz="2400" i="1" dirty="0" smtClean="0"/>
              <a:t>        Х </a:t>
            </a:r>
            <a:r>
              <a:rPr lang="en-US" sz="2400" i="1" baseline="-25000" dirty="0" err="1" smtClean="0"/>
              <a:t>kij</a:t>
            </a:r>
            <a:r>
              <a:rPr lang="ru-RU" sz="2400" dirty="0" smtClean="0"/>
              <a:t> –значение </a:t>
            </a:r>
            <a:r>
              <a:rPr lang="en-US" sz="2400" i="1" dirty="0" smtClean="0"/>
              <a:t>j</a:t>
            </a:r>
            <a:r>
              <a:rPr lang="ru-RU" sz="2400" i="1" dirty="0" smtClean="0"/>
              <a:t>-</a:t>
            </a:r>
            <a:r>
              <a:rPr lang="ru-RU" sz="2400" dirty="0" smtClean="0"/>
              <a:t>го показателя на территории </a:t>
            </a:r>
            <a:r>
              <a:rPr lang="en-US" sz="2400" i="1" dirty="0" err="1" smtClean="0"/>
              <a:t>i</a:t>
            </a:r>
            <a:r>
              <a:rPr lang="ru-RU" sz="2400" i="1" dirty="0" smtClean="0"/>
              <a:t>-</a:t>
            </a:r>
            <a:r>
              <a:rPr lang="ru-RU" sz="2400" dirty="0" smtClean="0"/>
              <a:t>го региона;</a:t>
            </a:r>
          </a:p>
          <a:p>
            <a:pPr>
              <a:buNone/>
            </a:pPr>
            <a:r>
              <a:rPr lang="ru-RU" sz="2400" i="1" dirty="0" smtClean="0"/>
              <a:t>        </a:t>
            </a:r>
            <a:r>
              <a:rPr lang="en-US" sz="2400" i="1" dirty="0" smtClean="0"/>
              <a:t>k</a:t>
            </a:r>
            <a:r>
              <a:rPr lang="ru-RU" sz="2400" dirty="0" smtClean="0"/>
              <a:t> – номер фактора, в состав которого входит анализируемый показатель                                                        </a:t>
            </a:r>
            <a:endParaRPr lang="ru-RU" sz="24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214546" y="857232"/>
          <a:ext cx="2928958" cy="989251"/>
        </p:xfrm>
        <a:graphic>
          <a:graphicData uri="http://schemas.openxmlformats.org/presentationml/2006/ole">
            <p:oleObj spid="_x0000_s20481" name="Формула" r:id="rId3" imgW="1435100" imgH="482600" progId="Equation.3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485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214546" y="2714620"/>
          <a:ext cx="2928958" cy="982742"/>
        </p:xfrm>
        <a:graphic>
          <a:graphicData uri="http://schemas.openxmlformats.org/presentationml/2006/ole">
            <p:oleObj spid="_x0000_s20484" name="Формула" r:id="rId4" imgW="1447172" imgH="482391" progId="Equation.3">
              <p:embed/>
            </p:oleObj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Обобщающее значение факторов, характеризующих различные стороны развития региона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3116"/>
            <a:ext cx="7758138" cy="371477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   (5)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n</a:t>
            </a:r>
            <a:r>
              <a:rPr lang="ru-RU" dirty="0" smtClean="0"/>
              <a:t> – количество индексов, характеризующих </a:t>
            </a:r>
            <a:r>
              <a:rPr lang="en-US" i="1" dirty="0" smtClean="0"/>
              <a:t>k</a:t>
            </a:r>
            <a:r>
              <a:rPr lang="ru-RU" i="1" dirty="0" smtClean="0"/>
              <a:t>-</a:t>
            </a:r>
            <a:r>
              <a:rPr lang="ru-RU" dirty="0" err="1" smtClean="0"/>
              <a:t>ый</a:t>
            </a:r>
            <a:r>
              <a:rPr lang="ru-RU" dirty="0" smtClean="0"/>
              <a:t> фактор</a:t>
            </a:r>
            <a:endParaRPr lang="ru-RU" dirty="0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2643174" y="2714620"/>
          <a:ext cx="2428875" cy="1362075"/>
        </p:xfrm>
        <a:graphic>
          <a:graphicData uri="http://schemas.openxmlformats.org/presentationml/2006/ole">
            <p:oleObj spid="_x0000_s22533" name="Формула" r:id="rId3" imgW="1168400" imgH="660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Таблица 2 Факторные нагрузки первых двух компонент</a:t>
            </a: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1071570"/>
                <a:gridCol w="1071570"/>
                <a:gridCol w="1143008"/>
                <a:gridCol w="1143008"/>
                <a:gridCol w="1081754"/>
                <a:gridCol w="1175657"/>
              </a:tblGrid>
              <a:tr h="370840">
                <a:tc rowSpan="2">
                  <a:txBody>
                    <a:bodyPr/>
                    <a:lstStyle/>
                    <a:p>
                      <a:endParaRPr lang="ru-RU" sz="1050" dirty="0" smtClean="0"/>
                    </a:p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2005 </a:t>
                      </a:r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2007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 г.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 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0,903*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0,221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0,752*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-0,850*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-0,167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0,951*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0,946*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-0,622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-0,702*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0,592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0,700*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0,830*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0,396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-0,873*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0,193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4</a:t>
                      </a:r>
                      <a:endParaRPr lang="ru-RU" baseline="-250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0,931*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-0,118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0,955*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-0,506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0,810*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Собственное значение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1,868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2,128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1,214</a:t>
                      </a:r>
                      <a:endParaRPr lang="ru-RU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в общей дисперсии (</a:t>
                      </a:r>
                      <a:r>
                        <a:rPr lang="en-US" sz="1800" i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λ</a:t>
                      </a:r>
                      <a:r>
                        <a:rPr lang="en-US" sz="1800" i="1" kern="1200" baseline="-250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/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0,366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0,416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0,532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0,304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01122" cy="1143000"/>
          </a:xfrm>
        </p:spPr>
        <p:txBody>
          <a:bodyPr>
            <a:noAutofit/>
          </a:bodyPr>
          <a:lstStyle/>
          <a:p>
            <a:r>
              <a:rPr lang="ru-RU" sz="2400" dirty="0" smtClean="0"/>
              <a:t>Таблица 3 Средние значения показателей, характеризующих уровень налогового потенциала регионов ЦФО в 2005 и 2007 </a:t>
            </a:r>
            <a:r>
              <a:rPr lang="ru-RU" sz="2400" dirty="0" smtClean="0"/>
              <a:t>гг.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285860"/>
          <a:ext cx="7758140" cy="532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1628"/>
                <a:gridCol w="1551628"/>
                <a:gridCol w="1551628"/>
                <a:gridCol w="1551628"/>
                <a:gridCol w="1551628"/>
              </a:tblGrid>
              <a:tr h="33955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Факторы 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Кластер 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Кластер 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Кластер 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Среднее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</a:tr>
              <a:tr h="33955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2005 г.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0,3715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0,4167*</a:t>
                      </a: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0,2301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0,3208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0,5802*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0,3433</a:t>
                      </a: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0,4678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0,5236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0,3662*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0,2694</a:t>
                      </a: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0,2491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0,3111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4</a:t>
                      </a:r>
                      <a:endParaRPr lang="ru-RU" sz="1800" baseline="-25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+mn-lt"/>
                          <a:ea typeface="Times New Roman"/>
                        </a:rPr>
                        <a:t>0,3298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0,4630*</a:t>
                      </a: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0,2505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0,3225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Среднее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0,4119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0,3731</a:t>
                      </a: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0,2994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0,3695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3955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2007 г.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1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0,4208*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0,3846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0,2686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0,3569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2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0,5804*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0,3414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0,4669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0,5229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3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0,4276*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0,3182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0,3204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0,3804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n-lt"/>
                        </a:rPr>
                        <a:t>F</a:t>
                      </a:r>
                      <a:r>
                        <a:rPr lang="en-US" sz="1800" baseline="-25000" dirty="0" smtClean="0">
                          <a:latin typeface="+mn-lt"/>
                        </a:rPr>
                        <a:t>4</a:t>
                      </a:r>
                      <a:endParaRPr lang="ru-RU" sz="1800" baseline="-250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0,3982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0,5777*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0,3250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0,4044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9261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+mn-lt"/>
                        </a:rPr>
                        <a:t>Среднее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+mn-lt"/>
                          <a:ea typeface="Times New Roman"/>
                        </a:rPr>
                        <a:t>0,4568</a:t>
                      </a:r>
                    </a:p>
                  </a:txBody>
                  <a:tcPr marT="8255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0,4055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0,3452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0,4162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92867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Таблица 4 Средние значения показателей, характеризующих уровень налогового потенциала регионов ЦФО в 2010 г.</a:t>
            </a:r>
            <a:endParaRPr lang="ru-RU" sz="2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857496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Факторы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Кластер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0,4513*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0,3194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0,2935</a:t>
                      </a:r>
                      <a:endParaRPr lang="ru-RU" sz="1000" b="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0,3478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0,6164*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0,5194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0,3873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0,5227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0,5629*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0,3730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0,3971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0,4276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-25000" dirty="0" smtClean="0"/>
                        <a:t>4</a:t>
                      </a:r>
                      <a:endParaRPr lang="ru-RU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0,5348*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0,3543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0,4866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0,4403</a:t>
                      </a:r>
                      <a:endParaRPr lang="ru-RU" sz="180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Среднее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0,5414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0,3915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0,3911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8255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</a:rPr>
                        <a:t>0,4346</a:t>
                      </a:r>
                      <a:endParaRPr lang="ru-RU" sz="1800" dirty="0"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35785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5200" i="1" dirty="0" smtClean="0"/>
              <a:t>Выводы:</a:t>
            </a:r>
          </a:p>
          <a:p>
            <a:pPr>
              <a:buNone/>
            </a:pPr>
            <a:endParaRPr lang="ru-RU" sz="5200" i="1" dirty="0" smtClean="0"/>
          </a:p>
          <a:p>
            <a:pPr marL="514350" indent="-514350">
              <a:buAutoNum type="arabicPeriod"/>
            </a:pPr>
            <a:r>
              <a:rPr lang="ru-RU" dirty="0" smtClean="0"/>
              <a:t>Мировой финансовый кризис оказал негативное влияние  на рост налогового потенциала регионов;</a:t>
            </a:r>
          </a:p>
          <a:p>
            <a:pPr marL="514350" indent="-514350">
              <a:buAutoNum type="arabicPeriod"/>
            </a:pPr>
            <a:r>
              <a:rPr lang="ru-RU" dirty="0" smtClean="0"/>
              <a:t> В </a:t>
            </a:r>
            <a:r>
              <a:rPr lang="ru-RU" dirty="0" err="1" smtClean="0"/>
              <a:t>посткризисный</a:t>
            </a:r>
            <a:r>
              <a:rPr lang="ru-RU" dirty="0" smtClean="0"/>
              <a:t> период наблюдается усиление дифференциации уровня налогового потенциала;</a:t>
            </a:r>
          </a:p>
          <a:p>
            <a:pPr marL="514350" indent="-514350">
              <a:buAutoNum type="arabicPeriod"/>
            </a:pPr>
            <a:r>
              <a:rPr lang="ru-RU" dirty="0" smtClean="0"/>
              <a:t>Результатом воздействия мирового финансового кризиса стало пространственное перераспределение регионов по уровню налогового потенциала и по факторам, оказывающим определяющее влияние на </a:t>
            </a:r>
            <a:r>
              <a:rPr lang="ru-RU" smtClean="0"/>
              <a:t>его рост.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Анализ динамики формирования налогового потенциала в ЦФО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dirty="0" err="1" smtClean="0"/>
              <a:t>НП</a:t>
            </a:r>
            <a:r>
              <a:rPr lang="ru-RU" sz="3900" baseline="-25000" dirty="0" err="1" smtClean="0"/>
              <a:t>рег</a:t>
            </a:r>
            <a:r>
              <a:rPr lang="ru-RU" sz="3900" dirty="0" smtClean="0"/>
              <a:t> = ΣНП</a:t>
            </a:r>
            <a:r>
              <a:rPr lang="en-US" sz="3900" baseline="-25000" dirty="0" err="1" smtClean="0"/>
              <a:t>i</a:t>
            </a:r>
            <a:r>
              <a:rPr lang="ru-RU" sz="3900" dirty="0" smtClean="0"/>
              <a:t> + ЗБ + Н</a:t>
            </a:r>
            <a:r>
              <a:rPr lang="en-US" sz="3900" baseline="-25000" dirty="0"/>
              <a:t>m</a:t>
            </a:r>
            <a:r>
              <a:rPr lang="ru-RU" sz="3900" dirty="0" smtClean="0"/>
              <a:t> </a:t>
            </a:r>
            <a:r>
              <a:rPr lang="en-US" sz="3900" dirty="0" smtClean="0"/>
              <a:t>                             </a:t>
            </a:r>
            <a:r>
              <a:rPr lang="ru-RU" sz="3900" dirty="0" smtClean="0"/>
              <a:t>(1)</a:t>
            </a:r>
            <a:endParaRPr lang="ru-RU" sz="3900" dirty="0"/>
          </a:p>
          <a:p>
            <a:pPr>
              <a:buNone/>
            </a:pPr>
            <a:r>
              <a:rPr lang="ru-RU" dirty="0"/>
              <a:t>где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ΣНП</a:t>
            </a:r>
            <a:r>
              <a:rPr lang="en-US" baseline="-25000" dirty="0" err="1" smtClean="0"/>
              <a:t>i</a:t>
            </a:r>
            <a:r>
              <a:rPr lang="ru-RU" dirty="0" smtClean="0"/>
              <a:t>  </a:t>
            </a:r>
            <a:r>
              <a:rPr lang="ru-RU" dirty="0"/>
              <a:t>- налоговый потенциал </a:t>
            </a:r>
            <a:r>
              <a:rPr lang="en-US" i="1" dirty="0" err="1"/>
              <a:t>i</a:t>
            </a:r>
            <a:r>
              <a:rPr lang="ru-RU" dirty="0"/>
              <a:t>-</a:t>
            </a:r>
            <a:r>
              <a:rPr lang="ru-RU" dirty="0" err="1"/>
              <a:t>х</a:t>
            </a:r>
            <a:r>
              <a:rPr lang="ru-RU" dirty="0"/>
              <a:t> налогов, поступающих в бюджетную систему </a:t>
            </a:r>
            <a:r>
              <a:rPr lang="ru-RU" dirty="0" smtClean="0"/>
              <a:t>региона; 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ЗБ </a:t>
            </a:r>
            <a:r>
              <a:rPr lang="ru-RU" dirty="0"/>
              <a:t>– задолженность перед бюджетом за соответствующий </a:t>
            </a:r>
            <a:r>
              <a:rPr lang="ru-RU" dirty="0" smtClean="0"/>
              <a:t>период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i="1" dirty="0" err="1" smtClean="0"/>
              <a:t>Н</a:t>
            </a:r>
            <a:r>
              <a:rPr lang="ru-RU" i="1" baseline="-25000" dirty="0" err="1" smtClean="0"/>
              <a:t>т</a:t>
            </a:r>
            <a:r>
              <a:rPr lang="ru-RU" dirty="0" smtClean="0"/>
              <a:t> </a:t>
            </a:r>
            <a:r>
              <a:rPr lang="ru-RU" dirty="0"/>
              <a:t>– размер налоговых поступлений скрываемых от органов государственного управления или находящихся в теневой </a:t>
            </a:r>
            <a:r>
              <a:rPr lang="ru-RU" dirty="0" smtClean="0"/>
              <a:t>экономике.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6768" y="3244334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285884"/>
          </a:xfrm>
        </p:spPr>
        <p:txBody>
          <a:bodyPr>
            <a:noAutofit/>
          </a:bodyPr>
          <a:lstStyle/>
          <a:p>
            <a:r>
              <a:rPr lang="ru-RU" sz="3200" dirty="0"/>
              <a:t>Таблица 1. Структура поступления налогов, сборов и иных обязательных платежей на территории ЦФО, </a:t>
            </a:r>
            <a:r>
              <a:rPr lang="ru-RU" sz="3200" dirty="0" smtClean="0"/>
              <a:t>%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599" cy="3357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8916"/>
                <a:gridCol w="928694"/>
                <a:gridCol w="928694"/>
                <a:gridCol w="857256"/>
                <a:gridCol w="928694"/>
                <a:gridCol w="857256"/>
                <a:gridCol w="900089"/>
              </a:tblGrid>
              <a:tr h="67151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2005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2006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2007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2008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2009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2010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71515"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Поступления,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71515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71515">
                <a:tc>
                  <a:txBody>
                    <a:bodyPr/>
                    <a:lstStyle/>
                    <a:p>
                      <a:r>
                        <a:rPr lang="ru-RU" dirty="0" smtClean="0"/>
                        <a:t>г. Москва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65,8</a:t>
                      </a:r>
                      <a:endParaRPr lang="ru-RU" dirty="0"/>
                    </a:p>
                  </a:txBody>
                  <a:tcPr/>
                </a:tc>
              </a:tr>
              <a:tr h="671515">
                <a:tc>
                  <a:txBody>
                    <a:bodyPr/>
                    <a:lstStyle/>
                    <a:p>
                      <a:r>
                        <a:rPr lang="ru-RU" dirty="0" smtClean="0"/>
                        <a:t>Московская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Относительные показатели, характеризующие уровень налогового потенциала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Удельный вес налоговых поступлений, задолженности и налогов, находящихся в теневой экономике, в составе валового регионального продукта (ВРП), % ;</a:t>
            </a:r>
          </a:p>
          <a:p>
            <a:r>
              <a:rPr lang="ru-RU" dirty="0" smtClean="0"/>
              <a:t>Объем налоговых поступлений, задолженности и налогов, находящихся в теневой экономике, в расчете на одного проживающего в регионе, тыс. руб./чел.;</a:t>
            </a:r>
          </a:p>
          <a:p>
            <a:r>
              <a:rPr lang="ru-RU" dirty="0" smtClean="0"/>
              <a:t>Объем налоговых поступлений, задолженности и налогов, находящихся в теневой экономике,  в расчете на 1 руб. основных фондов, руб./ руб.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500990" cy="1785950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Сопоставимый относительный интегрированный налоговый потенциал (СОИНП) </a:t>
            </a:r>
            <a:r>
              <a:rPr lang="en-US" sz="3200" i="1" dirty="0" err="1" smtClean="0"/>
              <a:t>i</a:t>
            </a:r>
            <a:r>
              <a:rPr lang="ru-RU" sz="3200" i="1" dirty="0" smtClean="0"/>
              <a:t>-</a:t>
            </a:r>
            <a:r>
              <a:rPr lang="ru-RU" sz="3200" dirty="0" smtClean="0"/>
              <a:t>го региона</a:t>
            </a:r>
            <a:endParaRPr lang="ru-RU" sz="32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072330" y="2714620"/>
            <a:ext cx="1000132" cy="571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(2)</a:t>
            </a:r>
            <a:endParaRPr lang="ru-RU" sz="2800" dirty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71604" y="2500306"/>
          <a:ext cx="5118616" cy="928694"/>
        </p:xfrm>
        <a:graphic>
          <a:graphicData uri="http://schemas.openxmlformats.org/presentationml/2006/ole">
            <p:oleObj spid="_x0000_s1029" name="Формула" r:id="rId3" imgW="2260600" imgH="406400" progId="Equation.3">
              <p:embed/>
            </p:oleObj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857223" y="3857628"/>
          <a:ext cx="450057" cy="300038"/>
        </p:xfrm>
        <a:graphic>
          <a:graphicData uri="http://schemas.openxmlformats.org/presentationml/2006/ole">
            <p:oleObj spid="_x0000_s1032" name="Формула" r:id="rId4" imgW="342751" imgH="228501" progId="Equation.3">
              <p:embed/>
            </p:oleObj>
          </a:graphicData>
        </a:graphic>
      </p:graphicFrame>
      <p:graphicFrame>
        <p:nvGraphicFramePr>
          <p:cNvPr id="3" name="Object 6"/>
          <p:cNvGraphicFramePr>
            <a:graphicFrameLocks noChangeAspect="1"/>
          </p:cNvGraphicFramePr>
          <p:nvPr/>
        </p:nvGraphicFramePr>
        <p:xfrm>
          <a:off x="928662" y="5357825"/>
          <a:ext cx="357190" cy="306163"/>
        </p:xfrm>
        <a:graphic>
          <a:graphicData uri="http://schemas.openxmlformats.org/presentationml/2006/ole">
            <p:oleObj spid="_x0000_s1030" name="Формула" r:id="rId5" imgW="266584" imgH="228501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42910" y="3571876"/>
            <a:ext cx="728667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Где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            -</a:t>
            </a:r>
            <a:r>
              <a:rPr lang="ru-RU" sz="1600" dirty="0" smtClean="0">
                <a:solidFill>
                  <a:srgbClr val="3366FF"/>
                </a:solidFill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индекс </a:t>
            </a:r>
            <a:r>
              <a:rPr lang="en-US" sz="1600" i="1" dirty="0" err="1" smtClean="0">
                <a:latin typeface="Arial" pitchFamily="34" charset="0"/>
                <a:ea typeface="Times New Roman" pitchFamily="18" charset="0"/>
              </a:rPr>
              <a:t>i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го региона по показателю «Удельный вес налоговых поступлений, задолженности и налогов, находящихся в теневой экономике, в составе валового регионального продукта»;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</a:rPr>
              <a:t>             - 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индекс </a:t>
            </a:r>
            <a:r>
              <a:rPr lang="en-US" sz="1600" i="1" dirty="0" err="1" smtClean="0">
                <a:latin typeface="Arial" pitchFamily="34" charset="0"/>
                <a:ea typeface="Times New Roman" pitchFamily="18" charset="0"/>
              </a:rPr>
              <a:t>i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го региона  по показателю «Объем налоговых поступлений, задолженности и налогов, находящихся в теневой экономике, в расчете на одного проживающего в регионе»;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             - индекс </a:t>
            </a:r>
            <a:r>
              <a:rPr lang="en-US" sz="1600" i="1" dirty="0" err="1" smtClean="0">
                <a:latin typeface="Arial" pitchFamily="34" charset="0"/>
                <a:ea typeface="Times New Roman" pitchFamily="18" charset="0"/>
              </a:rPr>
              <a:t>i</a:t>
            </a:r>
            <a:r>
              <a:rPr lang="ru-RU" sz="1600" i="1" dirty="0" smtClean="0">
                <a:latin typeface="Arial" pitchFamily="34" charset="0"/>
                <a:ea typeface="Times New Roman" pitchFamily="18" charset="0"/>
              </a:rPr>
              <a:t>-</a:t>
            </a:r>
            <a:r>
              <a:rPr lang="ru-RU" sz="1600" dirty="0" smtClean="0">
                <a:latin typeface="Arial" pitchFamily="34" charset="0"/>
                <a:ea typeface="Times New Roman" pitchFamily="18" charset="0"/>
              </a:rPr>
              <a:t>го региона  по показателю «Объем налоговых поступлений, задолженности и налогов, находящихся в теневой экономике,  в расчете на 1 руб. основных фондов».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037" name="Object 13"/>
          <p:cNvGraphicFramePr>
            <a:graphicFrameLocks noChangeAspect="1"/>
          </p:cNvGraphicFramePr>
          <p:nvPr/>
        </p:nvGraphicFramePr>
        <p:xfrm>
          <a:off x="928662" y="4572008"/>
          <a:ext cx="295275" cy="300038"/>
        </p:xfrm>
        <a:graphic>
          <a:graphicData uri="http://schemas.openxmlformats.org/presentationml/2006/ole">
            <p:oleObj spid="_x0000_s1037" name="Формула" r:id="rId6" imgW="291973" imgH="228501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857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Рис. 1 Динамика сопоставимого относительного интегрированного налогового потенциала (СОИНП) в среднем по ЦФО, %.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392909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428728" y="785794"/>
          <a:ext cx="6572296" cy="3739410"/>
        </p:xfrm>
        <a:graphic>
          <a:graphicData uri="http://schemas.openxmlformats.org/presentationml/2006/ole">
            <p:oleObj spid="_x0000_s2049" name="Лист" r:id="rId3" imgW="4572049" imgH="2600361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3571876"/>
            <a:ext cx="4429156" cy="27146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</a:t>
            </a:r>
            <a:r>
              <a:rPr lang="ru-RU" sz="2700" dirty="0" smtClean="0"/>
              <a:t>Рис. 2 Ранжирование регионов ЦФО по уровню сопоставимого относительного интегрированного налогового потенциала (СОИНП) </a:t>
            </a:r>
            <a:r>
              <a:rPr lang="en-US" sz="2700" i="1" dirty="0" err="1" smtClean="0"/>
              <a:t>i</a:t>
            </a:r>
            <a:r>
              <a:rPr lang="ru-RU" sz="2700" i="1" dirty="0" smtClean="0"/>
              <a:t>-</a:t>
            </a:r>
            <a:r>
              <a:rPr lang="ru-RU" sz="2700" dirty="0" smtClean="0"/>
              <a:t>го региона , %.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857496"/>
            <a:ext cx="7215238" cy="3643338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400" dirty="0" smtClean="0"/>
              <a:t>          2005 г                                               2007 г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        2010 г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714347" y="285728"/>
          <a:ext cx="3429025" cy="2571769"/>
        </p:xfrm>
        <a:graphic>
          <a:graphicData uri="http://schemas.openxmlformats.org/presentationml/2006/ole">
            <p:oleObj spid="_x0000_s19457" name="Лист" r:id="rId3" imgW="4572049" imgH="3428904" progId="Excel.Sheet.12">
              <p:embed/>
            </p:oleObj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286248" y="285728"/>
          <a:ext cx="3543300" cy="2657475"/>
        </p:xfrm>
        <a:graphic>
          <a:graphicData uri="http://schemas.openxmlformats.org/presentationml/2006/ole">
            <p:oleObj spid="_x0000_s19459" name="Лист" r:id="rId4" imgW="4572049" imgH="3428904" progId="Excel.Sheet.12">
              <p:embed/>
            </p:oleObj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00034" y="3357562"/>
          <a:ext cx="3552825" cy="2657475"/>
        </p:xfrm>
        <a:graphic>
          <a:graphicData uri="http://schemas.openxmlformats.org/presentationml/2006/ole">
            <p:oleObj spid="_x0000_s19461" name="Лист" r:id="rId5" imgW="4572049" imgH="342890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5626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06"/>
                <a:gridCol w="504349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  Факторы, характеризующие уровень </a:t>
                      </a:r>
                      <a:r>
                        <a:rPr lang="ru-RU" sz="12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достигнутых налоговых поступлений </a:t>
                      </a:r>
                      <a:r>
                        <a:rPr lang="ru-RU" sz="1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b="1" i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ru-RU" sz="12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  <a:endParaRPr lang="ru-RU" sz="1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1.1 Удельный вес налоговых поступлений, задолженности и налогов, находящихся в теневой экономике, в составе валового регионального продукта, % (Х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1.2 Объем налоговых поступлений, задолженности и налогов, находящихся в теневой экономике, в расчете на одного проживающего в регионе,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1.3 Объем налоговых поступлений, задолженности и налогов, находящихся в теневой экономике,  в расчете на 1 руб. основных фондов, руб./руб.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1.3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1.4 Соотношение задолженности по налоговым платежам в бюджет к налоговым доходам в консолидированном бюджете региона, руб./руб.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 Финансово-экономические факторы (</a:t>
                      </a:r>
                      <a:r>
                        <a:rPr lang="en-US" sz="12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200" b="1" i="1" u="sng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ru-RU" sz="1200" b="1" i="1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):  </a:t>
                      </a:r>
                      <a:endParaRPr lang="ru-RU" sz="1200" b="1" u="sng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4.1 Соотношение инвестиций в основной капитал в ценах 2005 г. на душу населения,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4.2 Степень износа основных фондов, %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4.2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4.3 Добыча полезных ископаемых на душу населения в ценах 2005 г.,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4.3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4.4 Объем обрабатывающих производств  в ценах 2005 г.,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4.5 Производство и распределение электроэнергии, газа и воды на душу населения в ценах 2005 г,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4.6 Продукция сельского хозяйства на душу населения в ценах 2005 г.,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4.6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4.7 Объем работ, выполненных по виду экономической деятельности "Строительство"на душу населения в ценах 2005 г.,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4.7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4.8 Объем розничной торговли в ценах 2005 г., тыс. руб./чел.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4.8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4.9 Удельный вес просроченной кредиторской задолженности в общем объеме дебиторской задолженности, %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4.9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4.10 Удельный вес просроченной дебиторской задолженности в общем объеме дебиторской задолженности, % (</a:t>
                      </a: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4.10</a:t>
                      </a:r>
                      <a:r>
                        <a:rPr lang="en-US" sz="1200" b="1" kern="1200" baseline="-250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Природно-территориальных факторы, оказывающие влияние на формирование налогового потенциала регионов (</a:t>
                      </a:r>
                      <a:r>
                        <a:rPr lang="en-US" sz="12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1200" b="1" i="1" u="sng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  <a:endParaRPr lang="ru-RU" sz="1200" b="1" u="sng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 Удаленность от центра, км (Х</a:t>
                      </a:r>
                      <a:r>
                        <a:rPr lang="ru-RU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</a:t>
                      </a:r>
                      <a:r>
                        <a:rPr lang="en-US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 Плотность населения, чел./км</a:t>
                      </a:r>
                      <a:r>
                        <a:rPr lang="ru-RU" sz="1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  <a:r>
                        <a:rPr lang="en-US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 Выбросы загрязняющих веществ на единицу территории, тонн/км</a:t>
                      </a:r>
                      <a:r>
                        <a:rPr lang="ru-RU" sz="1200" b="1" kern="12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2.3</a:t>
                      </a:r>
                      <a:r>
                        <a:rPr lang="en-US" sz="1200" b="1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 Социально-демографические факторы (</a:t>
                      </a:r>
                      <a:r>
                        <a:rPr lang="en-US" sz="12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en-US" sz="1200" b="1" i="1" u="sng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12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):</a:t>
                      </a:r>
                      <a:endParaRPr lang="ru-RU" sz="1200" b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 Коэффициент естественного прироста населения на 1000 чел.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  Коэффициент миграционного прироста на 1000 чел.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 Уровень экономической активности населения, %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 Уровень безработицы, %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 Уровень занятости, %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3.5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 Среднее время поиска работы безработными, мес.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3.6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);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 Среднедушевые денежные доходы населения, руб./мес. (</a:t>
                      </a: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</a:t>
                      </a:r>
                      <a:r>
                        <a:rPr lang="en-US" sz="1200" b="1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1302</Words>
  <Application>Microsoft Office PowerPoint</Application>
  <PresentationFormat>Экран (4:3)</PresentationFormat>
  <Paragraphs>267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Тема Office</vt:lpstr>
      <vt:lpstr>Формула</vt:lpstr>
      <vt:lpstr>Лист</vt:lpstr>
      <vt:lpstr>Статистическое исследование налогового потенциала регионов ЦФО: сравнительный анализ и классификация</vt:lpstr>
      <vt:lpstr>Анализ динамики формирования налогового потенциала в ЦФО</vt:lpstr>
      <vt:lpstr>Таблица 1. Структура поступления налогов, сборов и иных обязательных платежей на территории ЦФО, %</vt:lpstr>
      <vt:lpstr>Относительные показатели, характеризующие уровень налогового потенциала</vt:lpstr>
      <vt:lpstr>Сопоставимый относительный интегрированный налоговый потенциал (СОИНП) i-го региона</vt:lpstr>
      <vt:lpstr>Рис. 1 Динамика сопоставимого относительного интегрированного налогового потенциала (СОИНП) в среднем по ЦФО, %.</vt:lpstr>
      <vt:lpstr>  Рис. 2 Ранжирование регионов ЦФО по уровню сопоставимого относительного интегрированного налогового потенциала (СОИНП) i-го региона , %.</vt:lpstr>
      <vt:lpstr>Слайд 8</vt:lpstr>
      <vt:lpstr>Слайд 9</vt:lpstr>
      <vt:lpstr>Слайд 10</vt:lpstr>
      <vt:lpstr>Обобщающее значение факторов, характеризующих различные стороны развития региона</vt:lpstr>
      <vt:lpstr>Таблица 2 Факторные нагрузки первых двух компонент</vt:lpstr>
      <vt:lpstr>Таблица 3 Средние значения показателей, характеризующих уровень налогового потенциала регионов ЦФО в 2005 и 2007 гг.</vt:lpstr>
      <vt:lpstr>Таблица 4 Средние значения показателей, характеризующих уровень налогового потенциала регионов ЦФО в 2010 г.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Статистическое исследование налогового потенциала регионов ЦФО: сравнительный анализ и классификация</dc:title>
  <dc:creator>Alex</dc:creator>
  <cp:lastModifiedBy>ГЛ</cp:lastModifiedBy>
  <cp:revision>30</cp:revision>
  <dcterms:created xsi:type="dcterms:W3CDTF">2013-03-22T11:52:24Z</dcterms:created>
  <dcterms:modified xsi:type="dcterms:W3CDTF">2013-03-25T16:41:10Z</dcterms:modified>
</cp:coreProperties>
</file>