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2" r:id="rId2"/>
    <p:sldId id="323" r:id="rId3"/>
    <p:sldId id="312" r:id="rId4"/>
    <p:sldId id="320" r:id="rId5"/>
    <p:sldId id="317" r:id="rId6"/>
    <p:sldId id="316" r:id="rId7"/>
    <p:sldId id="315" r:id="rId8"/>
    <p:sldId id="313" r:id="rId9"/>
    <p:sldId id="314" r:id="rId10"/>
    <p:sldId id="322" r:id="rId11"/>
    <p:sldId id="308" r:id="rId12"/>
    <p:sldId id="325" r:id="rId13"/>
    <p:sldId id="326" r:id="rId14"/>
    <p:sldId id="297" r:id="rId15"/>
    <p:sldId id="321" r:id="rId16"/>
    <p:sldId id="319" r:id="rId17"/>
    <p:sldId id="324" r:id="rId18"/>
  </p:sldIdLst>
  <p:sldSz cx="9144000" cy="6858000" type="overhead"/>
  <p:notesSz cx="6794500" cy="9906000"/>
  <p:defaultTextStyle>
    <a:defPPr>
      <a:defRPr lang="sv-SE"/>
    </a:defPPr>
    <a:lvl1pPr algn="ctr" rtl="0" eaLnBrk="0" fontAlgn="base" hangingPunct="0">
      <a:spcBef>
        <a:spcPct val="0"/>
      </a:spcBef>
      <a:spcAft>
        <a:spcPct val="0"/>
      </a:spcAft>
      <a:defRPr sz="5500" b="1" kern="1200">
        <a:solidFill>
          <a:schemeClr val="tx2"/>
        </a:solidFill>
        <a:latin typeface="Stone Sans" pitchFamily="34" charset="0"/>
        <a:ea typeface="+mn-ea"/>
        <a:cs typeface="+mn-cs"/>
      </a:defRPr>
    </a:lvl1pPr>
    <a:lvl2pPr marL="457200" algn="ctr" rtl="0" eaLnBrk="0" fontAlgn="base" hangingPunct="0">
      <a:spcBef>
        <a:spcPct val="0"/>
      </a:spcBef>
      <a:spcAft>
        <a:spcPct val="0"/>
      </a:spcAft>
      <a:defRPr sz="5500" b="1" kern="1200">
        <a:solidFill>
          <a:schemeClr val="tx2"/>
        </a:solidFill>
        <a:latin typeface="Stone Sans" pitchFamily="34" charset="0"/>
        <a:ea typeface="+mn-ea"/>
        <a:cs typeface="+mn-cs"/>
      </a:defRPr>
    </a:lvl2pPr>
    <a:lvl3pPr marL="914400" algn="ctr" rtl="0" eaLnBrk="0" fontAlgn="base" hangingPunct="0">
      <a:spcBef>
        <a:spcPct val="0"/>
      </a:spcBef>
      <a:spcAft>
        <a:spcPct val="0"/>
      </a:spcAft>
      <a:defRPr sz="5500" b="1" kern="1200">
        <a:solidFill>
          <a:schemeClr val="tx2"/>
        </a:solidFill>
        <a:latin typeface="Stone Sans" pitchFamily="34" charset="0"/>
        <a:ea typeface="+mn-ea"/>
        <a:cs typeface="+mn-cs"/>
      </a:defRPr>
    </a:lvl3pPr>
    <a:lvl4pPr marL="1371600" algn="ctr" rtl="0" eaLnBrk="0" fontAlgn="base" hangingPunct="0">
      <a:spcBef>
        <a:spcPct val="0"/>
      </a:spcBef>
      <a:spcAft>
        <a:spcPct val="0"/>
      </a:spcAft>
      <a:defRPr sz="5500" b="1" kern="1200">
        <a:solidFill>
          <a:schemeClr val="tx2"/>
        </a:solidFill>
        <a:latin typeface="Stone Sans" pitchFamily="34" charset="0"/>
        <a:ea typeface="+mn-ea"/>
        <a:cs typeface="+mn-cs"/>
      </a:defRPr>
    </a:lvl4pPr>
    <a:lvl5pPr marL="1828800" algn="ctr" rtl="0" eaLnBrk="0" fontAlgn="base" hangingPunct="0">
      <a:spcBef>
        <a:spcPct val="0"/>
      </a:spcBef>
      <a:spcAft>
        <a:spcPct val="0"/>
      </a:spcAft>
      <a:defRPr sz="5500" b="1" kern="1200">
        <a:solidFill>
          <a:schemeClr val="tx2"/>
        </a:solidFill>
        <a:latin typeface="Stone Sans" pitchFamily="34" charset="0"/>
        <a:ea typeface="+mn-ea"/>
        <a:cs typeface="+mn-cs"/>
      </a:defRPr>
    </a:lvl5pPr>
    <a:lvl6pPr marL="2286000" algn="l" defTabSz="914400" rtl="0" eaLnBrk="1" latinLnBrk="0" hangingPunct="1">
      <a:defRPr sz="5500" b="1" kern="1200">
        <a:solidFill>
          <a:schemeClr val="tx2"/>
        </a:solidFill>
        <a:latin typeface="Stone Sans" pitchFamily="34" charset="0"/>
        <a:ea typeface="+mn-ea"/>
        <a:cs typeface="+mn-cs"/>
      </a:defRPr>
    </a:lvl6pPr>
    <a:lvl7pPr marL="2743200" algn="l" defTabSz="914400" rtl="0" eaLnBrk="1" latinLnBrk="0" hangingPunct="1">
      <a:defRPr sz="5500" b="1" kern="1200">
        <a:solidFill>
          <a:schemeClr val="tx2"/>
        </a:solidFill>
        <a:latin typeface="Stone Sans" pitchFamily="34" charset="0"/>
        <a:ea typeface="+mn-ea"/>
        <a:cs typeface="+mn-cs"/>
      </a:defRPr>
    </a:lvl7pPr>
    <a:lvl8pPr marL="3200400" algn="l" defTabSz="914400" rtl="0" eaLnBrk="1" latinLnBrk="0" hangingPunct="1">
      <a:defRPr sz="5500" b="1" kern="1200">
        <a:solidFill>
          <a:schemeClr val="tx2"/>
        </a:solidFill>
        <a:latin typeface="Stone Sans" pitchFamily="34" charset="0"/>
        <a:ea typeface="+mn-ea"/>
        <a:cs typeface="+mn-cs"/>
      </a:defRPr>
    </a:lvl8pPr>
    <a:lvl9pPr marL="3657600" algn="l" defTabSz="914400" rtl="0" eaLnBrk="1" latinLnBrk="0" hangingPunct="1">
      <a:defRPr sz="5500" b="1" kern="1200">
        <a:solidFill>
          <a:schemeClr val="tx2"/>
        </a:solidFill>
        <a:latin typeface="Stone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009900"/>
    <a:srgbClr val="003399"/>
    <a:srgbClr val="1E2D8A"/>
    <a:srgbClr val="00CC00"/>
    <a:srgbClr val="0080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90829" autoAdjust="0"/>
  </p:normalViewPr>
  <p:slideViewPr>
    <p:cSldViewPr snapToGrid="0">
      <p:cViewPr varScale="1">
        <p:scale>
          <a:sx n="67" d="100"/>
          <a:sy n="67" d="100"/>
        </p:scale>
        <p:origin x="-1242" y="-102"/>
      </p:cViewPr>
      <p:guideLst>
        <p:guide orient="horz" pos="624"/>
        <p:guide pos="1008"/>
      </p:guideLst>
    </p:cSldViewPr>
  </p:slideViewPr>
  <p:outlineViewPr>
    <p:cViewPr>
      <p:scale>
        <a:sx n="22" d="100"/>
        <a:sy n="22"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72" y="-72"/>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cb\data\prod\RM\MN\MIR\Milj&#246;skatter%20och%20subventioner\MIR-rapporter%20&amp;%20projekt\2010%20Branschf&#246;rdelning%20subv\Rapportskrivning%20m%20dia\ALLA%20DIA%20OCH%20TABELLER%20i%20styrm%20rapporten\Figur%2023_OK_in%20englsi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plotArea>
      <c:layout>
        <c:manualLayout>
          <c:layoutTarget val="inner"/>
          <c:xMode val="edge"/>
          <c:yMode val="edge"/>
          <c:x val="0.27024295040043073"/>
          <c:y val="4.5689183588893456E-2"/>
          <c:w val="0.59529998654014515"/>
          <c:h val="0.84386241193535017"/>
        </c:manualLayout>
      </c:layout>
      <c:barChart>
        <c:barDir val="bar"/>
        <c:grouping val="clustered"/>
        <c:ser>
          <c:idx val="1"/>
          <c:order val="0"/>
          <c:tx>
            <c:strRef>
              <c:f>'[Figur 23_OK_in englsih.xlsx]Data'!$B$1</c:f>
              <c:strCache>
                <c:ptCount val="1"/>
                <c:pt idx="0">
                  <c:v> CO2 tax</c:v>
                </c:pt>
              </c:strCache>
            </c:strRef>
          </c:tx>
          <c:spPr>
            <a:solidFill>
              <a:srgbClr val="004E00"/>
            </a:solidFill>
            <a:ln w="3175">
              <a:solidFill>
                <a:srgbClr val="000000"/>
              </a:solidFill>
              <a:prstDash val="solid"/>
            </a:ln>
          </c:spPr>
          <c:cat>
            <c:strRef>
              <c:f>'[Figur 23_OK_in englsih.xlsx]Data'!$A$2:$A$9</c:f>
              <c:strCache>
                <c:ptCount val="8"/>
                <c:pt idx="0">
                  <c:v>Agriculture, forestry, fisheries (01-05)</c:v>
                </c:pt>
                <c:pt idx="1">
                  <c:v>Mining (10-14)</c:v>
                </c:pt>
                <c:pt idx="2">
                  <c:v>Manufacturing industry (15-37)</c:v>
                </c:pt>
                <c:pt idx="3">
                  <c:v>Electricity, gas, heat (40)</c:v>
                </c:pt>
                <c:pt idx="4">
                  <c:v>Water works and construction (41-45)</c:v>
                </c:pt>
                <c:pt idx="5">
                  <c:v>Trade and hotels (50-55)</c:v>
                </c:pt>
                <c:pt idx="6">
                  <c:v>Transport and communication (60-64)</c:v>
                </c:pt>
                <c:pt idx="7">
                  <c:v>Finance, other service, public adm (65-99)</c:v>
                </c:pt>
              </c:strCache>
            </c:strRef>
          </c:cat>
          <c:val>
            <c:numRef>
              <c:f>'[Figur 23_OK_in englsih.xlsx]Data'!$B$2:$B$9</c:f>
              <c:numCache>
                <c:formatCode>0</c:formatCode>
                <c:ptCount val="8"/>
                <c:pt idx="0">
                  <c:v>11.15830994982865</c:v>
                </c:pt>
                <c:pt idx="1">
                  <c:v>0.74728424978802388</c:v>
                </c:pt>
                <c:pt idx="2">
                  <c:v>13</c:v>
                </c:pt>
                <c:pt idx="3">
                  <c:v>6</c:v>
                </c:pt>
                <c:pt idx="4">
                  <c:v>12.077869691017508</c:v>
                </c:pt>
                <c:pt idx="5">
                  <c:v>9</c:v>
                </c:pt>
                <c:pt idx="6">
                  <c:v>36</c:v>
                </c:pt>
                <c:pt idx="7">
                  <c:v>11</c:v>
                </c:pt>
              </c:numCache>
            </c:numRef>
          </c:val>
        </c:ser>
        <c:ser>
          <c:idx val="0"/>
          <c:order val="1"/>
          <c:tx>
            <c:strRef>
              <c:f>'[Figur 23_OK_in englsih.xlsx]Data'!$C$1</c:f>
              <c:strCache>
                <c:ptCount val="1"/>
                <c:pt idx="0">
                  <c:v>Emission rights distributed</c:v>
                </c:pt>
              </c:strCache>
            </c:strRef>
          </c:tx>
          <c:spPr>
            <a:solidFill>
              <a:srgbClr val="00C000"/>
            </a:solidFill>
            <a:ln w="3175">
              <a:solidFill>
                <a:srgbClr val="000000"/>
              </a:solidFill>
              <a:prstDash val="solid"/>
            </a:ln>
          </c:spPr>
          <c:cat>
            <c:strRef>
              <c:f>'[Figur 23_OK_in englsih.xlsx]Data'!$A$2:$A$9</c:f>
              <c:strCache>
                <c:ptCount val="8"/>
                <c:pt idx="0">
                  <c:v>Agriculture, forestry, fisheries (01-05)</c:v>
                </c:pt>
                <c:pt idx="1">
                  <c:v>Mining (10-14)</c:v>
                </c:pt>
                <c:pt idx="2">
                  <c:v>Manufacturing industry (15-37)</c:v>
                </c:pt>
                <c:pt idx="3">
                  <c:v>Electricity, gas, heat (40)</c:v>
                </c:pt>
                <c:pt idx="4">
                  <c:v>Water works and construction (41-45)</c:v>
                </c:pt>
                <c:pt idx="5">
                  <c:v>Trade and hotels (50-55)</c:v>
                </c:pt>
                <c:pt idx="6">
                  <c:v>Transport and communication (60-64)</c:v>
                </c:pt>
                <c:pt idx="7">
                  <c:v>Finance, other service, public adm (65-99)</c:v>
                </c:pt>
              </c:strCache>
            </c:strRef>
          </c:cat>
          <c:val>
            <c:numRef>
              <c:f>'[Figur 23_OK_in englsih.xlsx]Data'!$C$2:$C$9</c:f>
              <c:numCache>
                <c:formatCode>0</c:formatCode>
                <c:ptCount val="8"/>
                <c:pt idx="0">
                  <c:v>0</c:v>
                </c:pt>
                <c:pt idx="1">
                  <c:v>3.7564625131609577</c:v>
                </c:pt>
                <c:pt idx="2">
                  <c:v>65.255632949034919</c:v>
                </c:pt>
                <c:pt idx="3">
                  <c:v>20.247092339957689</c:v>
                </c:pt>
                <c:pt idx="4">
                  <c:v>8.9990425547429823E-2</c:v>
                </c:pt>
                <c:pt idx="5">
                  <c:v>9.8413529378668656</c:v>
                </c:pt>
                <c:pt idx="6">
                  <c:v>0</c:v>
                </c:pt>
                <c:pt idx="7">
                  <c:v>0.8094688344321127</c:v>
                </c:pt>
              </c:numCache>
            </c:numRef>
          </c:val>
        </c:ser>
        <c:ser>
          <c:idx val="2"/>
          <c:order val="2"/>
          <c:tx>
            <c:strRef>
              <c:f>'[Figur 23_OK_in englsih.xlsx]Data'!$D$1</c:f>
              <c:strCache>
                <c:ptCount val="1"/>
                <c:pt idx="0">
                  <c:v> CO2 emissions within the trade</c:v>
                </c:pt>
              </c:strCache>
            </c:strRef>
          </c:tx>
          <c:spPr>
            <a:pattFill prst="dashHorz">
              <a:fgClr>
                <a:srgbClr val="2DFF2D"/>
              </a:fgClr>
              <a:bgClr>
                <a:schemeClr val="bg1"/>
              </a:bgClr>
            </a:pattFill>
            <a:ln w="3175">
              <a:solidFill>
                <a:srgbClr val="000000"/>
              </a:solidFill>
              <a:prstDash val="solid"/>
            </a:ln>
          </c:spPr>
          <c:cat>
            <c:strRef>
              <c:f>'[Figur 23_OK_in englsih.xlsx]Data'!$A$2:$A$9</c:f>
              <c:strCache>
                <c:ptCount val="8"/>
                <c:pt idx="0">
                  <c:v>Agriculture, forestry, fisheries (01-05)</c:v>
                </c:pt>
                <c:pt idx="1">
                  <c:v>Mining (10-14)</c:v>
                </c:pt>
                <c:pt idx="2">
                  <c:v>Manufacturing industry (15-37)</c:v>
                </c:pt>
                <c:pt idx="3">
                  <c:v>Electricity, gas, heat (40)</c:v>
                </c:pt>
                <c:pt idx="4">
                  <c:v>Water works and construction (41-45)</c:v>
                </c:pt>
                <c:pt idx="5">
                  <c:v>Trade and hotels (50-55)</c:v>
                </c:pt>
                <c:pt idx="6">
                  <c:v>Transport and communication (60-64)</c:v>
                </c:pt>
                <c:pt idx="7">
                  <c:v>Finance, other service, public adm (65-99)</c:v>
                </c:pt>
              </c:strCache>
            </c:strRef>
          </c:cat>
          <c:val>
            <c:numRef>
              <c:f>'[Figur 23_OK_in englsih.xlsx]Data'!$D$2:$D$9</c:f>
              <c:numCache>
                <c:formatCode>0</c:formatCode>
                <c:ptCount val="8"/>
                <c:pt idx="0">
                  <c:v>0</c:v>
                </c:pt>
                <c:pt idx="1">
                  <c:v>4.44115656917187</c:v>
                </c:pt>
                <c:pt idx="2">
                  <c:v>63.814989963615943</c:v>
                </c:pt>
                <c:pt idx="3">
                  <c:v>20.064047743332669</c:v>
                </c:pt>
                <c:pt idx="4">
                  <c:v>4.6033883248697324E-2</c:v>
                </c:pt>
                <c:pt idx="5">
                  <c:v>11.077942467251296</c:v>
                </c:pt>
                <c:pt idx="6">
                  <c:v>0</c:v>
                </c:pt>
                <c:pt idx="7">
                  <c:v>0.5558293733792764</c:v>
                </c:pt>
              </c:numCache>
            </c:numRef>
          </c:val>
        </c:ser>
        <c:ser>
          <c:idx val="3"/>
          <c:order val="3"/>
          <c:tx>
            <c:strRef>
              <c:f>'[Figur 23_OK_in englsih.xlsx]Data'!$E$1</c:f>
              <c:strCache>
                <c:ptCount val="1"/>
                <c:pt idx="0">
                  <c:v>Total CO2 emissions</c:v>
                </c:pt>
              </c:strCache>
            </c:strRef>
          </c:tx>
          <c:spPr>
            <a:solidFill>
              <a:srgbClr val="99FF99"/>
            </a:solidFill>
            <a:ln w="3175">
              <a:solidFill>
                <a:srgbClr val="000000"/>
              </a:solidFill>
              <a:prstDash val="solid"/>
            </a:ln>
          </c:spPr>
          <c:cat>
            <c:strRef>
              <c:f>'[Figur 23_OK_in englsih.xlsx]Data'!$A$2:$A$9</c:f>
              <c:strCache>
                <c:ptCount val="8"/>
                <c:pt idx="0">
                  <c:v>Agriculture, forestry, fisheries (01-05)</c:v>
                </c:pt>
                <c:pt idx="1">
                  <c:v>Mining (10-14)</c:v>
                </c:pt>
                <c:pt idx="2">
                  <c:v>Manufacturing industry (15-37)</c:v>
                </c:pt>
                <c:pt idx="3">
                  <c:v>Electricity, gas, heat (40)</c:v>
                </c:pt>
                <c:pt idx="4">
                  <c:v>Water works and construction (41-45)</c:v>
                </c:pt>
                <c:pt idx="5">
                  <c:v>Trade and hotels (50-55)</c:v>
                </c:pt>
                <c:pt idx="6">
                  <c:v>Transport and communication (60-64)</c:v>
                </c:pt>
                <c:pt idx="7">
                  <c:v>Finance, other service, public adm (65-99)</c:v>
                </c:pt>
              </c:strCache>
            </c:strRef>
          </c:cat>
          <c:val>
            <c:numRef>
              <c:f>'[Figur 23_OK_in englsih.xlsx]Data'!$E$2:$E$9</c:f>
              <c:numCache>
                <c:formatCode>0.0</c:formatCode>
                <c:ptCount val="8"/>
                <c:pt idx="0">
                  <c:v>5.34327447123687</c:v>
                </c:pt>
                <c:pt idx="1">
                  <c:v>1.1764990254829946</c:v>
                </c:pt>
                <c:pt idx="2">
                  <c:v>35.197154065770277</c:v>
                </c:pt>
                <c:pt idx="3">
                  <c:v>16.123308870227316</c:v>
                </c:pt>
                <c:pt idx="4">
                  <c:v>4.4414062168559854</c:v>
                </c:pt>
                <c:pt idx="5">
                  <c:v>4.0248988492635744</c:v>
                </c:pt>
                <c:pt idx="6">
                  <c:v>29.033414399504437</c:v>
                </c:pt>
                <c:pt idx="7">
                  <c:v>4.6600441016584409</c:v>
                </c:pt>
              </c:numCache>
            </c:numRef>
          </c:val>
        </c:ser>
        <c:gapWidth val="40"/>
        <c:axId val="190549376"/>
        <c:axId val="190572032"/>
      </c:barChart>
      <c:catAx>
        <c:axId val="190549376"/>
        <c:scaling>
          <c:orientation val="maxMin"/>
        </c:scaling>
        <c:axPos val="l"/>
        <c:numFmt formatCode="General" sourceLinked="1"/>
        <c:maj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sv-SE"/>
          </a:p>
        </c:txPr>
        <c:crossAx val="190572032"/>
        <c:crosses val="autoZero"/>
        <c:lblAlgn val="ctr"/>
        <c:lblOffset val="100"/>
        <c:tickLblSkip val="1"/>
        <c:tickMarkSkip val="5"/>
      </c:catAx>
      <c:valAx>
        <c:axId val="190572032"/>
        <c:scaling>
          <c:orientation val="minMax"/>
          <c:max val="100"/>
          <c:min val="0"/>
        </c:scaling>
        <c:axPos val="b"/>
        <c:majorGridlines>
          <c:spPr>
            <a:ln w="3175">
              <a:solidFill>
                <a:srgbClr val="FFFFFF"/>
              </a:solidFill>
              <a:prstDash val="solid"/>
            </a:ln>
          </c:spPr>
        </c:majorGridlines>
        <c:title>
          <c:tx>
            <c:rich>
              <a:bodyPr/>
              <a:lstStyle/>
              <a:p>
                <a:pPr>
                  <a:defRPr/>
                </a:pPr>
                <a:r>
                  <a:rPr lang="en-AU"/>
                  <a:t>%</a:t>
                </a:r>
              </a:p>
            </c:rich>
          </c:tx>
          <c:layout/>
        </c:title>
        <c:numFmt formatCode="#,##0" sourceLinked="0"/>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sv-SE"/>
          </a:p>
        </c:txPr>
        <c:crossAx val="190549376"/>
        <c:crosses val="max"/>
        <c:crossBetween val="between"/>
        <c:majorUnit val="20"/>
        <c:minorUnit val="1"/>
      </c:valAx>
      <c:spPr>
        <a:solidFill>
          <a:srgbClr val="E6E6E6"/>
        </a:solidFill>
        <a:ln w="3175">
          <a:solidFill>
            <a:srgbClr val="000000"/>
          </a:solidFill>
          <a:prstDash val="solid"/>
        </a:ln>
      </c:spPr>
    </c:plotArea>
    <c:legend>
      <c:legendPos val="r"/>
      <c:layout>
        <c:manualLayout>
          <c:xMode val="edge"/>
          <c:yMode val="edge"/>
          <c:x val="0.49811376943266861"/>
          <c:y val="0.39611236714222786"/>
          <c:w val="0.31418483747224063"/>
          <c:h val="0.29393414932044576"/>
        </c:manualLayout>
      </c:layout>
      <c:spPr>
        <a:noFill/>
        <a:ln w="25400">
          <a:noFill/>
        </a:ln>
      </c:spPr>
      <c:txPr>
        <a:bodyPr/>
        <a:lstStyle/>
        <a:p>
          <a:pPr>
            <a:defRPr sz="735" b="0" i="0" u="none" strike="noStrike" baseline="0">
              <a:solidFill>
                <a:srgbClr val="000000"/>
              </a:solidFill>
              <a:latin typeface="Arial"/>
              <a:ea typeface="Arial"/>
              <a:cs typeface="Arial"/>
            </a:defRPr>
          </a:pPr>
          <a:endParaRPr lang="sv-SE"/>
        </a:p>
      </c:txPr>
    </c:legend>
    <c:plotVisOnly val="1"/>
    <c:dispBlanksAs val="gap"/>
  </c:chart>
  <c:spPr>
    <a:noFill/>
    <a:ln w="9525">
      <a:noFill/>
    </a:ln>
  </c:spPr>
  <c:txPr>
    <a:bodyPr/>
    <a:lstStyle/>
    <a:p>
      <a:pPr>
        <a:defRPr sz="800" b="0" i="0" u="none" strike="noStrike" baseline="0">
          <a:solidFill>
            <a:srgbClr val="000000"/>
          </a:solidFill>
          <a:latin typeface="Arial"/>
          <a:ea typeface="Arial"/>
          <a:cs typeface="Arial"/>
        </a:defRPr>
      </a:pPr>
      <a:endParaRPr lang="sv-SE"/>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1475" cy="531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14339" name="Rectangle 3"/>
          <p:cNvSpPr>
            <a:spLocks noGrp="1" noChangeArrowheads="1"/>
          </p:cNvSpPr>
          <p:nvPr>
            <p:ph type="dt" sz="quarter" idx="1"/>
          </p:nvPr>
        </p:nvSpPr>
        <p:spPr bwMode="auto">
          <a:xfrm>
            <a:off x="3832225" y="0"/>
            <a:ext cx="2987675" cy="531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4340" name="Rectangle 4"/>
          <p:cNvSpPr>
            <a:spLocks noGrp="1" noChangeArrowheads="1"/>
          </p:cNvSpPr>
          <p:nvPr>
            <p:ph type="ftr" sz="quarter" idx="2"/>
          </p:nvPr>
        </p:nvSpPr>
        <p:spPr bwMode="auto">
          <a:xfrm>
            <a:off x="0" y="9426575"/>
            <a:ext cx="2911475"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14341" name="Rectangle 5"/>
          <p:cNvSpPr>
            <a:spLocks noGrp="1" noChangeArrowheads="1"/>
          </p:cNvSpPr>
          <p:nvPr>
            <p:ph type="sldNum" sz="quarter" idx="3"/>
          </p:nvPr>
        </p:nvSpPr>
        <p:spPr bwMode="auto">
          <a:xfrm>
            <a:off x="3832225" y="9426575"/>
            <a:ext cx="2987675"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774B9F9-822F-4EDF-819D-A5F1DBBD28B1}"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36867" name="Rectangle 1027"/>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en-GB">
              <a:solidFill>
                <a:srgbClr val="0000FF"/>
              </a:solidFill>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20750" y="742950"/>
            <a:ext cx="4953000" cy="3714750"/>
          </a:xfrm>
          <a:prstGeom prst="rect">
            <a:avLst/>
          </a:prstGeom>
          <a:noFill/>
          <a:ln w="12700">
            <a:solidFill>
              <a:prstClr val="black"/>
            </a:solidFill>
          </a:ln>
        </p:spPr>
      </p:sp>
      <p:sp>
        <p:nvSpPr>
          <p:cNvPr id="3" name="Platshållare för anteckningar 2"/>
          <p:cNvSpPr>
            <a:spLocks noGrp="1"/>
          </p:cNvSpPr>
          <p:nvPr>
            <p:ph type="body" idx="1"/>
          </p:nvPr>
        </p:nvSpPr>
        <p:spPr>
          <a:xfrm>
            <a:off x="679450" y="4705350"/>
            <a:ext cx="5435600" cy="4457700"/>
          </a:xfrm>
          <a:prstGeom prst="rect">
            <a:avLst/>
          </a:prstGeom>
        </p:spPr>
        <p:txBody>
          <a:bodyPr>
            <a:normAutofit/>
          </a:bodyPr>
          <a:lstStyle/>
          <a:p>
            <a:r>
              <a:rPr lang="sv-SE" dirty="0" err="1" smtClean="0"/>
              <a:t>If</a:t>
            </a:r>
            <a:r>
              <a:rPr lang="sv-SE" dirty="0" smtClean="0"/>
              <a:t> all </a:t>
            </a:r>
            <a:r>
              <a:rPr lang="sv-SE" dirty="0" err="1" smtClean="0"/>
              <a:t>energy</a:t>
            </a:r>
            <a:r>
              <a:rPr lang="sv-SE" dirty="0" smtClean="0"/>
              <a:t> </a:t>
            </a:r>
            <a:r>
              <a:rPr lang="sv-SE" dirty="0" err="1" smtClean="0"/>
              <a:t>was</a:t>
            </a:r>
            <a:r>
              <a:rPr lang="sv-SE" dirty="0" smtClean="0"/>
              <a:t> </a:t>
            </a:r>
            <a:r>
              <a:rPr lang="sv-SE" dirty="0" err="1" smtClean="0"/>
              <a:t>taxed</a:t>
            </a:r>
            <a:r>
              <a:rPr lang="sv-SE" dirty="0" smtClean="0"/>
              <a:t> the same by GWh, the </a:t>
            </a:r>
            <a:r>
              <a:rPr lang="sv-SE" dirty="0" err="1" smtClean="0"/>
              <a:t>blue</a:t>
            </a:r>
            <a:r>
              <a:rPr lang="sv-SE" dirty="0" smtClean="0"/>
              <a:t> </a:t>
            </a:r>
            <a:r>
              <a:rPr lang="sv-SE" dirty="0" err="1" smtClean="0"/>
              <a:t>pattern</a:t>
            </a:r>
            <a:r>
              <a:rPr lang="sv-SE" dirty="0" smtClean="0"/>
              <a:t> </a:t>
            </a:r>
            <a:r>
              <a:rPr lang="sv-SE" dirty="0" err="1" smtClean="0"/>
              <a:t>would</a:t>
            </a:r>
            <a:r>
              <a:rPr lang="sv-SE" dirty="0" smtClean="0"/>
              <a:t> </a:t>
            </a:r>
            <a:r>
              <a:rPr lang="sv-SE" dirty="0" err="1" smtClean="0"/>
              <a:t>emerge</a:t>
            </a:r>
            <a:r>
              <a:rPr lang="sv-SE" dirty="0" smtClean="0"/>
              <a:t>. This </a:t>
            </a:r>
            <a:r>
              <a:rPr lang="sv-SE" dirty="0" err="1" smtClean="0"/>
              <a:t>picture</a:t>
            </a:r>
            <a:r>
              <a:rPr lang="sv-SE" dirty="0" smtClean="0"/>
              <a:t> shows</a:t>
            </a:r>
            <a:r>
              <a:rPr lang="sv-SE" baseline="0" dirty="0" smtClean="0"/>
              <a:t> </a:t>
            </a:r>
            <a:r>
              <a:rPr lang="sv-SE" baseline="0" dirty="0" err="1" smtClean="0"/>
              <a:t>how</a:t>
            </a:r>
            <a:r>
              <a:rPr lang="sv-SE" baseline="0" dirty="0" smtClean="0"/>
              <a:t> different </a:t>
            </a:r>
            <a:r>
              <a:rPr lang="sv-SE" baseline="0" dirty="0" err="1" smtClean="0"/>
              <a:t>types</a:t>
            </a:r>
            <a:r>
              <a:rPr lang="sv-SE" baseline="0" dirty="0" smtClean="0"/>
              <a:t> of </a:t>
            </a:r>
            <a:r>
              <a:rPr lang="sv-SE" baseline="0" dirty="0" err="1" smtClean="0"/>
              <a:t>fuels</a:t>
            </a:r>
            <a:r>
              <a:rPr lang="sv-SE" baseline="0" dirty="0" smtClean="0"/>
              <a:t> are </a:t>
            </a:r>
            <a:r>
              <a:rPr lang="sv-SE" baseline="0" dirty="0" err="1" smtClean="0"/>
              <a:t>taxed</a:t>
            </a:r>
            <a:r>
              <a:rPr lang="sv-SE" baseline="0" dirty="0" smtClean="0"/>
              <a:t> </a:t>
            </a:r>
            <a:r>
              <a:rPr lang="sv-SE" baseline="0" dirty="0" err="1" smtClean="0"/>
              <a:t>differently</a:t>
            </a:r>
            <a:r>
              <a:rPr lang="sv-SE" baseline="0" dirty="0" smtClean="0"/>
              <a:t>. </a:t>
            </a:r>
            <a:r>
              <a:rPr lang="sv-SE" baseline="0" dirty="0" err="1" smtClean="0"/>
              <a:t>E.g</a:t>
            </a:r>
            <a:r>
              <a:rPr lang="sv-SE" baseline="0" dirty="0" smtClean="0"/>
              <a:t>. </a:t>
            </a:r>
            <a:r>
              <a:rPr lang="sv-SE" baseline="0" dirty="0" err="1" smtClean="0"/>
              <a:t>fuels</a:t>
            </a:r>
            <a:r>
              <a:rPr lang="sv-SE" baseline="0" dirty="0" smtClean="0"/>
              <a:t> for international </a:t>
            </a:r>
            <a:r>
              <a:rPr lang="sv-SE" baseline="0" dirty="0" err="1" smtClean="0"/>
              <a:t>transportation</a:t>
            </a:r>
            <a:r>
              <a:rPr lang="sv-SE" baseline="0" dirty="0" smtClean="0"/>
              <a:t> are not </a:t>
            </a:r>
            <a:r>
              <a:rPr lang="sv-SE" baseline="0" dirty="0" err="1" smtClean="0"/>
              <a:t>taxed</a:t>
            </a:r>
            <a:r>
              <a:rPr lang="sv-SE" baseline="0" dirty="0" smtClean="0"/>
              <a:t>. </a:t>
            </a:r>
            <a:endParaRPr lang="sv-S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20750" y="742950"/>
            <a:ext cx="4953000" cy="3714750"/>
          </a:xfrm>
          <a:prstGeom prst="rect">
            <a:avLst/>
          </a:prstGeom>
          <a:noFill/>
          <a:ln w="12700">
            <a:solidFill>
              <a:prstClr val="black"/>
            </a:solidFill>
          </a:ln>
        </p:spPr>
      </p:sp>
      <p:sp>
        <p:nvSpPr>
          <p:cNvPr id="3" name="Platshållare för anteckningar 2"/>
          <p:cNvSpPr>
            <a:spLocks noGrp="1"/>
          </p:cNvSpPr>
          <p:nvPr>
            <p:ph type="body" idx="1"/>
          </p:nvPr>
        </p:nvSpPr>
        <p:spPr>
          <a:xfrm>
            <a:off x="679450" y="4705350"/>
            <a:ext cx="5435600" cy="4457700"/>
          </a:xfrm>
          <a:prstGeom prst="rect">
            <a:avLst/>
          </a:prstGeom>
        </p:spPr>
        <p:txBody>
          <a:bodyPr>
            <a:normAutofit/>
          </a:bodyPr>
          <a:lstStyle/>
          <a:p>
            <a:pPr marL="0" marR="0" indent="0" algn="l" defTabSz="762000" rtl="0" eaLnBrk="0" fontAlgn="base" latinLnBrk="0" hangingPunct="0">
              <a:lnSpc>
                <a:spcPct val="100000"/>
              </a:lnSpc>
              <a:spcBef>
                <a:spcPct val="30000"/>
              </a:spcBef>
              <a:spcAft>
                <a:spcPct val="0"/>
              </a:spcAft>
              <a:buClrTx/>
              <a:buSzTx/>
              <a:buFontTx/>
              <a:buNone/>
              <a:tabLst/>
              <a:defRPr/>
            </a:pPr>
            <a:r>
              <a:rPr lang="en-GB" sz="1200" i="1" kern="1200" dirty="0" smtClean="0">
                <a:solidFill>
                  <a:schemeClr val="tx1"/>
                </a:solidFill>
                <a:latin typeface="Times New Roman" pitchFamily="18" charset="0"/>
                <a:ea typeface="+mn-ea"/>
                <a:cs typeface="+mn-cs"/>
              </a:rPr>
              <a:t>National and regional economic activities consume and transform natural resources into goods and services, and give rise to emissions and waste in the process. The physical environmental accounts record the physical flows and the economic flows from the national  economic actors. </a:t>
            </a:r>
            <a:endParaRPr lang="sv-SE" sz="1200" kern="1200" dirty="0" smtClean="0">
              <a:solidFill>
                <a:schemeClr val="tx1"/>
              </a:solidFill>
              <a:latin typeface="Times New Roman" pitchFamily="18" charset="0"/>
              <a:ea typeface="+mn-ea"/>
              <a:cs typeface="+mn-cs"/>
            </a:endParaRPr>
          </a:p>
          <a:p>
            <a:endParaRPr lang="sv-S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115715" name="Rectangle 3"/>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en-GB">
              <a:solidFill>
                <a:srgbClr val="0000FF"/>
              </a:solidFill>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130051" name="Rectangle 3"/>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123907" name="Rectangle 3"/>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noTextEdit="1"/>
          </p:cNvSpPr>
          <p:nvPr>
            <p:ph type="sldImg"/>
          </p:nvPr>
        </p:nvSpPr>
        <p:spPr bwMode="auto">
          <a:xfrm>
            <a:off x="900113" y="773113"/>
            <a:ext cx="4983162" cy="3736975"/>
          </a:xfrm>
          <a:prstGeom prst="rect">
            <a:avLst/>
          </a:prstGeom>
          <a:noFill/>
          <a:ln w="12700">
            <a:solidFill>
              <a:srgbClr val="000000"/>
            </a:solidFill>
            <a:miter lim="800000"/>
            <a:headEnd/>
            <a:tailEnd/>
          </a:ln>
        </p:spPr>
      </p:sp>
      <p:sp>
        <p:nvSpPr>
          <p:cNvPr id="121859" name="Rectangle 3"/>
          <p:cNvSpPr>
            <a:spLocks noGrp="1" noChangeArrowheads="1"/>
          </p:cNvSpPr>
          <p:nvPr>
            <p:ph type="body" idx="1"/>
          </p:nvPr>
        </p:nvSpPr>
        <p:spPr bwMode="auto">
          <a:xfrm>
            <a:off x="900113" y="4732338"/>
            <a:ext cx="4979987" cy="4403725"/>
          </a:xfrm>
          <a:prstGeom prst="rect">
            <a:avLst/>
          </a:prstGeom>
          <a:noFill/>
          <a:ln>
            <a:miter lim="800000"/>
            <a:headEnd/>
            <a:tailEnd/>
          </a:ln>
        </p:spPr>
        <p:txBody>
          <a:bodyPr lIns="92075" tIns="46038" rIns="92075" bIns="46038"/>
          <a:lstStyle/>
          <a:p>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20750" y="742950"/>
            <a:ext cx="4953000" cy="3714750"/>
          </a:xfrm>
          <a:prstGeom prst="rect">
            <a:avLst/>
          </a:prstGeom>
          <a:noFill/>
          <a:ln w="12700">
            <a:solidFill>
              <a:prstClr val="black"/>
            </a:solidFill>
          </a:ln>
        </p:spPr>
      </p:sp>
      <p:sp>
        <p:nvSpPr>
          <p:cNvPr id="3" name="Platshållare för anteckningar 2"/>
          <p:cNvSpPr>
            <a:spLocks noGrp="1"/>
          </p:cNvSpPr>
          <p:nvPr>
            <p:ph type="body" idx="1"/>
          </p:nvPr>
        </p:nvSpPr>
        <p:spPr>
          <a:xfrm>
            <a:off x="679450" y="4705350"/>
            <a:ext cx="5435600" cy="4457700"/>
          </a:xfrm>
          <a:prstGeom prst="rect">
            <a:avLst/>
          </a:prstGeom>
        </p:spPr>
        <p:txBody>
          <a:bodyPr>
            <a:normAutofit/>
          </a:bodyPr>
          <a:lstStyle/>
          <a:p>
            <a:r>
              <a:rPr lang="sv-SE" dirty="0" err="1" smtClean="0"/>
              <a:t>We</a:t>
            </a:r>
            <a:r>
              <a:rPr lang="sv-SE" dirty="0" smtClean="0"/>
              <a:t> </a:t>
            </a:r>
            <a:r>
              <a:rPr lang="sv-SE" dirty="0" err="1" smtClean="0"/>
              <a:t>have</a:t>
            </a:r>
            <a:r>
              <a:rPr lang="sv-SE" dirty="0" smtClean="0"/>
              <a:t> </a:t>
            </a:r>
            <a:r>
              <a:rPr lang="sv-SE" dirty="0" err="1" smtClean="0"/>
              <a:t>developed</a:t>
            </a:r>
            <a:r>
              <a:rPr lang="sv-SE" dirty="0" smtClean="0"/>
              <a:t> a </a:t>
            </a:r>
            <a:r>
              <a:rPr lang="sv-SE" dirty="0" err="1" smtClean="0"/>
              <a:t>web-tool</a:t>
            </a:r>
            <a:r>
              <a:rPr lang="sv-SE" dirty="0" smtClean="0"/>
              <a:t> that makes it </a:t>
            </a:r>
            <a:r>
              <a:rPr lang="sv-SE" dirty="0" err="1" smtClean="0"/>
              <a:t>possible</a:t>
            </a:r>
            <a:r>
              <a:rPr lang="sv-SE" dirty="0" smtClean="0"/>
              <a:t> to </a:t>
            </a:r>
            <a:r>
              <a:rPr lang="sv-SE" dirty="0" err="1" smtClean="0"/>
              <a:t>download</a:t>
            </a:r>
            <a:r>
              <a:rPr lang="sv-SE" dirty="0" smtClean="0"/>
              <a:t> </a:t>
            </a:r>
            <a:r>
              <a:rPr lang="sv-SE" dirty="0" err="1" smtClean="0"/>
              <a:t>economic</a:t>
            </a:r>
            <a:r>
              <a:rPr lang="sv-SE" baseline="0" dirty="0" smtClean="0"/>
              <a:t> and </a:t>
            </a:r>
            <a:r>
              <a:rPr lang="sv-SE" baseline="0" dirty="0" err="1" smtClean="0"/>
              <a:t>environmental</a:t>
            </a:r>
            <a:r>
              <a:rPr lang="sv-SE" baseline="0" dirty="0" smtClean="0"/>
              <a:t> data for the same NACE </a:t>
            </a:r>
            <a:r>
              <a:rPr lang="sv-SE" baseline="0" dirty="0" err="1" smtClean="0"/>
              <a:t>categories</a:t>
            </a:r>
            <a:r>
              <a:rPr lang="sv-SE" baseline="0" dirty="0" smtClean="0"/>
              <a:t> and </a:t>
            </a:r>
            <a:r>
              <a:rPr lang="sv-SE" baseline="0" dirty="0" err="1" smtClean="0"/>
              <a:t>also</a:t>
            </a:r>
            <a:r>
              <a:rPr lang="sv-SE" baseline="0" dirty="0" smtClean="0"/>
              <a:t> for emissions </a:t>
            </a:r>
            <a:r>
              <a:rPr lang="sv-SE" baseline="0" dirty="0" err="1" smtClean="0"/>
              <a:t>allocated</a:t>
            </a:r>
            <a:r>
              <a:rPr lang="sv-SE" baseline="0" dirty="0" smtClean="0"/>
              <a:t> to </a:t>
            </a:r>
            <a:r>
              <a:rPr lang="sv-SE" baseline="0" dirty="0" err="1" smtClean="0"/>
              <a:t>consumption</a:t>
            </a:r>
            <a:r>
              <a:rPr lang="sv-SE" baseline="0" dirty="0" smtClean="0"/>
              <a:t> </a:t>
            </a:r>
            <a:r>
              <a:rPr lang="sv-SE" baseline="0" dirty="0" err="1" smtClean="0"/>
              <a:t>categories</a:t>
            </a:r>
            <a:endParaRPr lang="sv-S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bwMode="auto">
          <a:xfrm>
            <a:off x="901700" y="762000"/>
            <a:ext cx="4978400" cy="37338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914400" y="4724400"/>
            <a:ext cx="4953000" cy="4419600"/>
          </a:xfrm>
          <a:prstGeom prst="rect">
            <a:avLst/>
          </a:prstGeom>
          <a:noFill/>
          <a:ln>
            <a:miter lim="800000"/>
            <a:headEnd/>
            <a:tailEnd/>
          </a:ln>
        </p:spPr>
        <p:txBody>
          <a:bodyPr/>
          <a:lstStyle/>
          <a:p>
            <a:endParaRPr lang="en-GB">
              <a:solidFill>
                <a:srgbClr val="0000FF"/>
              </a:solidFill>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endParaRPr lang="en-GB"/>
          </a:p>
        </p:txBody>
      </p:sp>
      <p:sp>
        <p:nvSpPr>
          <p:cNvPr id="5" name="Platshållare för sidfot 4"/>
          <p:cNvSpPr>
            <a:spLocks noGrp="1"/>
          </p:cNvSpPr>
          <p:nvPr>
            <p:ph type="ftr" sz="quarter" idx="11"/>
          </p:nvPr>
        </p:nvSpPr>
        <p:spPr/>
        <p:txBody>
          <a:bodyPr/>
          <a:lstStyle>
            <a:lvl1pPr>
              <a:defRPr/>
            </a:lvl1pPr>
          </a:lstStyle>
          <a:p>
            <a:endParaRPr lang="en-GB"/>
          </a:p>
        </p:txBody>
      </p:sp>
      <p:sp>
        <p:nvSpPr>
          <p:cNvPr id="6" name="Platshållare för bildnummer 5"/>
          <p:cNvSpPr>
            <a:spLocks noGrp="1"/>
          </p:cNvSpPr>
          <p:nvPr>
            <p:ph type="sldNum" sz="quarter" idx="12"/>
          </p:nvPr>
        </p:nvSpPr>
        <p:spPr/>
        <p:txBody>
          <a:bodyPr/>
          <a:lstStyle>
            <a:lvl1pPr>
              <a:defRPr/>
            </a:lvl1pPr>
          </a:lstStyle>
          <a:p>
            <a:fld id="{E644DCE2-4F23-480D-8802-A29E6A3804C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en-GB"/>
          </a:p>
        </p:txBody>
      </p:sp>
      <p:sp>
        <p:nvSpPr>
          <p:cNvPr id="5" name="Platshållare för sidfot 4"/>
          <p:cNvSpPr>
            <a:spLocks noGrp="1"/>
          </p:cNvSpPr>
          <p:nvPr>
            <p:ph type="ftr" sz="quarter" idx="11"/>
          </p:nvPr>
        </p:nvSpPr>
        <p:spPr/>
        <p:txBody>
          <a:bodyPr/>
          <a:lstStyle>
            <a:lvl1pPr>
              <a:defRPr/>
            </a:lvl1pPr>
          </a:lstStyle>
          <a:p>
            <a:endParaRPr lang="en-GB"/>
          </a:p>
        </p:txBody>
      </p:sp>
      <p:sp>
        <p:nvSpPr>
          <p:cNvPr id="6" name="Platshållare för bildnummer 5"/>
          <p:cNvSpPr>
            <a:spLocks noGrp="1"/>
          </p:cNvSpPr>
          <p:nvPr>
            <p:ph type="sldNum" sz="quarter" idx="12"/>
          </p:nvPr>
        </p:nvSpPr>
        <p:spPr/>
        <p:txBody>
          <a:bodyPr/>
          <a:lstStyle>
            <a:lvl1pPr>
              <a:defRPr/>
            </a:lvl1pPr>
          </a:lstStyle>
          <a:p>
            <a:fld id="{AF9EF92B-1BE9-4E66-8651-2D12A38FD59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en-GB"/>
          </a:p>
        </p:txBody>
      </p:sp>
      <p:sp>
        <p:nvSpPr>
          <p:cNvPr id="5" name="Platshållare för sidfot 4"/>
          <p:cNvSpPr>
            <a:spLocks noGrp="1"/>
          </p:cNvSpPr>
          <p:nvPr>
            <p:ph type="ftr" sz="quarter" idx="11"/>
          </p:nvPr>
        </p:nvSpPr>
        <p:spPr/>
        <p:txBody>
          <a:bodyPr/>
          <a:lstStyle>
            <a:lvl1pPr>
              <a:defRPr/>
            </a:lvl1pPr>
          </a:lstStyle>
          <a:p>
            <a:endParaRPr lang="en-GB"/>
          </a:p>
        </p:txBody>
      </p:sp>
      <p:sp>
        <p:nvSpPr>
          <p:cNvPr id="6" name="Platshållare för bildnummer 5"/>
          <p:cNvSpPr>
            <a:spLocks noGrp="1"/>
          </p:cNvSpPr>
          <p:nvPr>
            <p:ph type="sldNum" sz="quarter" idx="12"/>
          </p:nvPr>
        </p:nvSpPr>
        <p:spPr/>
        <p:txBody>
          <a:bodyPr/>
          <a:lstStyle>
            <a:lvl1pPr>
              <a:defRPr/>
            </a:lvl1pPr>
          </a:lstStyle>
          <a:p>
            <a:fld id="{05B5BDCD-E9A1-4C88-9F84-5339AFF0AD4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endParaRPr lang="en-GB"/>
          </a:p>
        </p:txBody>
      </p:sp>
      <p:sp>
        <p:nvSpPr>
          <p:cNvPr id="5" name="Platshållare för sidfot 4"/>
          <p:cNvSpPr>
            <a:spLocks noGrp="1"/>
          </p:cNvSpPr>
          <p:nvPr>
            <p:ph type="ftr" sz="quarter" idx="11"/>
          </p:nvPr>
        </p:nvSpPr>
        <p:spPr/>
        <p:txBody>
          <a:bodyPr/>
          <a:lstStyle>
            <a:lvl1pPr>
              <a:defRPr/>
            </a:lvl1pPr>
          </a:lstStyle>
          <a:p>
            <a:endParaRPr lang="en-GB"/>
          </a:p>
        </p:txBody>
      </p:sp>
      <p:sp>
        <p:nvSpPr>
          <p:cNvPr id="6" name="Platshållare för bildnummer 5"/>
          <p:cNvSpPr>
            <a:spLocks noGrp="1"/>
          </p:cNvSpPr>
          <p:nvPr>
            <p:ph type="sldNum" sz="quarter" idx="12"/>
          </p:nvPr>
        </p:nvSpPr>
        <p:spPr/>
        <p:txBody>
          <a:bodyPr/>
          <a:lstStyle>
            <a:lvl1pPr>
              <a:defRPr/>
            </a:lvl1pPr>
          </a:lstStyle>
          <a:p>
            <a:fld id="{7A2EAB0C-F537-485F-8DE5-AE5BD4E84F6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endParaRPr lang="en-GB"/>
          </a:p>
        </p:txBody>
      </p:sp>
      <p:sp>
        <p:nvSpPr>
          <p:cNvPr id="5" name="Platshållare för sidfot 4"/>
          <p:cNvSpPr>
            <a:spLocks noGrp="1"/>
          </p:cNvSpPr>
          <p:nvPr>
            <p:ph type="ftr" sz="quarter" idx="11"/>
          </p:nvPr>
        </p:nvSpPr>
        <p:spPr/>
        <p:txBody>
          <a:bodyPr/>
          <a:lstStyle>
            <a:lvl1pPr>
              <a:defRPr/>
            </a:lvl1pPr>
          </a:lstStyle>
          <a:p>
            <a:endParaRPr lang="en-GB"/>
          </a:p>
        </p:txBody>
      </p:sp>
      <p:sp>
        <p:nvSpPr>
          <p:cNvPr id="6" name="Platshållare för bildnummer 5"/>
          <p:cNvSpPr>
            <a:spLocks noGrp="1"/>
          </p:cNvSpPr>
          <p:nvPr>
            <p:ph type="sldNum" sz="quarter" idx="12"/>
          </p:nvPr>
        </p:nvSpPr>
        <p:spPr/>
        <p:txBody>
          <a:bodyPr/>
          <a:lstStyle>
            <a:lvl1pPr>
              <a:defRPr/>
            </a:lvl1pPr>
          </a:lstStyle>
          <a:p>
            <a:fld id="{6C169FD4-E5EC-4FB8-B277-22BB7C2B02A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endParaRPr lang="en-GB"/>
          </a:p>
        </p:txBody>
      </p:sp>
      <p:sp>
        <p:nvSpPr>
          <p:cNvPr id="6" name="Platshållare för sidfot 5"/>
          <p:cNvSpPr>
            <a:spLocks noGrp="1"/>
          </p:cNvSpPr>
          <p:nvPr>
            <p:ph type="ftr" sz="quarter" idx="11"/>
          </p:nvPr>
        </p:nvSpPr>
        <p:spPr/>
        <p:txBody>
          <a:bodyPr/>
          <a:lstStyle>
            <a:lvl1pPr>
              <a:defRPr/>
            </a:lvl1pPr>
          </a:lstStyle>
          <a:p>
            <a:endParaRPr lang="en-GB"/>
          </a:p>
        </p:txBody>
      </p:sp>
      <p:sp>
        <p:nvSpPr>
          <p:cNvPr id="7" name="Platshållare för bildnummer 6"/>
          <p:cNvSpPr>
            <a:spLocks noGrp="1"/>
          </p:cNvSpPr>
          <p:nvPr>
            <p:ph type="sldNum" sz="quarter" idx="12"/>
          </p:nvPr>
        </p:nvSpPr>
        <p:spPr/>
        <p:txBody>
          <a:bodyPr/>
          <a:lstStyle>
            <a:lvl1pPr>
              <a:defRPr/>
            </a:lvl1pPr>
          </a:lstStyle>
          <a:p>
            <a:fld id="{D2E7EAE9-778A-4E01-8692-FD415A40FCB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endParaRPr lang="en-GB"/>
          </a:p>
        </p:txBody>
      </p:sp>
      <p:sp>
        <p:nvSpPr>
          <p:cNvPr id="8" name="Platshållare för sidfot 7"/>
          <p:cNvSpPr>
            <a:spLocks noGrp="1"/>
          </p:cNvSpPr>
          <p:nvPr>
            <p:ph type="ftr" sz="quarter" idx="11"/>
          </p:nvPr>
        </p:nvSpPr>
        <p:spPr/>
        <p:txBody>
          <a:bodyPr/>
          <a:lstStyle>
            <a:lvl1pPr>
              <a:defRPr/>
            </a:lvl1pPr>
          </a:lstStyle>
          <a:p>
            <a:endParaRPr lang="en-GB"/>
          </a:p>
        </p:txBody>
      </p:sp>
      <p:sp>
        <p:nvSpPr>
          <p:cNvPr id="9" name="Platshållare för bildnummer 8"/>
          <p:cNvSpPr>
            <a:spLocks noGrp="1"/>
          </p:cNvSpPr>
          <p:nvPr>
            <p:ph type="sldNum" sz="quarter" idx="12"/>
          </p:nvPr>
        </p:nvSpPr>
        <p:spPr/>
        <p:txBody>
          <a:bodyPr/>
          <a:lstStyle>
            <a:lvl1pPr>
              <a:defRPr/>
            </a:lvl1pPr>
          </a:lstStyle>
          <a:p>
            <a:fld id="{C9DA542A-1DE8-471A-AAB7-0EF52A9AD0ED}"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endParaRPr lang="en-GB"/>
          </a:p>
        </p:txBody>
      </p:sp>
      <p:sp>
        <p:nvSpPr>
          <p:cNvPr id="4" name="Platshållare för sidfot 3"/>
          <p:cNvSpPr>
            <a:spLocks noGrp="1"/>
          </p:cNvSpPr>
          <p:nvPr>
            <p:ph type="ftr" sz="quarter" idx="11"/>
          </p:nvPr>
        </p:nvSpPr>
        <p:spPr/>
        <p:txBody>
          <a:bodyPr/>
          <a:lstStyle>
            <a:lvl1pPr>
              <a:defRPr/>
            </a:lvl1pPr>
          </a:lstStyle>
          <a:p>
            <a:endParaRPr lang="en-GB"/>
          </a:p>
        </p:txBody>
      </p:sp>
      <p:sp>
        <p:nvSpPr>
          <p:cNvPr id="5" name="Platshållare för bildnummer 4"/>
          <p:cNvSpPr>
            <a:spLocks noGrp="1"/>
          </p:cNvSpPr>
          <p:nvPr>
            <p:ph type="sldNum" sz="quarter" idx="12"/>
          </p:nvPr>
        </p:nvSpPr>
        <p:spPr/>
        <p:txBody>
          <a:bodyPr/>
          <a:lstStyle>
            <a:lvl1pPr>
              <a:defRPr/>
            </a:lvl1pPr>
          </a:lstStyle>
          <a:p>
            <a:fld id="{36979D28-257A-4F4E-8A99-DB57D13556F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en-GB"/>
          </a:p>
        </p:txBody>
      </p:sp>
      <p:sp>
        <p:nvSpPr>
          <p:cNvPr id="3" name="Platshållare för sidfot 2"/>
          <p:cNvSpPr>
            <a:spLocks noGrp="1"/>
          </p:cNvSpPr>
          <p:nvPr>
            <p:ph type="ftr" sz="quarter" idx="11"/>
          </p:nvPr>
        </p:nvSpPr>
        <p:spPr/>
        <p:txBody>
          <a:bodyPr/>
          <a:lstStyle>
            <a:lvl1pPr>
              <a:defRPr/>
            </a:lvl1pPr>
          </a:lstStyle>
          <a:p>
            <a:endParaRPr lang="en-GB"/>
          </a:p>
        </p:txBody>
      </p:sp>
      <p:sp>
        <p:nvSpPr>
          <p:cNvPr id="4" name="Platshållare för bildnummer 3"/>
          <p:cNvSpPr>
            <a:spLocks noGrp="1"/>
          </p:cNvSpPr>
          <p:nvPr>
            <p:ph type="sldNum" sz="quarter" idx="12"/>
          </p:nvPr>
        </p:nvSpPr>
        <p:spPr/>
        <p:txBody>
          <a:bodyPr/>
          <a:lstStyle>
            <a:lvl1pPr>
              <a:defRPr/>
            </a:lvl1pPr>
          </a:lstStyle>
          <a:p>
            <a:fld id="{42735D29-437D-4F44-977B-F76A2D453CA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en-GB"/>
          </a:p>
        </p:txBody>
      </p:sp>
      <p:sp>
        <p:nvSpPr>
          <p:cNvPr id="6" name="Platshållare för sidfot 5"/>
          <p:cNvSpPr>
            <a:spLocks noGrp="1"/>
          </p:cNvSpPr>
          <p:nvPr>
            <p:ph type="ftr" sz="quarter" idx="11"/>
          </p:nvPr>
        </p:nvSpPr>
        <p:spPr/>
        <p:txBody>
          <a:bodyPr/>
          <a:lstStyle>
            <a:lvl1pPr>
              <a:defRPr/>
            </a:lvl1pPr>
          </a:lstStyle>
          <a:p>
            <a:endParaRPr lang="en-GB"/>
          </a:p>
        </p:txBody>
      </p:sp>
      <p:sp>
        <p:nvSpPr>
          <p:cNvPr id="7" name="Platshållare för bildnummer 6"/>
          <p:cNvSpPr>
            <a:spLocks noGrp="1"/>
          </p:cNvSpPr>
          <p:nvPr>
            <p:ph type="sldNum" sz="quarter" idx="12"/>
          </p:nvPr>
        </p:nvSpPr>
        <p:spPr/>
        <p:txBody>
          <a:bodyPr/>
          <a:lstStyle>
            <a:lvl1pPr>
              <a:defRPr/>
            </a:lvl1pPr>
          </a:lstStyle>
          <a:p>
            <a:fld id="{5B624ED9-A771-451C-BA7C-EF0C303AB7EC}"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endParaRPr lang="en-GB"/>
          </a:p>
        </p:txBody>
      </p:sp>
      <p:sp>
        <p:nvSpPr>
          <p:cNvPr id="6" name="Platshållare för sidfot 5"/>
          <p:cNvSpPr>
            <a:spLocks noGrp="1"/>
          </p:cNvSpPr>
          <p:nvPr>
            <p:ph type="ftr" sz="quarter" idx="11"/>
          </p:nvPr>
        </p:nvSpPr>
        <p:spPr/>
        <p:txBody>
          <a:bodyPr/>
          <a:lstStyle>
            <a:lvl1pPr>
              <a:defRPr/>
            </a:lvl1pPr>
          </a:lstStyle>
          <a:p>
            <a:endParaRPr lang="en-GB"/>
          </a:p>
        </p:txBody>
      </p:sp>
      <p:sp>
        <p:nvSpPr>
          <p:cNvPr id="7" name="Platshållare för bildnummer 6"/>
          <p:cNvSpPr>
            <a:spLocks noGrp="1"/>
          </p:cNvSpPr>
          <p:nvPr>
            <p:ph type="sldNum" sz="quarter" idx="12"/>
          </p:nvPr>
        </p:nvSpPr>
        <p:spPr/>
        <p:txBody>
          <a:bodyPr/>
          <a:lstStyle>
            <a:lvl1pPr>
              <a:defRPr/>
            </a:lvl1pPr>
          </a:lstStyle>
          <a:p>
            <a:fld id="{2CB37CBF-C04C-485F-BAC9-71B4E8A93D9F}"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sv-SE" smtClean="0"/>
              <a:t>Klicka här för att ändra format på bakgrundsrubriken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defTabSz="762000">
              <a:defRPr sz="1400" b="0">
                <a:solidFill>
                  <a:schemeClr val="tx1"/>
                </a:solidFill>
                <a:latin typeface="+mn-lt"/>
              </a:defRPr>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defTabSz="762000">
              <a:defRPr sz="1400" b="0">
                <a:solidFill>
                  <a:schemeClr val="tx1"/>
                </a:solidFill>
                <a:latin typeface="+mn-lt"/>
              </a:defRPr>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defTabSz="762000">
              <a:defRPr sz="1400" b="0">
                <a:solidFill>
                  <a:schemeClr val="tx1"/>
                </a:solidFill>
                <a:latin typeface="+mn-lt"/>
              </a:defRPr>
            </a:lvl1pPr>
          </a:lstStyle>
          <a:p>
            <a:fld id="{08044247-3D8B-48D1-A372-D6490FBEAA1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2000" rtl="0" eaLnBrk="0" fontAlgn="base" hangingPunct="0">
        <a:spcBef>
          <a:spcPct val="0"/>
        </a:spcBef>
        <a:spcAft>
          <a:spcPct val="0"/>
        </a:spcAft>
        <a:defRPr sz="4400">
          <a:solidFill>
            <a:schemeClr val="tx2"/>
          </a:solidFill>
          <a:latin typeface="+mj-lt"/>
          <a:ea typeface="+mj-ea"/>
          <a:cs typeface="+mj-cs"/>
        </a:defRPr>
      </a:lvl1pPr>
      <a:lvl2pPr algn="ctr" defTabSz="762000" rtl="0" eaLnBrk="0" fontAlgn="base" hangingPunct="0">
        <a:spcBef>
          <a:spcPct val="0"/>
        </a:spcBef>
        <a:spcAft>
          <a:spcPct val="0"/>
        </a:spcAft>
        <a:defRPr sz="4400">
          <a:solidFill>
            <a:schemeClr val="tx2"/>
          </a:solidFill>
          <a:latin typeface="Times New Roman" pitchFamily="18" charset="0"/>
        </a:defRPr>
      </a:lvl2pPr>
      <a:lvl3pPr algn="ctr" defTabSz="762000" rtl="0" eaLnBrk="0" fontAlgn="base" hangingPunct="0">
        <a:spcBef>
          <a:spcPct val="0"/>
        </a:spcBef>
        <a:spcAft>
          <a:spcPct val="0"/>
        </a:spcAft>
        <a:defRPr sz="4400">
          <a:solidFill>
            <a:schemeClr val="tx2"/>
          </a:solidFill>
          <a:latin typeface="Times New Roman" pitchFamily="18" charset="0"/>
        </a:defRPr>
      </a:lvl3pPr>
      <a:lvl4pPr algn="ctr" defTabSz="762000" rtl="0" eaLnBrk="0" fontAlgn="base" hangingPunct="0">
        <a:spcBef>
          <a:spcPct val="0"/>
        </a:spcBef>
        <a:spcAft>
          <a:spcPct val="0"/>
        </a:spcAft>
        <a:defRPr sz="4400">
          <a:solidFill>
            <a:schemeClr val="tx2"/>
          </a:solidFill>
          <a:latin typeface="Times New Roman" pitchFamily="18" charset="0"/>
        </a:defRPr>
      </a:lvl4pPr>
      <a:lvl5pPr algn="ctr" defTabSz="762000" rtl="0" eaLnBrk="0" fontAlgn="base" hangingPunct="0">
        <a:spcBef>
          <a:spcPct val="0"/>
        </a:spcBef>
        <a:spcAft>
          <a:spcPct val="0"/>
        </a:spcAft>
        <a:defRPr sz="4400">
          <a:solidFill>
            <a:schemeClr val="tx2"/>
          </a:solidFill>
          <a:latin typeface="Times New Roman" pitchFamily="18" charset="0"/>
        </a:defRPr>
      </a:lvl5pPr>
      <a:lvl6pPr marL="457200" algn="ctr" defTabSz="762000" rtl="0" eaLnBrk="0" fontAlgn="base" hangingPunct="0">
        <a:spcBef>
          <a:spcPct val="0"/>
        </a:spcBef>
        <a:spcAft>
          <a:spcPct val="0"/>
        </a:spcAft>
        <a:defRPr sz="4400">
          <a:solidFill>
            <a:schemeClr val="tx2"/>
          </a:solidFill>
          <a:latin typeface="Times New Roman" pitchFamily="18" charset="0"/>
        </a:defRPr>
      </a:lvl6pPr>
      <a:lvl7pPr marL="914400" algn="ctr" defTabSz="762000" rtl="0" eaLnBrk="0" fontAlgn="base" hangingPunct="0">
        <a:spcBef>
          <a:spcPct val="0"/>
        </a:spcBef>
        <a:spcAft>
          <a:spcPct val="0"/>
        </a:spcAft>
        <a:defRPr sz="4400">
          <a:solidFill>
            <a:schemeClr val="tx2"/>
          </a:solidFill>
          <a:latin typeface="Times New Roman" pitchFamily="18" charset="0"/>
        </a:defRPr>
      </a:lvl7pPr>
      <a:lvl8pPr marL="1371600" algn="ctr" defTabSz="762000" rtl="0" eaLnBrk="0" fontAlgn="base" hangingPunct="0">
        <a:spcBef>
          <a:spcPct val="0"/>
        </a:spcBef>
        <a:spcAft>
          <a:spcPct val="0"/>
        </a:spcAft>
        <a:defRPr sz="4400">
          <a:solidFill>
            <a:schemeClr val="tx2"/>
          </a:solidFill>
          <a:latin typeface="Times New Roman" pitchFamily="18" charset="0"/>
        </a:defRPr>
      </a:lvl8pPr>
      <a:lvl9pPr marL="1828800" algn="ctr" defTabSz="762000"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defTabSz="762000"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Char char="–"/>
        <a:defRPr sz="2800">
          <a:solidFill>
            <a:schemeClr val="tx1"/>
          </a:solidFill>
          <a:latin typeface="+mn-lt"/>
        </a:defRPr>
      </a:lvl2pPr>
      <a:lvl3pPr marL="1143000" indent="-228600" algn="l" defTabSz="762000" rtl="0" eaLnBrk="0" fontAlgn="base" hangingPunct="0">
        <a:spcBef>
          <a:spcPct val="20000"/>
        </a:spcBef>
        <a:spcAft>
          <a:spcPct val="0"/>
        </a:spcAft>
        <a:buChar char="•"/>
        <a:defRPr sz="2400">
          <a:solidFill>
            <a:schemeClr val="tx1"/>
          </a:solidFill>
          <a:latin typeface="+mn-lt"/>
        </a:defRPr>
      </a:lvl3pPr>
      <a:lvl4pPr marL="1600200" indent="-228600" algn="l" defTabSz="762000" rtl="0" eaLnBrk="0" fontAlgn="base" hangingPunct="0">
        <a:spcBef>
          <a:spcPct val="20000"/>
        </a:spcBef>
        <a:spcAft>
          <a:spcPct val="0"/>
        </a:spcAft>
        <a:buChar char="–"/>
        <a:defRPr sz="2000">
          <a:solidFill>
            <a:schemeClr val="tx1"/>
          </a:solidFill>
          <a:latin typeface="+mn-lt"/>
        </a:defRPr>
      </a:lvl4pPr>
      <a:lvl5pPr marL="2057400" indent="-228600" algn="l" defTabSz="762000" rtl="0" eaLnBrk="0" fontAlgn="base" hangingPunct="0">
        <a:spcBef>
          <a:spcPct val="20000"/>
        </a:spcBef>
        <a:spcAft>
          <a:spcPct val="0"/>
        </a:spcAft>
        <a:buChar char="•"/>
        <a:defRPr sz="2000">
          <a:solidFill>
            <a:schemeClr val="tx1"/>
          </a:solidFill>
          <a:latin typeface="+mn-lt"/>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viveka.palm@scb.s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Microsoft_Office_Excel-diagram3.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Office_Excel-diagram2.xls"/><Relationship Id="rId5" Type="http://schemas.openxmlformats.org/officeDocument/2006/relationships/oleObject" Target="../embeddings/Microsoft_Office_Excel-diagram1.xls"/><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tående-logga-vit"/>
          <p:cNvPicPr>
            <a:picLocks noChangeAspect="1" noChangeArrowheads="1"/>
          </p:cNvPicPr>
          <p:nvPr/>
        </p:nvPicPr>
        <p:blipFill>
          <a:blip r:embed="rId3" cstate="print"/>
          <a:srcRect l="26892"/>
          <a:stretch>
            <a:fillRect/>
          </a:stretch>
        </p:blipFill>
        <p:spPr bwMode="auto">
          <a:xfrm>
            <a:off x="0" y="625475"/>
            <a:ext cx="947738" cy="5359400"/>
          </a:xfrm>
          <a:prstGeom prst="rect">
            <a:avLst/>
          </a:prstGeom>
          <a:noFill/>
        </p:spPr>
      </p:pic>
      <p:sp>
        <p:nvSpPr>
          <p:cNvPr id="16389" name="Line 5"/>
          <p:cNvSpPr>
            <a:spLocks noChangeShapeType="1"/>
          </p:cNvSpPr>
          <p:nvPr/>
        </p:nvSpPr>
        <p:spPr bwMode="auto">
          <a:xfrm>
            <a:off x="1046163" y="2446338"/>
            <a:ext cx="7327900" cy="12700"/>
          </a:xfrm>
          <a:prstGeom prst="line">
            <a:avLst/>
          </a:prstGeom>
          <a:noFill/>
          <a:ln w="76200">
            <a:solidFill>
              <a:schemeClr val="tx2"/>
            </a:solidFill>
            <a:round/>
            <a:headEnd type="none" w="sm" len="sm"/>
            <a:tailEnd type="none" w="sm" len="sm"/>
          </a:ln>
          <a:effectLst/>
        </p:spPr>
        <p:txBody>
          <a:bodyPr/>
          <a:lstStyle/>
          <a:p>
            <a:endParaRPr lang="sv-SE"/>
          </a:p>
        </p:txBody>
      </p:sp>
      <p:sp>
        <p:nvSpPr>
          <p:cNvPr id="16415" name="Rectangle 31"/>
          <p:cNvSpPr>
            <a:spLocks noGrp="1" noChangeArrowheads="1"/>
          </p:cNvSpPr>
          <p:nvPr>
            <p:ph type="title" idx="4294967295"/>
          </p:nvPr>
        </p:nvSpPr>
        <p:spPr>
          <a:xfrm>
            <a:off x="946150" y="844550"/>
            <a:ext cx="7450138" cy="1385888"/>
          </a:xfrm>
        </p:spPr>
        <p:txBody>
          <a:bodyPr/>
          <a:lstStyle/>
          <a:p>
            <a:r>
              <a:rPr lang="en-CA" sz="3500" b="1" dirty="0" smtClean="0">
                <a:latin typeface="Arial" pitchFamily="34" charset="0"/>
                <a:cs typeface="Times New Roman" pitchFamily="18" charset="0"/>
              </a:rPr>
              <a:t>Environmental accounts overview </a:t>
            </a:r>
            <a:endParaRPr lang="en-GB" sz="3500" b="1" i="1" dirty="0">
              <a:latin typeface="Arial" pitchFamily="34" charset="0"/>
              <a:cs typeface="Times New Roman" pitchFamily="18" charset="0"/>
            </a:endParaRPr>
          </a:p>
        </p:txBody>
      </p:sp>
      <p:sp>
        <p:nvSpPr>
          <p:cNvPr id="16425" name="Text Box 41"/>
          <p:cNvSpPr txBox="1">
            <a:spLocks noChangeArrowheads="1"/>
          </p:cNvSpPr>
          <p:nvPr/>
        </p:nvSpPr>
        <p:spPr bwMode="auto">
          <a:xfrm>
            <a:off x="1041400" y="2662238"/>
            <a:ext cx="6799263" cy="3508653"/>
          </a:xfrm>
          <a:prstGeom prst="rect">
            <a:avLst/>
          </a:prstGeom>
          <a:noFill/>
          <a:ln w="12700">
            <a:noFill/>
            <a:miter lim="800000"/>
            <a:headEnd type="none" w="sm" len="sm"/>
            <a:tailEnd type="none" w="sm" len="sm"/>
          </a:ln>
          <a:effectLst/>
        </p:spPr>
        <p:txBody>
          <a:bodyPr>
            <a:spAutoFit/>
          </a:bodyPr>
          <a:lstStyle/>
          <a:p>
            <a:pPr algn="l" defTabSz="762000">
              <a:spcBef>
                <a:spcPct val="20000"/>
              </a:spcBef>
              <a:buClr>
                <a:schemeClr val="tx2"/>
              </a:buClr>
            </a:pPr>
            <a:r>
              <a:rPr lang="en-GB" sz="2400" dirty="0">
                <a:solidFill>
                  <a:schemeClr val="tx1"/>
                </a:solidFill>
                <a:latin typeface="Arial" pitchFamily="34" charset="0"/>
                <a:cs typeface="Times New Roman" pitchFamily="18" charset="0"/>
              </a:rPr>
              <a:t>Viveka </a:t>
            </a:r>
            <a:r>
              <a:rPr lang="en-GB" sz="2400" dirty="0" smtClean="0">
                <a:solidFill>
                  <a:schemeClr val="tx1"/>
                </a:solidFill>
                <a:latin typeface="Arial" pitchFamily="34" charset="0"/>
                <a:cs typeface="Times New Roman" pitchFamily="18" charset="0"/>
              </a:rPr>
              <a:t>Palm</a:t>
            </a:r>
          </a:p>
          <a:p>
            <a:pPr algn="l" defTabSz="762000">
              <a:spcBef>
                <a:spcPct val="20000"/>
              </a:spcBef>
              <a:buClr>
                <a:schemeClr val="tx2"/>
              </a:buClr>
            </a:pPr>
            <a:r>
              <a:rPr lang="en-GB" sz="2400" dirty="0" smtClean="0">
                <a:solidFill>
                  <a:schemeClr val="tx1"/>
                </a:solidFill>
                <a:latin typeface="Arial" pitchFamily="34" charset="0"/>
                <a:cs typeface="Times New Roman" pitchFamily="18" charset="0"/>
              </a:rPr>
              <a:t>Head of Unit, Environmental Accounts and Natural Resources, Statistics Sweden </a:t>
            </a:r>
            <a:endParaRPr lang="en-GB" sz="2400" dirty="0">
              <a:solidFill>
                <a:schemeClr val="tx1"/>
              </a:solidFill>
              <a:latin typeface="Arial" pitchFamily="34" charset="0"/>
              <a:cs typeface="Times New Roman" pitchFamily="18" charset="0"/>
            </a:endParaRPr>
          </a:p>
          <a:p>
            <a:pPr algn="l" defTabSz="762000">
              <a:spcBef>
                <a:spcPct val="20000"/>
              </a:spcBef>
              <a:buClr>
                <a:schemeClr val="tx2"/>
              </a:buClr>
            </a:pPr>
            <a:r>
              <a:rPr lang="en-GB" sz="2400" dirty="0" smtClean="0">
                <a:solidFill>
                  <a:schemeClr val="tx1"/>
                </a:solidFill>
                <a:latin typeface="Arial" pitchFamily="34" charset="0"/>
                <a:cs typeface="Times New Roman" pitchFamily="18" charset="0"/>
                <a:hlinkClick r:id="rId4"/>
              </a:rPr>
              <a:t>viveka.palm@scb.se</a:t>
            </a:r>
            <a:endParaRPr lang="en-GB" sz="2400" dirty="0" smtClean="0">
              <a:solidFill>
                <a:schemeClr val="tx1"/>
              </a:solidFill>
              <a:latin typeface="Arial" pitchFamily="34" charset="0"/>
              <a:cs typeface="Times New Roman" pitchFamily="18" charset="0"/>
            </a:endParaRPr>
          </a:p>
          <a:p>
            <a:pPr algn="l" defTabSz="762000">
              <a:spcBef>
                <a:spcPct val="20000"/>
              </a:spcBef>
              <a:buClr>
                <a:schemeClr val="tx2"/>
              </a:buClr>
            </a:pPr>
            <a:r>
              <a:rPr lang="en-GB" sz="2400" b="0" dirty="0" smtClean="0">
                <a:solidFill>
                  <a:schemeClr val="tx1"/>
                </a:solidFill>
                <a:latin typeface="Arial" pitchFamily="34" charset="0"/>
                <a:cs typeface="Times New Roman" pitchFamily="18" charset="0"/>
              </a:rPr>
              <a:t>www.scb.se/mi1301-en</a:t>
            </a:r>
            <a:endParaRPr lang="sv-SE" sz="2400" b="0" dirty="0">
              <a:solidFill>
                <a:schemeClr val="tx1"/>
              </a:solidFill>
              <a:latin typeface="Arial" pitchFamily="34" charset="0"/>
              <a:cs typeface="Times New Roman" pitchFamily="18" charset="0"/>
            </a:endParaRPr>
          </a:p>
          <a:p>
            <a:pPr algn="l" defTabSz="762000">
              <a:spcBef>
                <a:spcPct val="20000"/>
              </a:spcBef>
              <a:buClr>
                <a:schemeClr val="tx2"/>
              </a:buClr>
            </a:pPr>
            <a:r>
              <a:rPr lang="sv-SE" sz="1800" b="0" dirty="0">
                <a:solidFill>
                  <a:schemeClr val="tx1"/>
                </a:solidFill>
                <a:latin typeface="Arial" pitchFamily="34" charset="0"/>
                <a:cs typeface="Times New Roman" pitchFamily="18" charset="0"/>
              </a:rPr>
              <a:t> </a:t>
            </a:r>
            <a:endParaRPr lang="en-US" sz="1800" b="0" dirty="0">
              <a:solidFill>
                <a:schemeClr val="tx1"/>
              </a:solidFill>
              <a:latin typeface="Arial" pitchFamily="34" charset="0"/>
              <a:cs typeface="Times New Roman" pitchFamily="18" charset="0"/>
            </a:endParaRPr>
          </a:p>
          <a:p>
            <a:pPr algn="l" defTabSz="762000">
              <a:spcBef>
                <a:spcPct val="20000"/>
              </a:spcBef>
              <a:buClr>
                <a:schemeClr val="tx2"/>
              </a:buClr>
            </a:pPr>
            <a:r>
              <a:rPr lang="sv-SE" sz="1800" b="0" dirty="0">
                <a:solidFill>
                  <a:schemeClr val="tx1"/>
                </a:solidFill>
                <a:latin typeface="Arial" pitchFamily="34" charset="0"/>
                <a:cs typeface="Times New Roman" pitchFamily="18" charset="0"/>
              </a:rPr>
              <a:t>	</a:t>
            </a:r>
          </a:p>
          <a:p>
            <a:pPr algn="l" defTabSz="762000">
              <a:spcBef>
                <a:spcPct val="20000"/>
              </a:spcBef>
              <a:buClr>
                <a:schemeClr val="tx2"/>
              </a:buClr>
            </a:pPr>
            <a:endParaRPr lang="sv-SE" sz="1200" b="0" dirty="0">
              <a:solidFill>
                <a:schemeClr val="tx1"/>
              </a:solidFill>
              <a:latin typeface="Arial" pitchFamily="34" charset="0"/>
              <a:cs typeface="Times New Roman" pitchFamily="18" charset="0"/>
            </a:endParaRPr>
          </a:p>
          <a:p>
            <a:pPr algn="l" defTabSz="762000">
              <a:spcBef>
                <a:spcPct val="20000"/>
              </a:spcBef>
              <a:buClr>
                <a:schemeClr val="tx2"/>
              </a:buClr>
            </a:pPr>
            <a:r>
              <a:rPr lang="sv-SE" sz="2500" dirty="0"/>
              <a:t>  	</a:t>
            </a:r>
            <a:endParaRPr lang="en-GB" sz="3000" dirty="0">
              <a:solidFill>
                <a:schemeClr val="accent1"/>
              </a:solidFill>
              <a:sym typeface="Wingdings" pitchFamily="2" charset="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endParaRPr lang="sv-SE"/>
          </a:p>
        </p:txBody>
      </p:sp>
      <p:pic>
        <p:nvPicPr>
          <p:cNvPr id="132099" name="Picture 3"/>
          <p:cNvPicPr>
            <a:picLocks noChangeAspect="1" noChangeArrowheads="1"/>
          </p:cNvPicPr>
          <p:nvPr>
            <p:ph type="body" idx="1"/>
          </p:nvPr>
        </p:nvPicPr>
        <p:blipFill>
          <a:blip r:embed="rId3" cstate="print"/>
          <a:srcRect/>
          <a:stretch>
            <a:fillRect/>
          </a:stretch>
        </p:blipFill>
        <p:spPr>
          <a:xfrm>
            <a:off x="0" y="0"/>
            <a:ext cx="9439275" cy="65960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Stående-logga-vit"/>
          <p:cNvPicPr>
            <a:picLocks noChangeAspect="1" noChangeArrowheads="1"/>
          </p:cNvPicPr>
          <p:nvPr/>
        </p:nvPicPr>
        <p:blipFill>
          <a:blip r:embed="rId2" cstate="print"/>
          <a:srcRect l="26892"/>
          <a:stretch>
            <a:fillRect/>
          </a:stretch>
        </p:blipFill>
        <p:spPr bwMode="auto">
          <a:xfrm>
            <a:off x="0" y="619125"/>
            <a:ext cx="947738" cy="5359400"/>
          </a:xfrm>
          <a:prstGeom prst="rect">
            <a:avLst/>
          </a:prstGeom>
          <a:noFill/>
        </p:spPr>
      </p:pic>
      <p:sp>
        <p:nvSpPr>
          <p:cNvPr id="106499" name="Rectangle 3"/>
          <p:cNvSpPr>
            <a:spLocks noGrp="1" noChangeArrowheads="1"/>
          </p:cNvSpPr>
          <p:nvPr>
            <p:ph type="title" idx="4294967295"/>
          </p:nvPr>
        </p:nvSpPr>
        <p:spPr>
          <a:xfrm>
            <a:off x="685800" y="533400"/>
            <a:ext cx="7772400" cy="1143000"/>
          </a:xfrm>
        </p:spPr>
        <p:txBody>
          <a:bodyPr/>
          <a:lstStyle/>
          <a:p>
            <a:r>
              <a:rPr lang="sv-SE" sz="3500" b="1">
                <a:solidFill>
                  <a:schemeClr val="tx1"/>
                </a:solidFill>
              </a:rPr>
              <a:t>Taxes and subsidies in the environmental accounts</a:t>
            </a:r>
            <a:endParaRPr lang="en-GB" sz="3500" b="1">
              <a:solidFill>
                <a:schemeClr val="tx1"/>
              </a:solidFill>
            </a:endParaRPr>
          </a:p>
        </p:txBody>
      </p:sp>
      <p:sp>
        <p:nvSpPr>
          <p:cNvPr id="106502" name="Rectangle 6"/>
          <p:cNvSpPr>
            <a:spLocks noChangeArrowheads="1"/>
          </p:cNvSpPr>
          <p:nvPr/>
        </p:nvSpPr>
        <p:spPr bwMode="auto">
          <a:xfrm>
            <a:off x="1035050" y="1970088"/>
            <a:ext cx="7696200" cy="1882775"/>
          </a:xfrm>
          <a:prstGeom prst="rect">
            <a:avLst/>
          </a:prstGeom>
          <a:noFill/>
          <a:ln w="12700">
            <a:noFill/>
            <a:miter lim="800000"/>
            <a:headEnd type="none" w="sm" len="sm"/>
            <a:tailEnd type="none" w="sm" len="sm"/>
          </a:ln>
          <a:effectLst/>
        </p:spPr>
        <p:txBody>
          <a:bodyPr>
            <a:spAutoFit/>
          </a:bodyPr>
          <a:lstStyle/>
          <a:p>
            <a:pPr marL="190500" indent="-190500" algn="l" defTabSz="762000">
              <a:lnSpc>
                <a:spcPct val="90000"/>
              </a:lnSpc>
              <a:spcBef>
                <a:spcPct val="50000"/>
              </a:spcBef>
              <a:buClr>
                <a:schemeClr val="accent2"/>
              </a:buClr>
              <a:buSzPct val="170000"/>
            </a:pPr>
            <a:endParaRPr lang="sv-SE" sz="1800" b="0">
              <a:solidFill>
                <a:schemeClr val="tx1"/>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sv-SE" sz="1800" b="0">
              <a:solidFill>
                <a:schemeClr val="tx1"/>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sv-SE" sz="1800" b="0">
              <a:solidFill>
                <a:schemeClr val="tx1"/>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sv-SE" sz="1800" b="0">
              <a:solidFill>
                <a:schemeClr val="tx1"/>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en-GB" sz="1800" b="0">
              <a:solidFill>
                <a:schemeClr val="tx1"/>
              </a:solidFill>
              <a:latin typeface="Arial" pitchFamily="34" charset="0"/>
              <a:cs typeface="Times New Roman" pitchFamily="18" charset="0"/>
            </a:endParaRPr>
          </a:p>
        </p:txBody>
      </p:sp>
      <p:sp>
        <p:nvSpPr>
          <p:cNvPr id="106504" name="Rectangle 8"/>
          <p:cNvSpPr>
            <a:spLocks noChangeArrowheads="1"/>
          </p:cNvSpPr>
          <p:nvPr/>
        </p:nvSpPr>
        <p:spPr bwMode="auto">
          <a:xfrm>
            <a:off x="2043113" y="2487613"/>
            <a:ext cx="2362200" cy="1905000"/>
          </a:xfrm>
          <a:prstGeom prst="rect">
            <a:avLst/>
          </a:prstGeom>
          <a:noFill/>
          <a:ln w="12700">
            <a:solidFill>
              <a:schemeClr val="tx1"/>
            </a:solidFill>
            <a:miter lim="800000"/>
            <a:headEnd type="none" w="sm" len="sm"/>
            <a:tailEnd type="none" w="sm" len="sm"/>
          </a:ln>
          <a:effectLst/>
        </p:spPr>
        <p:txBody>
          <a:bodyPr wrap="none" anchor="ctr"/>
          <a:lstStyle/>
          <a:p>
            <a:endParaRPr lang="sv-SE"/>
          </a:p>
        </p:txBody>
      </p:sp>
      <p:sp>
        <p:nvSpPr>
          <p:cNvPr id="106505" name="Rectangle 9"/>
          <p:cNvSpPr>
            <a:spLocks noChangeArrowheads="1"/>
          </p:cNvSpPr>
          <p:nvPr/>
        </p:nvSpPr>
        <p:spPr bwMode="auto">
          <a:xfrm>
            <a:off x="4633913" y="2487613"/>
            <a:ext cx="2286000" cy="1905000"/>
          </a:xfrm>
          <a:prstGeom prst="rect">
            <a:avLst/>
          </a:prstGeom>
          <a:noFill/>
          <a:ln w="12700">
            <a:solidFill>
              <a:schemeClr val="tx1"/>
            </a:solidFill>
            <a:miter lim="800000"/>
            <a:headEnd type="none" w="sm" len="sm"/>
            <a:tailEnd type="none" w="sm" len="sm"/>
          </a:ln>
          <a:effectLst/>
        </p:spPr>
        <p:txBody>
          <a:bodyPr wrap="none" anchor="ctr"/>
          <a:lstStyle/>
          <a:p>
            <a:endParaRPr lang="sv-SE"/>
          </a:p>
        </p:txBody>
      </p:sp>
      <p:sp>
        <p:nvSpPr>
          <p:cNvPr id="106506" name="Text Box 10"/>
          <p:cNvSpPr txBox="1">
            <a:spLocks noChangeArrowheads="1"/>
          </p:cNvSpPr>
          <p:nvPr/>
        </p:nvSpPr>
        <p:spPr bwMode="auto">
          <a:xfrm>
            <a:off x="2119313" y="2487613"/>
            <a:ext cx="2286000" cy="1577975"/>
          </a:xfrm>
          <a:prstGeom prst="rect">
            <a:avLst/>
          </a:prstGeom>
          <a:noFill/>
          <a:ln w="12700">
            <a:noFill/>
            <a:miter lim="800000"/>
            <a:headEnd type="none" w="sm" len="sm"/>
            <a:tailEnd type="none" w="sm" len="sm"/>
          </a:ln>
          <a:effectLst/>
        </p:spPr>
        <p:txBody>
          <a:bodyPr>
            <a:spAutoFit/>
          </a:bodyPr>
          <a:lstStyle/>
          <a:p>
            <a:pPr algn="l">
              <a:spcBef>
                <a:spcPct val="50000"/>
              </a:spcBef>
            </a:pPr>
            <a:r>
              <a:rPr lang="sv-SE" sz="1500">
                <a:solidFill>
                  <a:srgbClr val="009900"/>
                </a:solidFill>
                <a:latin typeface="Helvetica" pitchFamily="34" charset="0"/>
              </a:rPr>
              <a:t>Subsidies:</a:t>
            </a:r>
          </a:p>
          <a:p>
            <a:pPr algn="l">
              <a:spcBef>
                <a:spcPct val="50000"/>
              </a:spcBef>
            </a:pPr>
            <a:r>
              <a:rPr lang="sv-SE" sz="1500">
                <a:solidFill>
                  <a:srgbClr val="009900"/>
                </a:solidFill>
                <a:latin typeface="Helvetica" pitchFamily="34" charset="0"/>
              </a:rPr>
              <a:t>1) Product- and other production subsidies </a:t>
            </a:r>
          </a:p>
          <a:p>
            <a:pPr algn="l">
              <a:spcBef>
                <a:spcPct val="50000"/>
              </a:spcBef>
            </a:pPr>
            <a:r>
              <a:rPr lang="sv-SE" sz="1500">
                <a:solidFill>
                  <a:srgbClr val="009900"/>
                </a:solidFill>
                <a:latin typeface="Helvetica" pitchFamily="34" charset="0"/>
              </a:rPr>
              <a:t>2) Investment grants</a:t>
            </a:r>
          </a:p>
          <a:p>
            <a:pPr algn="l">
              <a:spcBef>
                <a:spcPct val="50000"/>
              </a:spcBef>
              <a:buFontTx/>
              <a:buChar char="-"/>
            </a:pPr>
            <a:endParaRPr lang="sv-SE" sz="1500">
              <a:solidFill>
                <a:srgbClr val="009900"/>
              </a:solidFill>
              <a:latin typeface="Palatino" pitchFamily="18" charset="0"/>
            </a:endParaRPr>
          </a:p>
        </p:txBody>
      </p:sp>
      <p:sp>
        <p:nvSpPr>
          <p:cNvPr id="106507" name="Text Box 11"/>
          <p:cNvSpPr txBox="1">
            <a:spLocks noChangeArrowheads="1"/>
          </p:cNvSpPr>
          <p:nvPr/>
        </p:nvSpPr>
        <p:spPr bwMode="auto">
          <a:xfrm>
            <a:off x="4710113" y="2487613"/>
            <a:ext cx="2209800" cy="2035175"/>
          </a:xfrm>
          <a:prstGeom prst="rect">
            <a:avLst/>
          </a:prstGeom>
          <a:noFill/>
          <a:ln w="12700">
            <a:noFill/>
            <a:miter lim="800000"/>
            <a:headEnd type="none" w="sm" len="sm"/>
            <a:tailEnd type="none" w="sm" len="sm"/>
          </a:ln>
          <a:effectLst/>
        </p:spPr>
        <p:txBody>
          <a:bodyPr>
            <a:spAutoFit/>
          </a:bodyPr>
          <a:lstStyle/>
          <a:p>
            <a:pPr algn="l">
              <a:spcBef>
                <a:spcPct val="50000"/>
              </a:spcBef>
            </a:pPr>
            <a:r>
              <a:rPr lang="sv-SE" sz="1500">
                <a:latin typeface="Helvetica" pitchFamily="34" charset="0"/>
              </a:rPr>
              <a:t>Taxes:</a:t>
            </a:r>
          </a:p>
          <a:p>
            <a:pPr algn="l">
              <a:spcBef>
                <a:spcPct val="50000"/>
              </a:spcBef>
            </a:pPr>
            <a:r>
              <a:rPr lang="sv-SE" sz="1500">
                <a:latin typeface="Helvetica" pitchFamily="34" charset="0"/>
              </a:rPr>
              <a:t>1) Product- and other production taxes</a:t>
            </a:r>
          </a:p>
          <a:p>
            <a:pPr algn="l">
              <a:spcBef>
                <a:spcPct val="50000"/>
              </a:spcBef>
            </a:pPr>
            <a:endParaRPr lang="sv-SE" sz="1000">
              <a:latin typeface="Helvetica" pitchFamily="34" charset="0"/>
            </a:endParaRPr>
          </a:p>
          <a:p>
            <a:pPr algn="l">
              <a:spcBef>
                <a:spcPct val="50000"/>
              </a:spcBef>
            </a:pPr>
            <a:r>
              <a:rPr lang="sv-SE" sz="1500">
                <a:latin typeface="Helvetica" pitchFamily="34" charset="0"/>
              </a:rPr>
              <a:t>2) Other levies (e.g. charges)</a:t>
            </a:r>
          </a:p>
          <a:p>
            <a:pPr algn="l">
              <a:spcBef>
                <a:spcPct val="50000"/>
              </a:spcBef>
            </a:pPr>
            <a:endParaRPr lang="sv-SE" sz="1500">
              <a:latin typeface="Helvetica" pitchFamily="34" charset="0"/>
            </a:endParaRPr>
          </a:p>
        </p:txBody>
      </p:sp>
      <p:sp>
        <p:nvSpPr>
          <p:cNvPr id="106508" name="Rectangle 12"/>
          <p:cNvSpPr>
            <a:spLocks noChangeArrowheads="1"/>
          </p:cNvSpPr>
          <p:nvPr/>
        </p:nvSpPr>
        <p:spPr bwMode="auto">
          <a:xfrm>
            <a:off x="1814513" y="2259013"/>
            <a:ext cx="5334000" cy="3124200"/>
          </a:xfrm>
          <a:prstGeom prst="rect">
            <a:avLst/>
          </a:prstGeom>
          <a:noFill/>
          <a:ln w="12700">
            <a:solidFill>
              <a:schemeClr val="tx1"/>
            </a:solidFill>
            <a:miter lim="800000"/>
            <a:headEnd type="none" w="sm" len="sm"/>
            <a:tailEnd type="none" w="sm" len="sm"/>
          </a:ln>
          <a:effectLst/>
        </p:spPr>
        <p:txBody>
          <a:bodyPr wrap="none" anchor="ctr"/>
          <a:lstStyle/>
          <a:p>
            <a:endParaRPr lang="sv-SE"/>
          </a:p>
        </p:txBody>
      </p:sp>
      <p:sp>
        <p:nvSpPr>
          <p:cNvPr id="106509" name="Rectangle 13"/>
          <p:cNvSpPr>
            <a:spLocks noChangeArrowheads="1"/>
          </p:cNvSpPr>
          <p:nvPr/>
        </p:nvSpPr>
        <p:spPr bwMode="auto">
          <a:xfrm>
            <a:off x="2043113" y="4545013"/>
            <a:ext cx="4876800" cy="609600"/>
          </a:xfrm>
          <a:prstGeom prst="rect">
            <a:avLst/>
          </a:prstGeom>
          <a:noFill/>
          <a:ln w="12700">
            <a:solidFill>
              <a:schemeClr val="tx1"/>
            </a:solidFill>
            <a:miter lim="800000"/>
            <a:headEnd type="none" w="sm" len="sm"/>
            <a:tailEnd type="none" w="sm" len="sm"/>
          </a:ln>
          <a:effectLst/>
        </p:spPr>
        <p:txBody>
          <a:bodyPr wrap="none" anchor="ctr"/>
          <a:lstStyle/>
          <a:p>
            <a:endParaRPr lang="sv-SE"/>
          </a:p>
        </p:txBody>
      </p:sp>
      <p:sp>
        <p:nvSpPr>
          <p:cNvPr id="106510" name="Text Box 14"/>
          <p:cNvSpPr txBox="1">
            <a:spLocks noChangeArrowheads="1"/>
          </p:cNvSpPr>
          <p:nvPr/>
        </p:nvSpPr>
        <p:spPr bwMode="auto">
          <a:xfrm>
            <a:off x="1966913" y="4697413"/>
            <a:ext cx="5029200" cy="320675"/>
          </a:xfrm>
          <a:prstGeom prst="rect">
            <a:avLst/>
          </a:prstGeom>
          <a:noFill/>
          <a:ln w="12700">
            <a:noFill/>
            <a:miter lim="800000"/>
            <a:headEnd type="none" w="sm" len="sm"/>
            <a:tailEnd type="none" w="sm" len="sm"/>
          </a:ln>
          <a:effectLst/>
        </p:spPr>
        <p:txBody>
          <a:bodyPr>
            <a:spAutoFit/>
          </a:bodyPr>
          <a:lstStyle/>
          <a:p>
            <a:pPr>
              <a:spcBef>
                <a:spcPct val="50000"/>
              </a:spcBef>
            </a:pPr>
            <a:r>
              <a:rPr lang="sv-SE" sz="1500">
                <a:solidFill>
                  <a:srgbClr val="FF0000"/>
                </a:solidFill>
                <a:latin typeface="Helvetica" pitchFamily="34" charset="0"/>
              </a:rPr>
              <a:t>3) Tax subsidies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7" y="377825"/>
            <a:ext cx="7416824" cy="1143000"/>
          </a:xfrm>
        </p:spPr>
        <p:txBody>
          <a:bodyPr/>
          <a:lstStyle/>
          <a:p>
            <a:r>
              <a:rPr lang="en-AU" sz="2400" b="1" dirty="0" smtClean="0"/>
              <a:t>Environmental tax revenue by type, EU-27,</a:t>
            </a:r>
            <a:br>
              <a:rPr lang="en-AU" sz="2400" b="1" dirty="0" smtClean="0"/>
            </a:br>
            <a:r>
              <a:rPr lang="en-AU" sz="2400" b="1" dirty="0" smtClean="0"/>
              <a:t> 1995-2009 (EUR and % GDP)</a:t>
            </a:r>
            <a:endParaRPr lang="sv-SE" sz="2400" dirty="0"/>
          </a:p>
        </p:txBody>
      </p:sp>
      <p:sp>
        <p:nvSpPr>
          <p:cNvPr id="3" name="Platshållare för innehåll 2"/>
          <p:cNvSpPr>
            <a:spLocks noGrp="1"/>
          </p:cNvSpPr>
          <p:nvPr>
            <p:ph idx="1"/>
          </p:nvPr>
        </p:nvSpPr>
        <p:spPr/>
        <p:txBody>
          <a:bodyPr/>
          <a:lstStyle/>
          <a:p>
            <a:endParaRPr lang="sv-SE"/>
          </a:p>
        </p:txBody>
      </p:sp>
      <p:pic>
        <p:nvPicPr>
          <p:cNvPr id="31745" name="Picture 4"/>
          <p:cNvPicPr>
            <a:picLocks noChangeAspect="1" noChangeArrowheads="1"/>
          </p:cNvPicPr>
          <p:nvPr/>
        </p:nvPicPr>
        <p:blipFill>
          <a:blip r:embed="rId2" cstate="print"/>
          <a:srcRect t="5904" b="9103"/>
          <a:stretch>
            <a:fillRect/>
          </a:stretch>
        </p:blipFill>
        <p:spPr bwMode="auto">
          <a:xfrm>
            <a:off x="-1769" y="1772816"/>
            <a:ext cx="8822241" cy="4694236"/>
          </a:xfrm>
          <a:prstGeom prst="rect">
            <a:avLst/>
          </a:prstGeom>
          <a:noFill/>
        </p:spPr>
      </p:pic>
      <p:sp>
        <p:nvSpPr>
          <p:cNvPr id="31747" name="Rectangle 3"/>
          <p:cNvSpPr>
            <a:spLocks noChangeArrowheads="1"/>
          </p:cNvSpPr>
          <p:nvPr/>
        </p:nvSpPr>
        <p:spPr bwMode="auto">
          <a:xfrm>
            <a:off x="0" y="2905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2400" dirty="0" smtClean="0"/>
              <a:t>Distribution of CO2 tax revenues, emissions rights, CO2 emissions covered by the trading scheme and total CO2 emissions in Sweden by Industry (NACE)</a:t>
            </a:r>
            <a:endParaRPr lang="sv-SE" sz="2400" dirty="0"/>
          </a:p>
        </p:txBody>
      </p:sp>
      <p:graphicFrame>
        <p:nvGraphicFramePr>
          <p:cNvPr id="4" name="Platshållare för innehåll 3"/>
          <p:cNvGraphicFramePr>
            <a:graphicFrameLocks noGrp="1"/>
          </p:cNvGraphicFramePr>
          <p:nvPr>
            <p:ph idx="1"/>
          </p:nvPr>
        </p:nvGraphicFramePr>
        <p:xfrm>
          <a:off x="1043608" y="1772816"/>
          <a:ext cx="7643192" cy="4709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Stående-logga-vit"/>
          <p:cNvPicPr>
            <a:picLocks noChangeAspect="1" noChangeArrowheads="1"/>
          </p:cNvPicPr>
          <p:nvPr/>
        </p:nvPicPr>
        <p:blipFill>
          <a:blip r:embed="rId3" cstate="print"/>
          <a:srcRect l="26892"/>
          <a:stretch>
            <a:fillRect/>
          </a:stretch>
        </p:blipFill>
        <p:spPr bwMode="auto">
          <a:xfrm>
            <a:off x="0" y="625475"/>
            <a:ext cx="947738" cy="5359400"/>
          </a:xfrm>
          <a:prstGeom prst="rect">
            <a:avLst/>
          </a:prstGeom>
          <a:noFill/>
        </p:spPr>
      </p:pic>
      <p:sp>
        <p:nvSpPr>
          <p:cNvPr id="88067" name="Line 3"/>
          <p:cNvSpPr>
            <a:spLocks noChangeShapeType="1"/>
          </p:cNvSpPr>
          <p:nvPr/>
        </p:nvSpPr>
        <p:spPr bwMode="auto">
          <a:xfrm>
            <a:off x="968375" y="1544638"/>
            <a:ext cx="7327900" cy="12700"/>
          </a:xfrm>
          <a:prstGeom prst="line">
            <a:avLst/>
          </a:prstGeom>
          <a:noFill/>
          <a:ln w="76200">
            <a:solidFill>
              <a:schemeClr val="tx2"/>
            </a:solidFill>
            <a:round/>
            <a:headEnd type="none" w="sm" len="sm"/>
            <a:tailEnd type="none" w="sm" len="sm"/>
          </a:ln>
          <a:effectLst/>
        </p:spPr>
        <p:txBody>
          <a:bodyPr/>
          <a:lstStyle/>
          <a:p>
            <a:endParaRPr lang="sv-SE"/>
          </a:p>
        </p:txBody>
      </p:sp>
      <p:sp>
        <p:nvSpPr>
          <p:cNvPr id="88068" name="Rectangle 4"/>
          <p:cNvSpPr>
            <a:spLocks noGrp="1" noChangeArrowheads="1"/>
          </p:cNvSpPr>
          <p:nvPr>
            <p:ph type="title" idx="4294967295"/>
          </p:nvPr>
        </p:nvSpPr>
        <p:spPr>
          <a:xfrm>
            <a:off x="739775" y="288925"/>
            <a:ext cx="7450138" cy="1385888"/>
          </a:xfrm>
        </p:spPr>
        <p:txBody>
          <a:bodyPr/>
          <a:lstStyle/>
          <a:p>
            <a:r>
              <a:rPr lang="en-CA" sz="3900" b="1">
                <a:cs typeface="Times New Roman" pitchFamily="18" charset="0"/>
              </a:rPr>
              <a:t>Environmental taxes</a:t>
            </a:r>
            <a:r>
              <a:rPr lang="en-CA" sz="3900" b="1">
                <a:solidFill>
                  <a:schemeClr val="tx1"/>
                </a:solidFill>
                <a:cs typeface="Times New Roman" pitchFamily="18" charset="0"/>
              </a:rPr>
              <a:t> </a:t>
            </a:r>
            <a:endParaRPr lang="en-GB" sz="3900" b="1" i="1">
              <a:solidFill>
                <a:schemeClr val="tx1"/>
              </a:solidFill>
              <a:cs typeface="Times New Roman" pitchFamily="18" charset="0"/>
            </a:endParaRPr>
          </a:p>
        </p:txBody>
      </p:sp>
      <p:pic>
        <p:nvPicPr>
          <p:cNvPr id="88069" name="Picture 5" descr="Grå-vita-siffror"/>
          <p:cNvPicPr>
            <a:picLocks noChangeAspect="1" noChangeArrowheads="1"/>
          </p:cNvPicPr>
          <p:nvPr/>
        </p:nvPicPr>
        <p:blipFill>
          <a:blip r:embed="rId4" cstate="print"/>
          <a:srcRect b="45036"/>
          <a:stretch>
            <a:fillRect/>
          </a:stretch>
        </p:blipFill>
        <p:spPr bwMode="auto">
          <a:xfrm>
            <a:off x="7754938" y="5845175"/>
            <a:ext cx="1389062" cy="1012825"/>
          </a:xfrm>
          <a:prstGeom prst="rect">
            <a:avLst/>
          </a:prstGeom>
          <a:noFill/>
        </p:spPr>
      </p:pic>
      <p:sp>
        <p:nvSpPr>
          <p:cNvPr id="88070" name="Text Box 6"/>
          <p:cNvSpPr txBox="1">
            <a:spLocks noChangeArrowheads="1"/>
          </p:cNvSpPr>
          <p:nvPr/>
        </p:nvSpPr>
        <p:spPr bwMode="auto">
          <a:xfrm>
            <a:off x="1166813" y="1862138"/>
            <a:ext cx="6799262" cy="6051550"/>
          </a:xfrm>
          <a:prstGeom prst="rect">
            <a:avLst/>
          </a:prstGeom>
          <a:noFill/>
          <a:ln w="12700">
            <a:noFill/>
            <a:miter lim="800000"/>
            <a:headEnd type="none" w="sm" len="sm"/>
            <a:tailEnd type="none" w="sm" len="sm"/>
          </a:ln>
          <a:effectLst/>
        </p:spPr>
        <p:txBody>
          <a:bodyPr>
            <a:spAutoFit/>
          </a:bodyPr>
          <a:lstStyle/>
          <a:p>
            <a:pPr algn="l" defTabSz="762000">
              <a:spcBef>
                <a:spcPct val="20000"/>
              </a:spcBef>
              <a:buClr>
                <a:schemeClr val="tx2"/>
              </a:buClr>
            </a:pPr>
            <a:r>
              <a:rPr lang="en-GB" sz="2400" b="0">
                <a:solidFill>
                  <a:schemeClr val="tx1"/>
                </a:solidFill>
                <a:latin typeface="Arial" pitchFamily="34" charset="0"/>
                <a:cs typeface="Times New Roman" pitchFamily="18" charset="0"/>
              </a:rPr>
              <a:t>●</a:t>
            </a:r>
            <a:r>
              <a:rPr lang="sv-SE" sz="2400" b="0">
                <a:solidFill>
                  <a:schemeClr val="tx1"/>
                </a:solidFill>
                <a:latin typeface="Arial" pitchFamily="34" charset="0"/>
                <a:cs typeface="Times New Roman" pitchFamily="18" charset="0"/>
              </a:rPr>
              <a:t> T</a:t>
            </a:r>
            <a:r>
              <a:rPr lang="sv-SE" sz="2400" b="0">
                <a:solidFill>
                  <a:schemeClr val="tx1"/>
                </a:solidFill>
                <a:latin typeface="Arial" pitchFamily="34" charset="0"/>
              </a:rPr>
              <a:t>he OECD and EUROSTAT definition</a:t>
            </a:r>
          </a:p>
          <a:p>
            <a:pPr algn="l" defTabSz="762000">
              <a:spcBef>
                <a:spcPct val="20000"/>
              </a:spcBef>
              <a:buClr>
                <a:schemeClr val="tx2"/>
              </a:buClr>
            </a:pPr>
            <a:endParaRPr lang="sv-SE" sz="2400" b="0" i="1">
              <a:solidFill>
                <a:schemeClr val="tx1"/>
              </a:solidFill>
              <a:latin typeface="Arial" pitchFamily="34" charset="0"/>
              <a:cs typeface="Times New Roman" pitchFamily="18" charset="0"/>
            </a:endParaRPr>
          </a:p>
          <a:p>
            <a:pPr algn="l" defTabSz="762000">
              <a:spcBef>
                <a:spcPct val="20000"/>
              </a:spcBef>
              <a:buClr>
                <a:schemeClr val="tx2"/>
              </a:buClr>
            </a:pPr>
            <a:r>
              <a:rPr lang="sv-SE" sz="2400" b="0" i="1">
                <a:solidFill>
                  <a:schemeClr val="tx1"/>
                </a:solidFill>
                <a:latin typeface="Arial" pitchFamily="34" charset="0"/>
                <a:cs typeface="Times New Roman" pitchFamily="18" charset="0"/>
              </a:rPr>
              <a:t>	</a:t>
            </a:r>
            <a:r>
              <a:rPr lang="en-GB" sz="2400" b="0" i="1">
                <a:solidFill>
                  <a:schemeClr val="tx1"/>
                </a:solidFill>
                <a:latin typeface="Arial" pitchFamily="34" charset="0"/>
                <a:cs typeface="Times New Roman" pitchFamily="18" charset="0"/>
              </a:rPr>
              <a:t>“…it has been chosen to single out the </a:t>
            </a:r>
            <a:r>
              <a:rPr lang="en-GB" sz="2400" i="1">
                <a:solidFill>
                  <a:schemeClr val="tx1"/>
                </a:solidFill>
                <a:latin typeface="Arial" pitchFamily="34" charset="0"/>
                <a:cs typeface="Times New Roman" pitchFamily="18" charset="0"/>
              </a:rPr>
              <a:t>tax bases that seem to have a particular environmental relevance</a:t>
            </a:r>
            <a:r>
              <a:rPr lang="en-GB" sz="2400" b="0" i="1">
                <a:solidFill>
                  <a:schemeClr val="tx1"/>
                </a:solidFill>
                <a:latin typeface="Arial" pitchFamily="34" charset="0"/>
                <a:cs typeface="Times New Roman" pitchFamily="18" charset="0"/>
              </a:rPr>
              <a:t>, and to consider all taxes levied on these tax bases as environmentally related </a:t>
            </a:r>
            <a:r>
              <a:rPr lang="en-GB" sz="2400" i="1">
                <a:solidFill>
                  <a:schemeClr val="tx1"/>
                </a:solidFill>
                <a:latin typeface="Arial" pitchFamily="34" charset="0"/>
                <a:cs typeface="Times New Roman" pitchFamily="18" charset="0"/>
              </a:rPr>
              <a:t>regardless of the motives</a:t>
            </a:r>
            <a:r>
              <a:rPr lang="en-GB" sz="2400" b="0" i="1">
                <a:solidFill>
                  <a:schemeClr val="tx1"/>
                </a:solidFill>
                <a:latin typeface="Arial" pitchFamily="34" charset="0"/>
                <a:cs typeface="Times New Roman" pitchFamily="18" charset="0"/>
              </a:rPr>
              <a:t> behind their introduction, their names etc.”</a:t>
            </a:r>
            <a:endParaRPr lang="sv-SE" sz="2400" b="0" i="1">
              <a:solidFill>
                <a:schemeClr val="tx1"/>
              </a:solidFill>
              <a:latin typeface="Arial" pitchFamily="34" charset="0"/>
              <a:cs typeface="Times New Roman" pitchFamily="18" charset="0"/>
            </a:endParaRPr>
          </a:p>
          <a:p>
            <a:pPr algn="l" defTabSz="762000">
              <a:spcBef>
                <a:spcPct val="20000"/>
              </a:spcBef>
              <a:buClr>
                <a:schemeClr val="tx2"/>
              </a:buClr>
            </a:pPr>
            <a:endParaRPr lang="sv-SE" sz="2400" b="0">
              <a:solidFill>
                <a:schemeClr val="tx1"/>
              </a:solidFill>
              <a:latin typeface="Arial" pitchFamily="34" charset="0"/>
            </a:endParaRPr>
          </a:p>
          <a:p>
            <a:pPr algn="l" defTabSz="762000">
              <a:spcBef>
                <a:spcPct val="20000"/>
              </a:spcBef>
              <a:buClr>
                <a:schemeClr val="tx2"/>
              </a:buClr>
            </a:pPr>
            <a:endParaRPr lang="sv-SE" sz="1800" b="0">
              <a:solidFill>
                <a:schemeClr val="tx1"/>
              </a:solidFill>
              <a:latin typeface="Arial" pitchFamily="34" charset="0"/>
              <a:cs typeface="Times New Roman" pitchFamily="18" charset="0"/>
            </a:endParaRPr>
          </a:p>
          <a:p>
            <a:pPr algn="l" defTabSz="762000">
              <a:spcBef>
                <a:spcPct val="20000"/>
              </a:spcBef>
              <a:buClr>
                <a:schemeClr val="tx2"/>
              </a:buClr>
            </a:pPr>
            <a:endParaRPr lang="sv-SE" sz="1800" b="0">
              <a:solidFill>
                <a:schemeClr val="tx1"/>
              </a:solidFill>
              <a:latin typeface="Arial" pitchFamily="34" charset="0"/>
              <a:cs typeface="Times New Roman" pitchFamily="18" charset="0"/>
            </a:endParaRPr>
          </a:p>
          <a:p>
            <a:pPr algn="l" defTabSz="762000">
              <a:spcBef>
                <a:spcPct val="20000"/>
              </a:spcBef>
              <a:buClr>
                <a:schemeClr val="tx2"/>
              </a:buClr>
            </a:pPr>
            <a:endParaRPr lang="sv-SE" sz="500" b="0">
              <a:solidFill>
                <a:schemeClr val="tx1"/>
              </a:solidFill>
              <a:latin typeface="Arial" pitchFamily="34" charset="0"/>
              <a:cs typeface="Times New Roman" pitchFamily="18" charset="0"/>
            </a:endParaRPr>
          </a:p>
          <a:p>
            <a:pPr algn="l" defTabSz="762000">
              <a:spcBef>
                <a:spcPct val="20000"/>
              </a:spcBef>
              <a:buClr>
                <a:schemeClr val="tx2"/>
              </a:buClr>
            </a:pPr>
            <a:endParaRPr lang="sv-SE" sz="1800" b="0">
              <a:solidFill>
                <a:schemeClr val="tx1"/>
              </a:solidFill>
              <a:latin typeface="Arial" pitchFamily="34" charset="0"/>
              <a:cs typeface="Times New Roman" pitchFamily="18" charset="0"/>
            </a:endParaRPr>
          </a:p>
          <a:p>
            <a:pPr algn="l" defTabSz="762000">
              <a:spcBef>
                <a:spcPct val="20000"/>
              </a:spcBef>
              <a:buClr>
                <a:schemeClr val="tx2"/>
              </a:buClr>
            </a:pPr>
            <a:r>
              <a:rPr lang="sv-SE" sz="1800">
                <a:solidFill>
                  <a:schemeClr val="accent1"/>
                </a:solidFill>
                <a:latin typeface="Arial" pitchFamily="34" charset="0"/>
                <a:cs typeface="Times New Roman" pitchFamily="18" charset="0"/>
                <a:sym typeface="Wingdings" pitchFamily="2" charset="2"/>
              </a:rPr>
              <a:t>		                </a:t>
            </a:r>
            <a:endParaRPr lang="sv-SE" sz="1800">
              <a:solidFill>
                <a:schemeClr val="accent1"/>
              </a:solidFill>
              <a:latin typeface="Arial" pitchFamily="34" charset="0"/>
              <a:cs typeface="Times New Roman" pitchFamily="18" charset="0"/>
            </a:endParaRPr>
          </a:p>
          <a:p>
            <a:pPr algn="l" defTabSz="762000">
              <a:spcBef>
                <a:spcPct val="20000"/>
              </a:spcBef>
              <a:buClr>
                <a:schemeClr val="tx2"/>
              </a:buClr>
            </a:pPr>
            <a:endParaRPr lang="sv-SE" sz="1200">
              <a:solidFill>
                <a:schemeClr val="accent1"/>
              </a:solidFill>
              <a:latin typeface="Arial" pitchFamily="34" charset="0"/>
              <a:cs typeface="Times New Roman" pitchFamily="18" charset="0"/>
            </a:endParaRPr>
          </a:p>
          <a:p>
            <a:pPr algn="l" defTabSz="762000">
              <a:spcBef>
                <a:spcPct val="20000"/>
              </a:spcBef>
              <a:buClr>
                <a:schemeClr val="tx2"/>
              </a:buClr>
            </a:pPr>
            <a:r>
              <a:rPr lang="sv-SE" sz="2500"/>
              <a:t>  	</a:t>
            </a:r>
            <a:endParaRPr lang="en-GB" sz="25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457200" y="609600"/>
            <a:ext cx="8686800" cy="609600"/>
          </a:xfrm>
          <a:prstGeom prst="rect">
            <a:avLst/>
          </a:prstGeom>
          <a:noFill/>
          <a:ln w="9525">
            <a:noFill/>
            <a:miter lim="800000"/>
            <a:headEnd/>
            <a:tailEnd/>
          </a:ln>
          <a:effectLst/>
        </p:spPr>
        <p:txBody>
          <a:bodyPr lIns="92075" tIns="46038" rIns="92075" bIns="46038" anchor="ctr"/>
          <a:lstStyle/>
          <a:p>
            <a:pPr algn="l"/>
            <a:r>
              <a:rPr lang="en-US" sz="3600" b="0">
                <a:latin typeface="Arial" pitchFamily="34" charset="0"/>
              </a:rPr>
              <a:t>Energy tax and fuel use by industry</a:t>
            </a:r>
            <a:r>
              <a:rPr lang="sv-SE" sz="3600" b="0">
                <a:latin typeface="Times New Roman" pitchFamily="18" charset="0"/>
              </a:rPr>
              <a:t> </a:t>
            </a:r>
          </a:p>
        </p:txBody>
      </p:sp>
      <p:sp>
        <p:nvSpPr>
          <p:cNvPr id="131075" name="Rectangle 3"/>
          <p:cNvSpPr>
            <a:spLocks noChangeArrowheads="1"/>
          </p:cNvSpPr>
          <p:nvPr/>
        </p:nvSpPr>
        <p:spPr bwMode="auto">
          <a:xfrm>
            <a:off x="3305175" y="3100388"/>
            <a:ext cx="9144000" cy="0"/>
          </a:xfrm>
          <a:prstGeom prst="rect">
            <a:avLst/>
          </a:prstGeom>
          <a:noFill/>
          <a:ln w="12700">
            <a:noFill/>
            <a:miter lim="800000"/>
            <a:headEnd type="none" w="sm" len="sm"/>
            <a:tailEnd type="none" w="sm" len="sm"/>
          </a:ln>
          <a:effectLst/>
        </p:spPr>
        <p:txBody>
          <a:bodyPr>
            <a:spAutoFit/>
          </a:bodyPr>
          <a:lstStyle/>
          <a:p>
            <a:endParaRPr lang="sv-SE"/>
          </a:p>
        </p:txBody>
      </p:sp>
      <p:pic>
        <p:nvPicPr>
          <p:cNvPr id="131076" name="Picture 4"/>
          <p:cNvPicPr>
            <a:picLocks noChangeAspect="1" noChangeArrowheads="1"/>
          </p:cNvPicPr>
          <p:nvPr/>
        </p:nvPicPr>
        <p:blipFill>
          <a:blip r:embed="rId3" cstate="print"/>
          <a:srcRect/>
          <a:stretch>
            <a:fillRect/>
          </a:stretch>
        </p:blipFill>
        <p:spPr bwMode="auto">
          <a:xfrm>
            <a:off x="228600" y="0"/>
            <a:ext cx="2286000" cy="681038"/>
          </a:xfrm>
          <a:prstGeom prst="rect">
            <a:avLst/>
          </a:prstGeom>
          <a:noFill/>
          <a:ln w="12700">
            <a:noFill/>
            <a:miter lim="800000"/>
            <a:headEnd type="none" w="sm" len="sm"/>
            <a:tailEnd type="none" w="sm" len="sm"/>
          </a:ln>
          <a:effectLst/>
        </p:spPr>
      </p:pic>
      <p:pic>
        <p:nvPicPr>
          <p:cNvPr id="131077" name="Picture 5"/>
          <p:cNvPicPr>
            <a:picLocks noChangeAspect="1" noChangeArrowheads="1"/>
          </p:cNvPicPr>
          <p:nvPr/>
        </p:nvPicPr>
        <p:blipFill>
          <a:blip r:embed="rId4" cstate="print"/>
          <a:srcRect/>
          <a:stretch>
            <a:fillRect/>
          </a:stretch>
        </p:blipFill>
        <p:spPr bwMode="auto">
          <a:xfrm>
            <a:off x="0" y="1139825"/>
            <a:ext cx="9144000" cy="5718175"/>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Stående-logga-vit"/>
          <p:cNvPicPr>
            <a:picLocks noChangeAspect="1" noChangeArrowheads="1"/>
          </p:cNvPicPr>
          <p:nvPr/>
        </p:nvPicPr>
        <p:blipFill>
          <a:blip r:embed="rId2" cstate="print"/>
          <a:srcRect l="26892"/>
          <a:stretch>
            <a:fillRect/>
          </a:stretch>
        </p:blipFill>
        <p:spPr bwMode="auto">
          <a:xfrm>
            <a:off x="0" y="619125"/>
            <a:ext cx="947738" cy="5359400"/>
          </a:xfrm>
          <a:prstGeom prst="rect">
            <a:avLst/>
          </a:prstGeom>
          <a:noFill/>
        </p:spPr>
      </p:pic>
      <p:sp>
        <p:nvSpPr>
          <p:cNvPr id="128003" name="Rectangle 3"/>
          <p:cNvSpPr>
            <a:spLocks noGrp="1" noChangeArrowheads="1"/>
          </p:cNvSpPr>
          <p:nvPr>
            <p:ph type="title" idx="4294967295"/>
          </p:nvPr>
        </p:nvSpPr>
        <p:spPr>
          <a:xfrm>
            <a:off x="528638" y="0"/>
            <a:ext cx="7772400" cy="1143000"/>
          </a:xfrm>
        </p:spPr>
        <p:txBody>
          <a:bodyPr/>
          <a:lstStyle/>
          <a:p>
            <a:r>
              <a:rPr lang="en-US" sz="3500" b="1"/>
              <a:t> SEEA and basic energy statistics</a:t>
            </a:r>
          </a:p>
        </p:txBody>
      </p:sp>
      <p:sp>
        <p:nvSpPr>
          <p:cNvPr id="128004" name="Line 4"/>
          <p:cNvSpPr>
            <a:spLocks noChangeShapeType="1"/>
          </p:cNvSpPr>
          <p:nvPr/>
        </p:nvSpPr>
        <p:spPr bwMode="auto">
          <a:xfrm>
            <a:off x="946150" y="968375"/>
            <a:ext cx="7327900" cy="12700"/>
          </a:xfrm>
          <a:prstGeom prst="line">
            <a:avLst/>
          </a:prstGeom>
          <a:noFill/>
          <a:ln w="76200">
            <a:solidFill>
              <a:schemeClr val="accent2"/>
            </a:solidFill>
            <a:round/>
            <a:headEnd type="none" w="sm" len="sm"/>
            <a:tailEnd type="none" w="sm" len="sm"/>
          </a:ln>
          <a:effectLst/>
        </p:spPr>
        <p:txBody>
          <a:bodyPr/>
          <a:lstStyle/>
          <a:p>
            <a:endParaRPr lang="sv-SE"/>
          </a:p>
        </p:txBody>
      </p:sp>
      <p:sp>
        <p:nvSpPr>
          <p:cNvPr id="128005" name="Rectangle 5"/>
          <p:cNvSpPr>
            <a:spLocks noChangeArrowheads="1"/>
          </p:cNvSpPr>
          <p:nvPr/>
        </p:nvSpPr>
        <p:spPr bwMode="auto">
          <a:xfrm>
            <a:off x="920750" y="1076325"/>
            <a:ext cx="7696200" cy="7100405"/>
          </a:xfrm>
          <a:prstGeom prst="rect">
            <a:avLst/>
          </a:prstGeom>
          <a:noFill/>
          <a:ln w="12700">
            <a:noFill/>
            <a:miter lim="800000"/>
            <a:headEnd type="none" w="sm" len="sm"/>
            <a:tailEnd type="none" w="sm" len="sm"/>
          </a:ln>
          <a:effectLst/>
        </p:spPr>
        <p:txBody>
          <a:bodyPr>
            <a:spAutoFit/>
          </a:bodyPr>
          <a:lstStyle/>
          <a:p>
            <a:pPr marL="190500" indent="-190500" algn="l" defTabSz="762000">
              <a:lnSpc>
                <a:spcPct val="90000"/>
              </a:lnSpc>
              <a:spcBef>
                <a:spcPct val="50000"/>
              </a:spcBef>
              <a:buClr>
                <a:schemeClr val="accent2"/>
              </a:buClr>
              <a:buSzPct val="170000"/>
            </a:pPr>
            <a:endParaRPr lang="sv-SE" sz="1800" b="0" dirty="0">
              <a:solidFill>
                <a:srgbClr val="003399"/>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buFontTx/>
              <a:buChar char="•"/>
            </a:pPr>
            <a:r>
              <a:rPr lang="en-US" sz="2400" b="0" dirty="0">
                <a:solidFill>
                  <a:srgbClr val="003399"/>
                </a:solidFill>
                <a:latin typeface="Arial" pitchFamily="34" charset="0"/>
                <a:cs typeface="Times New Roman" pitchFamily="18" charset="0"/>
              </a:rPr>
              <a:t>Time series in focus </a:t>
            </a:r>
          </a:p>
          <a:p>
            <a:pPr marL="190500" indent="-190500" algn="l" defTabSz="762000">
              <a:lnSpc>
                <a:spcPct val="90000"/>
              </a:lnSpc>
              <a:spcBef>
                <a:spcPct val="50000"/>
              </a:spcBef>
              <a:buClr>
                <a:schemeClr val="accent2"/>
              </a:buClr>
              <a:buSzPct val="170000"/>
              <a:buFontTx/>
              <a:buChar char="•"/>
            </a:pPr>
            <a:r>
              <a:rPr lang="en-US" sz="2400" b="0" dirty="0">
                <a:solidFill>
                  <a:srgbClr val="003399"/>
                </a:solidFill>
                <a:latin typeface="Arial" pitchFamily="34" charset="0"/>
                <a:cs typeface="Times New Roman" pitchFamily="18" charset="0"/>
              </a:rPr>
              <a:t>Transport energy use by industry, not sector</a:t>
            </a:r>
          </a:p>
          <a:p>
            <a:pPr marL="190500" indent="-190500" algn="l" defTabSz="762000">
              <a:lnSpc>
                <a:spcPct val="90000"/>
              </a:lnSpc>
              <a:spcBef>
                <a:spcPct val="50000"/>
              </a:spcBef>
              <a:buClr>
                <a:schemeClr val="accent2"/>
              </a:buClr>
              <a:buSzPct val="170000"/>
              <a:buFontTx/>
              <a:buChar char="•"/>
            </a:pPr>
            <a:r>
              <a:rPr lang="en-US" sz="2400" b="0" dirty="0">
                <a:solidFill>
                  <a:srgbClr val="003399"/>
                </a:solidFill>
                <a:latin typeface="Arial" pitchFamily="34" charset="0"/>
                <a:cs typeface="Times New Roman" pitchFamily="18" charset="0"/>
              </a:rPr>
              <a:t> Data on renewable energy needed (car fuel e.g.)</a:t>
            </a:r>
          </a:p>
          <a:p>
            <a:pPr marL="190500" indent="-190500" algn="l" defTabSz="762000">
              <a:lnSpc>
                <a:spcPct val="90000"/>
              </a:lnSpc>
              <a:spcBef>
                <a:spcPct val="50000"/>
              </a:spcBef>
              <a:buClr>
                <a:schemeClr val="accent2"/>
              </a:buClr>
              <a:buSzPct val="170000"/>
              <a:buFontTx/>
              <a:buChar char="•"/>
            </a:pPr>
            <a:r>
              <a:rPr lang="en-US" sz="2400" b="0" dirty="0">
                <a:solidFill>
                  <a:srgbClr val="003399"/>
                </a:solidFill>
                <a:latin typeface="Arial" pitchFamily="34" charset="0"/>
                <a:cs typeface="Times New Roman" pitchFamily="18" charset="0"/>
              </a:rPr>
              <a:t> Small business: enumerating the surveys by industry (NACE), avoiding </a:t>
            </a:r>
            <a:r>
              <a:rPr lang="en-US" sz="2400" b="0" dirty="0" smtClean="0">
                <a:solidFill>
                  <a:srgbClr val="003399"/>
                </a:solidFill>
                <a:latin typeface="Arial" pitchFamily="34" charset="0"/>
                <a:cs typeface="Times New Roman" pitchFamily="18" charset="0"/>
              </a:rPr>
              <a:t>reporting labels like ‘other</a:t>
            </a:r>
            <a:r>
              <a:rPr lang="en-US" sz="2400" b="0" dirty="0">
                <a:solidFill>
                  <a:srgbClr val="003399"/>
                </a:solidFill>
                <a:latin typeface="Arial" pitchFamily="34" charset="0"/>
                <a:cs typeface="Times New Roman" pitchFamily="18" charset="0"/>
              </a:rPr>
              <a:t>’ sector.</a:t>
            </a:r>
          </a:p>
          <a:p>
            <a:pPr marL="190500" indent="-190500" algn="l" defTabSz="762000">
              <a:lnSpc>
                <a:spcPct val="90000"/>
              </a:lnSpc>
              <a:spcBef>
                <a:spcPct val="50000"/>
              </a:spcBef>
              <a:buClr>
                <a:schemeClr val="accent2"/>
              </a:buClr>
              <a:buSzPct val="170000"/>
              <a:buFontTx/>
              <a:buChar char="•"/>
            </a:pPr>
            <a:r>
              <a:rPr lang="en-US" sz="2400" b="0" dirty="0">
                <a:solidFill>
                  <a:srgbClr val="003399"/>
                </a:solidFill>
                <a:latin typeface="Arial" pitchFamily="34" charset="0"/>
                <a:cs typeface="Times New Roman" pitchFamily="18" charset="0"/>
              </a:rPr>
              <a:t> Different system boundary SNA/air emission statistics: Fuels that are not bought and sold (by-products) are outside of SNA, but </a:t>
            </a:r>
            <a:r>
              <a:rPr lang="en-US" sz="2400" b="0" dirty="0" smtClean="0">
                <a:solidFill>
                  <a:srgbClr val="003399"/>
                </a:solidFill>
                <a:latin typeface="Arial" pitchFamily="34" charset="0"/>
                <a:cs typeface="Times New Roman" pitchFamily="18" charset="0"/>
              </a:rPr>
              <a:t>inside </a:t>
            </a:r>
            <a:r>
              <a:rPr lang="en-US" sz="2400" b="0" dirty="0" err="1">
                <a:solidFill>
                  <a:srgbClr val="003399"/>
                </a:solidFill>
                <a:latin typeface="Arial" pitchFamily="34" charset="0"/>
                <a:cs typeface="Times New Roman" pitchFamily="18" charset="0"/>
              </a:rPr>
              <a:t>env</a:t>
            </a:r>
            <a:r>
              <a:rPr lang="en-US" sz="2400" b="0" dirty="0">
                <a:solidFill>
                  <a:srgbClr val="003399"/>
                </a:solidFill>
                <a:latin typeface="Arial" pitchFamily="34" charset="0"/>
                <a:cs typeface="Times New Roman" pitchFamily="18" charset="0"/>
              </a:rPr>
              <a:t>. stat</a:t>
            </a:r>
            <a:r>
              <a:rPr lang="en-US" sz="2400" b="0" dirty="0" smtClean="0">
                <a:solidFill>
                  <a:srgbClr val="003399"/>
                </a:solidFill>
                <a:latin typeface="Arial" pitchFamily="34" charset="0"/>
                <a:cs typeface="Times New Roman" pitchFamily="18" charset="0"/>
              </a:rPr>
              <a:t>.</a:t>
            </a:r>
          </a:p>
          <a:p>
            <a:pPr marL="190500" indent="-190500" algn="l" defTabSz="762000">
              <a:lnSpc>
                <a:spcPct val="90000"/>
              </a:lnSpc>
              <a:spcBef>
                <a:spcPct val="50000"/>
              </a:spcBef>
              <a:buClr>
                <a:schemeClr val="accent2"/>
              </a:buClr>
              <a:buSzPct val="170000"/>
            </a:pPr>
            <a:r>
              <a:rPr lang="en-US" sz="2400" b="0" dirty="0" smtClean="0">
                <a:solidFill>
                  <a:srgbClr val="003399"/>
                </a:solidFill>
                <a:latin typeface="Arial" pitchFamily="34" charset="0"/>
                <a:cs typeface="Times New Roman" pitchFamily="18" charset="0"/>
              </a:rPr>
              <a:t>● Energy taxes and subsidies </a:t>
            </a:r>
          </a:p>
          <a:p>
            <a:pPr marL="190500" indent="-190500" algn="l" defTabSz="762000">
              <a:lnSpc>
                <a:spcPct val="90000"/>
              </a:lnSpc>
              <a:spcBef>
                <a:spcPct val="50000"/>
              </a:spcBef>
              <a:buClr>
                <a:schemeClr val="accent2"/>
              </a:buClr>
              <a:buSzPct val="170000"/>
            </a:pPr>
            <a:r>
              <a:rPr lang="en-US" sz="2400" b="0" dirty="0" smtClean="0">
                <a:solidFill>
                  <a:srgbClr val="003399"/>
                </a:solidFill>
                <a:latin typeface="Arial" pitchFamily="34" charset="0"/>
                <a:cs typeface="Times New Roman" pitchFamily="18" charset="0"/>
              </a:rPr>
              <a:t>● A ‘new’  user group: the modelers of environmental - economic instruments</a:t>
            </a:r>
          </a:p>
          <a:p>
            <a:pPr marL="190500" indent="-190500" algn="l" defTabSz="762000">
              <a:lnSpc>
                <a:spcPct val="90000"/>
              </a:lnSpc>
              <a:spcBef>
                <a:spcPct val="50000"/>
              </a:spcBef>
              <a:buClr>
                <a:schemeClr val="accent2"/>
              </a:buClr>
              <a:buSzPct val="170000"/>
              <a:buFontTx/>
              <a:buChar char="•"/>
            </a:pPr>
            <a:endParaRPr lang="en-US" sz="2400" b="0" dirty="0">
              <a:solidFill>
                <a:srgbClr val="003399"/>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en-US" sz="2400" b="0" dirty="0">
              <a:solidFill>
                <a:srgbClr val="003399"/>
              </a:solidFill>
              <a:latin typeface="Arial" pitchFamily="34" charset="0"/>
              <a:cs typeface="Times New Roman" pitchFamily="18" charset="0"/>
              <a:sym typeface="Symbol" pitchFamily="18" charset="2"/>
            </a:endParaRPr>
          </a:p>
          <a:p>
            <a:pPr marL="190500" indent="-190500" algn="l" defTabSz="762000">
              <a:lnSpc>
                <a:spcPct val="90000"/>
              </a:lnSpc>
              <a:spcBef>
                <a:spcPct val="50000"/>
              </a:spcBef>
              <a:buClr>
                <a:schemeClr val="accent2"/>
              </a:buClr>
              <a:buSzPct val="170000"/>
            </a:pPr>
            <a:r>
              <a:rPr lang="sv-SE" sz="1800" b="0" dirty="0">
                <a:solidFill>
                  <a:srgbClr val="003399"/>
                </a:solidFill>
                <a:latin typeface="Arial" pitchFamily="34" charset="0"/>
                <a:cs typeface="Times New Roman" pitchFamily="18" charset="0"/>
                <a:sym typeface="Symbol" pitchFamily="18" charset="2"/>
              </a:rPr>
              <a:t>		</a:t>
            </a:r>
            <a:endParaRPr lang="sv-SE" sz="1800" b="0" dirty="0">
              <a:solidFill>
                <a:srgbClr val="003399"/>
              </a:solidFill>
              <a:latin typeface="Arial" pitchFamily="34" charset="0"/>
              <a:cs typeface="Times New Roman" pitchFamily="18" charset="0"/>
            </a:endParaRPr>
          </a:p>
          <a:p>
            <a:pPr marL="190500" indent="-190500" algn="l" defTabSz="762000">
              <a:lnSpc>
                <a:spcPct val="90000"/>
              </a:lnSpc>
              <a:spcBef>
                <a:spcPct val="50000"/>
              </a:spcBef>
              <a:buClr>
                <a:schemeClr val="accent2"/>
              </a:buClr>
              <a:buSzPct val="170000"/>
            </a:pPr>
            <a:endParaRPr lang="en-GB" sz="1800" b="0" dirty="0">
              <a:solidFill>
                <a:srgbClr val="003399"/>
              </a:solidFill>
              <a:latin typeface="Arial"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5713" y="-27384"/>
            <a:ext cx="7431087" cy="1143000"/>
          </a:xfrm>
        </p:spPr>
        <p:txBody>
          <a:bodyPr/>
          <a:lstStyle/>
          <a:p>
            <a:r>
              <a:rPr lang="sv-SE" dirty="0">
                <a:latin typeface="Arial" pitchFamily="34" charset="0"/>
                <a:cs typeface="Arial" pitchFamily="34" charset="0"/>
              </a:rPr>
              <a:t>D</a:t>
            </a:r>
            <a:r>
              <a:rPr lang="sv-SE" dirty="0" smtClean="0">
                <a:latin typeface="Arial" pitchFamily="34" charset="0"/>
                <a:cs typeface="Arial" pitchFamily="34" charset="0"/>
              </a:rPr>
              <a:t>ata, reports and </a:t>
            </a:r>
            <a:r>
              <a:rPr lang="sv-SE" dirty="0" err="1" smtClean="0">
                <a:latin typeface="Arial" pitchFamily="34" charset="0"/>
                <a:cs typeface="Arial" pitchFamily="34" charset="0"/>
              </a:rPr>
              <a:t>webtool</a:t>
            </a:r>
            <a:endParaRPr lang="sv-SE" dirty="0">
              <a:latin typeface="Arial" pitchFamily="34" charset="0"/>
              <a:cs typeface="Arial" pitchFamily="34" charset="0"/>
            </a:endParaRPr>
          </a:p>
        </p:txBody>
      </p:sp>
      <p:sp>
        <p:nvSpPr>
          <p:cNvPr id="7" name="textruta 6"/>
          <p:cNvSpPr txBox="1"/>
          <p:nvPr/>
        </p:nvSpPr>
        <p:spPr>
          <a:xfrm>
            <a:off x="405193" y="5949280"/>
            <a:ext cx="7452931" cy="707886"/>
          </a:xfrm>
          <a:prstGeom prst="rect">
            <a:avLst/>
          </a:prstGeom>
          <a:noFill/>
        </p:spPr>
        <p:txBody>
          <a:bodyPr wrap="square" rtlCol="0">
            <a:spAutoFit/>
          </a:bodyPr>
          <a:lstStyle/>
          <a:p>
            <a:r>
              <a:rPr lang="sv-SE" sz="4000" dirty="0" smtClean="0">
                <a:latin typeface="Arial" pitchFamily="34" charset="0"/>
                <a:cs typeface="Arial" pitchFamily="34" charset="0"/>
              </a:rPr>
              <a:t>www.scb.se/mi1301-en </a:t>
            </a:r>
            <a:endParaRPr lang="sv-SE" sz="4000" dirty="0">
              <a:latin typeface="Arial" pitchFamily="34" charset="0"/>
              <a:cs typeface="Arial" pitchFamily="34" charset="0"/>
            </a:endParaRPr>
          </a:p>
        </p:txBody>
      </p:sp>
      <p:pic>
        <p:nvPicPr>
          <p:cNvPr id="9" name="Picture 20"/>
          <p:cNvPicPr>
            <a:picLocks noChangeAspect="1" noChangeArrowheads="1"/>
          </p:cNvPicPr>
          <p:nvPr/>
        </p:nvPicPr>
        <p:blipFill>
          <a:blip r:embed="rId2" cstate="print"/>
          <a:srcRect/>
          <a:stretch>
            <a:fillRect/>
          </a:stretch>
        </p:blipFill>
        <p:spPr bwMode="auto">
          <a:xfrm>
            <a:off x="1240384" y="1328738"/>
            <a:ext cx="7248851" cy="4530532"/>
          </a:xfrm>
          <a:prstGeom prst="rect">
            <a:avLst/>
          </a:prstGeom>
          <a:noFill/>
          <a:ln w="9525">
            <a:noFill/>
            <a:miter lim="800000"/>
            <a:headEnd/>
            <a:tailEnd/>
          </a:ln>
        </p:spPr>
      </p:pic>
      <p:sp>
        <p:nvSpPr>
          <p:cNvPr id="10" name="textruta 9"/>
          <p:cNvSpPr txBox="1"/>
          <p:nvPr/>
        </p:nvSpPr>
        <p:spPr>
          <a:xfrm>
            <a:off x="1441947" y="6150114"/>
            <a:ext cx="5112568" cy="707886"/>
          </a:xfrm>
          <a:prstGeom prst="rect">
            <a:avLst/>
          </a:prstGeom>
          <a:noFill/>
        </p:spPr>
        <p:txBody>
          <a:bodyPr wrap="square" rtlCol="0">
            <a:spAutoFit/>
          </a:bodyPr>
          <a:lstStyle/>
          <a:p>
            <a:endParaRPr lang="sv-SE" sz="2000" dirty="0" smtClean="0">
              <a:latin typeface="Arial" pitchFamily="34" charset="0"/>
              <a:cs typeface="Arial" pitchFamily="34" charset="0"/>
            </a:endParaRPr>
          </a:p>
          <a:p>
            <a:r>
              <a:rPr lang="sv-SE" sz="2000" dirty="0" smtClean="0">
                <a:latin typeface="Arial" pitchFamily="34" charset="0"/>
                <a:cs typeface="Arial" pitchFamily="34" charset="0"/>
              </a:rPr>
              <a:t> </a:t>
            </a:r>
          </a:p>
        </p:txBody>
      </p:sp>
      <p:pic>
        <p:nvPicPr>
          <p:cNvPr id="6" name="Picture 2" descr="Stående-logga-vit"/>
          <p:cNvPicPr>
            <a:picLocks noChangeAspect="1" noChangeArrowheads="1"/>
          </p:cNvPicPr>
          <p:nvPr/>
        </p:nvPicPr>
        <p:blipFill>
          <a:blip r:embed="rId3" cstate="print"/>
          <a:srcRect l="26892"/>
          <a:stretch>
            <a:fillRect/>
          </a:stretch>
        </p:blipFill>
        <p:spPr bwMode="auto">
          <a:xfrm>
            <a:off x="0" y="619125"/>
            <a:ext cx="947738" cy="5359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1512" y="280988"/>
            <a:ext cx="7772400" cy="1143000"/>
          </a:xfrm>
        </p:spPr>
        <p:txBody>
          <a:bodyPr/>
          <a:lstStyle/>
          <a:p>
            <a:r>
              <a:rPr lang="sv-SE" sz="3200" dirty="0" smtClean="0">
                <a:latin typeface="Arial" pitchFamily="34" charset="0"/>
                <a:cs typeface="Arial" pitchFamily="34" charset="0"/>
              </a:rPr>
              <a:t>System</a:t>
            </a:r>
            <a:r>
              <a:rPr lang="sv-SE" sz="2400" b="1" dirty="0" smtClean="0"/>
              <a:t> </a:t>
            </a:r>
            <a:r>
              <a:rPr lang="sv-SE" sz="3200" dirty="0" smtClean="0">
                <a:latin typeface="Arial" pitchFamily="34" charset="0"/>
                <a:cs typeface="Arial" pitchFamily="34" charset="0"/>
              </a:rPr>
              <a:t>of </a:t>
            </a:r>
            <a:r>
              <a:rPr lang="sv-SE" sz="3200" dirty="0" err="1" smtClean="0">
                <a:latin typeface="Arial" pitchFamily="34" charset="0"/>
                <a:cs typeface="Arial" pitchFamily="34" charset="0"/>
              </a:rPr>
              <a:t>Environmental</a:t>
            </a:r>
            <a:r>
              <a:rPr lang="sv-SE" sz="3200" dirty="0" smtClean="0">
                <a:latin typeface="Arial" pitchFamily="34" charset="0"/>
                <a:cs typeface="Arial" pitchFamily="34" charset="0"/>
              </a:rPr>
              <a:t> and Economic </a:t>
            </a:r>
            <a:r>
              <a:rPr lang="sv-SE" sz="3200" dirty="0" err="1" smtClean="0">
                <a:latin typeface="Arial" pitchFamily="34" charset="0"/>
                <a:cs typeface="Arial" pitchFamily="34" charset="0"/>
              </a:rPr>
              <a:t>Accounts</a:t>
            </a:r>
            <a:r>
              <a:rPr lang="sv-SE" sz="3200" dirty="0" smtClean="0">
                <a:latin typeface="Arial" pitchFamily="34" charset="0"/>
                <a:cs typeface="Arial" pitchFamily="34" charset="0"/>
              </a:rPr>
              <a:t>, SEEA</a:t>
            </a:r>
            <a:endParaRPr lang="sv-SE" sz="3200" dirty="0">
              <a:latin typeface="Arial" pitchFamily="34" charset="0"/>
              <a:cs typeface="Arial" pitchFamily="34" charset="0"/>
            </a:endParaRPr>
          </a:p>
        </p:txBody>
      </p:sp>
      <p:sp>
        <p:nvSpPr>
          <p:cNvPr id="133122" name="Rectangle 2"/>
          <p:cNvSpPr>
            <a:spLocks noChangeArrowheads="1"/>
          </p:cNvSpPr>
          <p:nvPr/>
        </p:nvSpPr>
        <p:spPr bwMode="auto">
          <a:xfrm>
            <a:off x="0" y="0"/>
            <a:ext cx="9144000" cy="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endParaRPr lang="sv-SE"/>
          </a:p>
        </p:txBody>
      </p:sp>
      <p:graphicFrame>
        <p:nvGraphicFramePr>
          <p:cNvPr id="133121" name="Object 1"/>
          <p:cNvGraphicFramePr>
            <a:graphicFrameLocks noChangeAspect="1"/>
          </p:cNvGraphicFramePr>
          <p:nvPr/>
        </p:nvGraphicFramePr>
        <p:xfrm>
          <a:off x="957263" y="1157361"/>
          <a:ext cx="7686675" cy="5318052"/>
        </p:xfrm>
        <a:graphic>
          <a:graphicData uri="http://schemas.openxmlformats.org/presentationml/2006/ole">
            <p:oleObj spid="_x0000_s133121" name="Picture" r:id="rId4" imgW="4547520" imgH="3150000" progId="Word.Picture.8">
              <p:embed/>
            </p:oleObj>
          </a:graphicData>
        </a:graphic>
      </p:graphicFrame>
      <p:pic>
        <p:nvPicPr>
          <p:cNvPr id="5" name="Picture 2" descr="Stående-logga-vit"/>
          <p:cNvPicPr>
            <a:picLocks noChangeAspect="1" noChangeArrowheads="1"/>
          </p:cNvPicPr>
          <p:nvPr/>
        </p:nvPicPr>
        <p:blipFill>
          <a:blip r:embed="rId5" cstate="print"/>
          <a:srcRect l="26892"/>
          <a:stretch>
            <a:fillRect/>
          </a:stretch>
        </p:blipFill>
        <p:spPr bwMode="auto">
          <a:xfrm>
            <a:off x="0" y="619125"/>
            <a:ext cx="947738" cy="5359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Stående-logga-vit"/>
          <p:cNvPicPr>
            <a:picLocks noChangeAspect="1" noChangeArrowheads="1"/>
          </p:cNvPicPr>
          <p:nvPr/>
        </p:nvPicPr>
        <p:blipFill>
          <a:blip r:embed="rId3" cstate="print"/>
          <a:srcRect l="26892"/>
          <a:stretch>
            <a:fillRect/>
          </a:stretch>
        </p:blipFill>
        <p:spPr bwMode="auto">
          <a:xfrm>
            <a:off x="0" y="625475"/>
            <a:ext cx="947738" cy="5359400"/>
          </a:xfrm>
          <a:prstGeom prst="rect">
            <a:avLst/>
          </a:prstGeom>
          <a:noFill/>
        </p:spPr>
      </p:pic>
      <p:sp>
        <p:nvSpPr>
          <p:cNvPr id="114691" name="Line 3"/>
          <p:cNvSpPr>
            <a:spLocks noChangeShapeType="1"/>
          </p:cNvSpPr>
          <p:nvPr/>
        </p:nvSpPr>
        <p:spPr bwMode="auto">
          <a:xfrm>
            <a:off x="1087438" y="1368425"/>
            <a:ext cx="7327900" cy="12700"/>
          </a:xfrm>
          <a:prstGeom prst="line">
            <a:avLst/>
          </a:prstGeom>
          <a:noFill/>
          <a:ln w="76200">
            <a:solidFill>
              <a:srgbClr val="990099"/>
            </a:solidFill>
            <a:round/>
            <a:headEnd type="none" w="sm" len="sm"/>
            <a:tailEnd type="none" w="sm" len="sm"/>
          </a:ln>
          <a:effectLst/>
        </p:spPr>
        <p:txBody>
          <a:bodyPr/>
          <a:lstStyle/>
          <a:p>
            <a:endParaRPr lang="sv-SE"/>
          </a:p>
        </p:txBody>
      </p:sp>
      <p:sp>
        <p:nvSpPr>
          <p:cNvPr id="114692" name="Rectangle 4"/>
          <p:cNvSpPr>
            <a:spLocks noGrp="1" noChangeArrowheads="1"/>
          </p:cNvSpPr>
          <p:nvPr>
            <p:ph type="title" idx="4294967295"/>
          </p:nvPr>
        </p:nvSpPr>
        <p:spPr>
          <a:xfrm>
            <a:off x="1084263" y="1114425"/>
            <a:ext cx="6932612" cy="785813"/>
          </a:xfrm>
        </p:spPr>
        <p:txBody>
          <a:bodyPr/>
          <a:lstStyle/>
          <a:p>
            <a:r>
              <a:rPr lang="en-CA" sz="3500" b="1">
                <a:solidFill>
                  <a:srgbClr val="990099"/>
                </a:solidFill>
                <a:latin typeface="Arial" pitchFamily="34" charset="0"/>
                <a:cs typeface="Times New Roman" pitchFamily="18" charset="0"/>
              </a:rPr>
              <a:t>The environmental accounts</a:t>
            </a:r>
            <a:r>
              <a:rPr lang="en-CA" sz="3500" b="1">
                <a:solidFill>
                  <a:srgbClr val="0099FF"/>
                </a:solidFill>
                <a:latin typeface="Arial" pitchFamily="34" charset="0"/>
                <a:cs typeface="Times New Roman" pitchFamily="18" charset="0"/>
              </a:rPr>
              <a:t/>
            </a:r>
            <a:br>
              <a:rPr lang="en-CA" sz="3500" b="1">
                <a:solidFill>
                  <a:srgbClr val="0099FF"/>
                </a:solidFill>
                <a:latin typeface="Arial" pitchFamily="34" charset="0"/>
                <a:cs typeface="Times New Roman" pitchFamily="18" charset="0"/>
              </a:rPr>
            </a:br>
            <a:r>
              <a:rPr lang="en-GB" sz="3900" b="1" i="1">
                <a:solidFill>
                  <a:srgbClr val="990099"/>
                </a:solidFill>
                <a:latin typeface="Arial" pitchFamily="34" charset="0"/>
                <a:cs typeface="Times New Roman" pitchFamily="18" charset="0"/>
              </a:rPr>
              <a:t/>
            </a:r>
            <a:br>
              <a:rPr lang="en-GB" sz="3900" b="1" i="1">
                <a:solidFill>
                  <a:srgbClr val="990099"/>
                </a:solidFill>
                <a:latin typeface="Arial" pitchFamily="34" charset="0"/>
                <a:cs typeface="Times New Roman" pitchFamily="18" charset="0"/>
              </a:rPr>
            </a:br>
            <a:endParaRPr lang="en-GB" sz="3900" b="1" i="1">
              <a:solidFill>
                <a:srgbClr val="990099"/>
              </a:solidFill>
              <a:latin typeface="Arial" pitchFamily="34" charset="0"/>
              <a:cs typeface="Times New Roman" pitchFamily="18" charset="0"/>
            </a:endParaRPr>
          </a:p>
        </p:txBody>
      </p:sp>
      <p:sp>
        <p:nvSpPr>
          <p:cNvPr id="114694" name="Text Box 6"/>
          <p:cNvSpPr txBox="1">
            <a:spLocks noChangeArrowheads="1"/>
          </p:cNvSpPr>
          <p:nvPr/>
        </p:nvSpPr>
        <p:spPr bwMode="auto">
          <a:xfrm>
            <a:off x="1246188" y="2116138"/>
            <a:ext cx="6799262" cy="1592262"/>
          </a:xfrm>
          <a:prstGeom prst="rect">
            <a:avLst/>
          </a:prstGeom>
          <a:noFill/>
          <a:ln w="12700">
            <a:noFill/>
            <a:miter lim="800000"/>
            <a:headEnd type="none" w="sm" len="sm"/>
            <a:tailEnd type="none" w="sm" len="sm"/>
          </a:ln>
          <a:effectLst/>
        </p:spPr>
        <p:txBody>
          <a:bodyPr>
            <a:spAutoFit/>
          </a:bodyPr>
          <a:lstStyle/>
          <a:p>
            <a:pPr algn="l" defTabSz="762000">
              <a:spcBef>
                <a:spcPct val="20000"/>
              </a:spcBef>
              <a:buClr>
                <a:schemeClr val="tx2"/>
              </a:buClr>
            </a:pPr>
            <a:endParaRPr lang="sv-SE" sz="1800" b="0">
              <a:solidFill>
                <a:schemeClr val="tx1"/>
              </a:solidFill>
              <a:latin typeface="Arial" pitchFamily="34" charset="0"/>
              <a:cs typeface="Times New Roman" pitchFamily="18" charset="0"/>
            </a:endParaRPr>
          </a:p>
          <a:p>
            <a:pPr algn="l" defTabSz="762000">
              <a:spcBef>
                <a:spcPct val="20000"/>
              </a:spcBef>
              <a:buClr>
                <a:schemeClr val="tx2"/>
              </a:buClr>
            </a:pPr>
            <a:endParaRPr lang="sv-SE" sz="1800" b="0">
              <a:solidFill>
                <a:schemeClr val="tx1"/>
              </a:solidFill>
              <a:latin typeface="Arial" pitchFamily="34" charset="0"/>
              <a:cs typeface="Times New Roman" pitchFamily="18" charset="0"/>
            </a:endParaRPr>
          </a:p>
          <a:p>
            <a:pPr algn="l" defTabSz="762000">
              <a:spcBef>
                <a:spcPct val="20000"/>
              </a:spcBef>
              <a:buClr>
                <a:schemeClr val="tx2"/>
              </a:buClr>
            </a:pPr>
            <a:r>
              <a:rPr lang="sv-SE" sz="2400" b="0">
                <a:solidFill>
                  <a:schemeClr val="tx1"/>
                </a:solidFill>
                <a:latin typeface="Arial" pitchFamily="34" charset="0"/>
                <a:cs typeface="Times New Roman" pitchFamily="18" charset="0"/>
              </a:rPr>
              <a:t>	</a:t>
            </a:r>
            <a:endParaRPr lang="sv-SE" sz="2500" b="0">
              <a:solidFill>
                <a:schemeClr val="tx1"/>
              </a:solidFill>
              <a:latin typeface="Arial" pitchFamily="34" charset="0"/>
              <a:cs typeface="Times New Roman" pitchFamily="18" charset="0"/>
            </a:endParaRPr>
          </a:p>
          <a:p>
            <a:pPr algn="l" defTabSz="762000">
              <a:spcBef>
                <a:spcPct val="20000"/>
              </a:spcBef>
              <a:buClr>
                <a:schemeClr val="tx2"/>
              </a:buClr>
            </a:pPr>
            <a:r>
              <a:rPr lang="sv-SE" sz="2500"/>
              <a:t>  	</a:t>
            </a:r>
            <a:endParaRPr lang="en-GB" sz="3000">
              <a:solidFill>
                <a:schemeClr val="accent1"/>
              </a:solidFill>
              <a:sym typeface="Wingdings" pitchFamily="2" charset="2"/>
            </a:endParaRPr>
          </a:p>
        </p:txBody>
      </p:sp>
      <p:pic>
        <p:nvPicPr>
          <p:cNvPr id="114695" name="Picture 7"/>
          <p:cNvPicPr>
            <a:picLocks noChangeArrowheads="1"/>
          </p:cNvPicPr>
          <p:nvPr/>
        </p:nvPicPr>
        <p:blipFill>
          <a:blip r:embed="rId4" cstate="print"/>
          <a:srcRect/>
          <a:stretch>
            <a:fillRect/>
          </a:stretch>
        </p:blipFill>
        <p:spPr bwMode="auto">
          <a:xfrm>
            <a:off x="1517650" y="1893888"/>
            <a:ext cx="2847975" cy="1550987"/>
          </a:xfrm>
          <a:prstGeom prst="rect">
            <a:avLst/>
          </a:prstGeom>
          <a:noFill/>
          <a:ln w="9525">
            <a:noFill/>
            <a:miter lim="800000"/>
            <a:headEnd/>
            <a:tailEnd/>
          </a:ln>
          <a:effectLst/>
        </p:spPr>
      </p:pic>
      <p:sp>
        <p:nvSpPr>
          <p:cNvPr id="114696" name="Rectangle 8"/>
          <p:cNvSpPr>
            <a:spLocks noChangeArrowheads="1"/>
          </p:cNvSpPr>
          <p:nvPr/>
        </p:nvSpPr>
        <p:spPr bwMode="auto">
          <a:xfrm>
            <a:off x="2043113" y="2127250"/>
            <a:ext cx="1360487" cy="641350"/>
          </a:xfrm>
          <a:prstGeom prst="rect">
            <a:avLst/>
          </a:prstGeom>
          <a:solidFill>
            <a:schemeClr val="bg1"/>
          </a:solidFill>
          <a:ln w="9525">
            <a:noFill/>
            <a:miter lim="800000"/>
            <a:headEnd/>
            <a:tailEnd/>
          </a:ln>
          <a:effectLst>
            <a:outerShdw dist="107763" dir="2700000" algn="ctr" rotWithShape="0">
              <a:schemeClr val="bg2"/>
            </a:outerShdw>
          </a:effectLst>
        </p:spPr>
        <p:txBody>
          <a:bodyPr lIns="92075" tIns="46038" rIns="92075" bIns="46038">
            <a:spAutoFit/>
          </a:bodyPr>
          <a:lstStyle/>
          <a:p>
            <a:pPr algn="l"/>
            <a:r>
              <a:rPr lang="sv-SE" sz="1800">
                <a:solidFill>
                  <a:srgbClr val="990066"/>
                </a:solidFill>
                <a:latin typeface="Arial Rounded MT Bold" charset="0"/>
              </a:rPr>
              <a:t>National Accounts</a:t>
            </a:r>
            <a:endParaRPr lang="en-GB" sz="1800">
              <a:solidFill>
                <a:srgbClr val="990066"/>
              </a:solidFill>
              <a:latin typeface="Arial Rounded MT Bold" charset="0"/>
            </a:endParaRPr>
          </a:p>
        </p:txBody>
      </p:sp>
      <p:grpSp>
        <p:nvGrpSpPr>
          <p:cNvPr id="114697" name="Group 9"/>
          <p:cNvGrpSpPr>
            <a:grpSpLocks/>
          </p:cNvGrpSpPr>
          <p:nvPr/>
        </p:nvGrpSpPr>
        <p:grpSpPr bwMode="auto">
          <a:xfrm>
            <a:off x="6316663" y="1651000"/>
            <a:ext cx="2009775" cy="2087563"/>
            <a:chOff x="3979" y="1291"/>
            <a:chExt cx="1266" cy="1315"/>
          </a:xfrm>
        </p:grpSpPr>
        <p:pic>
          <p:nvPicPr>
            <p:cNvPr id="114698" name="Picture 10"/>
            <p:cNvPicPr>
              <a:picLocks noChangeArrowheads="1"/>
            </p:cNvPicPr>
            <p:nvPr/>
          </p:nvPicPr>
          <p:blipFill>
            <a:blip r:embed="rId5" cstate="print"/>
            <a:srcRect/>
            <a:stretch>
              <a:fillRect/>
            </a:stretch>
          </p:blipFill>
          <p:spPr bwMode="auto">
            <a:xfrm>
              <a:off x="3979" y="1291"/>
              <a:ext cx="1266" cy="1315"/>
            </a:xfrm>
            <a:prstGeom prst="rect">
              <a:avLst/>
            </a:prstGeom>
            <a:noFill/>
            <a:ln w="9525">
              <a:noFill/>
              <a:miter lim="800000"/>
              <a:headEnd/>
              <a:tailEnd/>
            </a:ln>
            <a:effectLst/>
          </p:spPr>
        </p:pic>
        <p:sp>
          <p:nvSpPr>
            <p:cNvPr id="114699" name="Rectangle 11"/>
            <p:cNvSpPr>
              <a:spLocks noChangeArrowheads="1"/>
            </p:cNvSpPr>
            <p:nvPr/>
          </p:nvSpPr>
          <p:spPr bwMode="auto">
            <a:xfrm>
              <a:off x="4118" y="1584"/>
              <a:ext cx="970" cy="404"/>
            </a:xfrm>
            <a:prstGeom prst="rect">
              <a:avLst/>
            </a:prstGeom>
            <a:solidFill>
              <a:schemeClr val="bg1"/>
            </a:solidFill>
            <a:ln w="9525">
              <a:noFill/>
              <a:miter lim="800000"/>
              <a:headEnd/>
              <a:tailEnd/>
            </a:ln>
            <a:effectLst>
              <a:outerShdw dist="107763" dir="2700000" algn="ctr" rotWithShape="0">
                <a:schemeClr val="bg2"/>
              </a:outerShdw>
            </a:effectLst>
          </p:spPr>
          <p:txBody>
            <a:bodyPr lIns="92075" tIns="46038" rIns="92075" bIns="46038">
              <a:spAutoFit/>
            </a:bodyPr>
            <a:lstStyle/>
            <a:p>
              <a:pPr algn="l"/>
              <a:r>
                <a:rPr lang="sv-SE" sz="1800">
                  <a:solidFill>
                    <a:srgbClr val="990066"/>
                  </a:solidFill>
                  <a:latin typeface="Arial Rounded MT Bold" charset="0"/>
                </a:rPr>
                <a:t>Environm. statistics</a:t>
              </a:r>
              <a:endParaRPr lang="en-GB" sz="1800">
                <a:solidFill>
                  <a:srgbClr val="990066"/>
                </a:solidFill>
                <a:latin typeface="Arial Rounded MT Bold" charset="0"/>
              </a:endParaRPr>
            </a:p>
          </p:txBody>
        </p:sp>
      </p:grpSp>
      <p:grpSp>
        <p:nvGrpSpPr>
          <p:cNvPr id="114700" name="Group 12"/>
          <p:cNvGrpSpPr>
            <a:grpSpLocks/>
          </p:cNvGrpSpPr>
          <p:nvPr/>
        </p:nvGrpSpPr>
        <p:grpSpPr bwMode="auto">
          <a:xfrm>
            <a:off x="3052763" y="3979863"/>
            <a:ext cx="3686175" cy="2189162"/>
            <a:chOff x="1915" y="2725"/>
            <a:chExt cx="2322" cy="1379"/>
          </a:xfrm>
        </p:grpSpPr>
        <p:pic>
          <p:nvPicPr>
            <p:cNvPr id="114701" name="Picture 13"/>
            <p:cNvPicPr>
              <a:picLocks noChangeArrowheads="1"/>
            </p:cNvPicPr>
            <p:nvPr/>
          </p:nvPicPr>
          <p:blipFill>
            <a:blip r:embed="rId6" cstate="print"/>
            <a:srcRect/>
            <a:stretch>
              <a:fillRect/>
            </a:stretch>
          </p:blipFill>
          <p:spPr bwMode="auto">
            <a:xfrm>
              <a:off x="1915" y="2725"/>
              <a:ext cx="2322" cy="1379"/>
            </a:xfrm>
            <a:prstGeom prst="rect">
              <a:avLst/>
            </a:prstGeom>
            <a:noFill/>
            <a:ln w="9525">
              <a:noFill/>
              <a:miter lim="800000"/>
              <a:headEnd/>
              <a:tailEnd/>
            </a:ln>
            <a:effectLst/>
          </p:spPr>
        </p:pic>
        <p:sp>
          <p:nvSpPr>
            <p:cNvPr id="114702" name="Rectangle 14"/>
            <p:cNvSpPr>
              <a:spLocks noChangeArrowheads="1"/>
            </p:cNvSpPr>
            <p:nvPr/>
          </p:nvSpPr>
          <p:spPr bwMode="auto">
            <a:xfrm>
              <a:off x="2438" y="2918"/>
              <a:ext cx="1162" cy="404"/>
            </a:xfrm>
            <a:prstGeom prst="rect">
              <a:avLst/>
            </a:prstGeom>
            <a:solidFill>
              <a:schemeClr val="bg1"/>
            </a:solidFill>
            <a:ln w="9525">
              <a:noFill/>
              <a:miter lim="800000"/>
              <a:headEnd/>
              <a:tailEnd/>
            </a:ln>
            <a:effectLst>
              <a:outerShdw dist="107763" dir="2700000" algn="ctr" rotWithShape="0">
                <a:schemeClr val="bg2"/>
              </a:outerShdw>
            </a:effectLst>
          </p:spPr>
          <p:txBody>
            <a:bodyPr lIns="92075" tIns="46038" rIns="92075" bIns="46038">
              <a:spAutoFit/>
            </a:bodyPr>
            <a:lstStyle/>
            <a:p>
              <a:pPr algn="l"/>
              <a:r>
                <a:rPr lang="sv-SE" sz="1800">
                  <a:solidFill>
                    <a:srgbClr val="990066"/>
                  </a:solidFill>
                  <a:latin typeface="Arial Rounded MT Bold" charset="0"/>
                </a:rPr>
                <a:t>Environmental Accounts</a:t>
              </a:r>
              <a:endParaRPr lang="en-GB" sz="1800">
                <a:solidFill>
                  <a:srgbClr val="990066"/>
                </a:solidFill>
                <a:latin typeface="Arial Rounded MT Bold" charset="0"/>
              </a:endParaRPr>
            </a:p>
          </p:txBody>
        </p:sp>
      </p:grpSp>
      <p:sp>
        <p:nvSpPr>
          <p:cNvPr id="114703" name="Line 15"/>
          <p:cNvSpPr>
            <a:spLocks noChangeShapeType="1"/>
          </p:cNvSpPr>
          <p:nvPr/>
        </p:nvSpPr>
        <p:spPr bwMode="auto">
          <a:xfrm>
            <a:off x="3276600" y="3452813"/>
            <a:ext cx="0" cy="533400"/>
          </a:xfrm>
          <a:prstGeom prst="line">
            <a:avLst/>
          </a:prstGeom>
          <a:noFill/>
          <a:ln w="12700">
            <a:solidFill>
              <a:schemeClr val="tx1"/>
            </a:solidFill>
            <a:round/>
            <a:headEnd type="none" w="sm" len="sm"/>
            <a:tailEnd type="stealth" w="med" len="med"/>
          </a:ln>
          <a:effectLst/>
        </p:spPr>
        <p:txBody>
          <a:bodyPr/>
          <a:lstStyle/>
          <a:p>
            <a:endParaRPr lang="sv-SE"/>
          </a:p>
        </p:txBody>
      </p:sp>
      <p:sp>
        <p:nvSpPr>
          <p:cNvPr id="114704" name="Line 16"/>
          <p:cNvSpPr>
            <a:spLocks noChangeShapeType="1"/>
          </p:cNvSpPr>
          <p:nvPr/>
        </p:nvSpPr>
        <p:spPr bwMode="auto">
          <a:xfrm>
            <a:off x="7391400" y="3743325"/>
            <a:ext cx="0" cy="1066800"/>
          </a:xfrm>
          <a:prstGeom prst="line">
            <a:avLst/>
          </a:prstGeom>
          <a:noFill/>
          <a:ln w="12700">
            <a:solidFill>
              <a:schemeClr val="tx1"/>
            </a:solidFill>
            <a:round/>
            <a:headEnd type="none" w="sm" len="sm"/>
            <a:tailEnd type="none" w="sm" len="sm"/>
          </a:ln>
          <a:effectLst/>
        </p:spPr>
        <p:txBody>
          <a:bodyPr/>
          <a:lstStyle/>
          <a:p>
            <a:endParaRPr lang="sv-SE"/>
          </a:p>
        </p:txBody>
      </p:sp>
      <p:sp>
        <p:nvSpPr>
          <p:cNvPr id="114705" name="Line 17"/>
          <p:cNvSpPr>
            <a:spLocks noChangeShapeType="1"/>
          </p:cNvSpPr>
          <p:nvPr/>
        </p:nvSpPr>
        <p:spPr bwMode="auto">
          <a:xfrm flipH="1">
            <a:off x="6705600" y="4810125"/>
            <a:ext cx="685800" cy="0"/>
          </a:xfrm>
          <a:prstGeom prst="line">
            <a:avLst/>
          </a:prstGeom>
          <a:noFill/>
          <a:ln w="12700">
            <a:solidFill>
              <a:schemeClr val="tx1"/>
            </a:solidFill>
            <a:round/>
            <a:headEnd type="none" w="sm" len="sm"/>
            <a:tailEnd type="stealth" w="med" len="med"/>
          </a:ln>
          <a:effectLst/>
        </p:spPr>
        <p:txBody>
          <a:bodyPr/>
          <a:lstStyle/>
          <a:p>
            <a:endParaRPr lang="sv-S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lIns="92075" tIns="46038" rIns="92075" bIns="46038" anchor="ctr"/>
          <a:lstStyle/>
          <a:p>
            <a:r>
              <a:rPr lang="en-GB" sz="3600" b="0">
                <a:latin typeface="Arial" pitchFamily="34" charset="0"/>
              </a:rPr>
              <a:t>Three components of SEEA</a:t>
            </a:r>
          </a:p>
        </p:txBody>
      </p:sp>
      <p:sp>
        <p:nvSpPr>
          <p:cNvPr id="129027" name="Rectangle 3"/>
          <p:cNvSpPr>
            <a:spLocks noChangeArrowheads="1"/>
          </p:cNvSpPr>
          <p:nvPr/>
        </p:nvSpPr>
        <p:spPr bwMode="auto">
          <a:xfrm>
            <a:off x="952500" y="1968500"/>
            <a:ext cx="7772400" cy="3781425"/>
          </a:xfrm>
          <a:prstGeom prst="rect">
            <a:avLst/>
          </a:prstGeom>
          <a:noFill/>
          <a:ln w="9525">
            <a:noFill/>
            <a:miter lim="800000"/>
            <a:headEnd/>
            <a:tailEnd/>
          </a:ln>
          <a:effectLst/>
        </p:spPr>
        <p:txBody>
          <a:bodyPr lIns="92075" tIns="46038" rIns="92075" bIns="46038"/>
          <a:lstStyle/>
          <a:p>
            <a:pPr marL="342900" indent="-342900" algn="l">
              <a:spcBef>
                <a:spcPct val="20000"/>
              </a:spcBef>
              <a:buFontTx/>
              <a:buChar char="•"/>
            </a:pPr>
            <a:r>
              <a:rPr lang="en-GB" sz="2800">
                <a:solidFill>
                  <a:schemeClr val="tx1"/>
                </a:solidFill>
                <a:latin typeface="Arial" pitchFamily="34" charset="0"/>
              </a:rPr>
              <a:t>Flows of materials per industry (energy, material, emissions, waste)</a:t>
            </a:r>
            <a:r>
              <a:rPr lang="sv-SE" sz="2800">
                <a:solidFill>
                  <a:schemeClr val="tx1"/>
                </a:solidFill>
                <a:latin typeface="Arial" pitchFamily="34" charset="0"/>
              </a:rPr>
              <a:t/>
            </a:r>
            <a:br>
              <a:rPr lang="sv-SE" sz="2800">
                <a:solidFill>
                  <a:schemeClr val="tx1"/>
                </a:solidFill>
                <a:latin typeface="Arial" pitchFamily="34" charset="0"/>
              </a:rPr>
            </a:br>
            <a:endParaRPr lang="en-GB" sz="2800">
              <a:solidFill>
                <a:schemeClr val="tx1"/>
              </a:solidFill>
              <a:latin typeface="Arial" pitchFamily="34" charset="0"/>
            </a:endParaRPr>
          </a:p>
          <a:p>
            <a:pPr marL="342900" indent="-342900" algn="l">
              <a:spcBef>
                <a:spcPct val="20000"/>
              </a:spcBef>
              <a:buFontTx/>
              <a:buChar char="•"/>
            </a:pPr>
            <a:r>
              <a:rPr lang="en-GB" sz="2800">
                <a:solidFill>
                  <a:schemeClr val="tx1"/>
                </a:solidFill>
                <a:latin typeface="Arial" pitchFamily="34" charset="0"/>
              </a:rPr>
              <a:t>Economic variables  (labour, taxes, subsidies, costs, products and services)</a:t>
            </a:r>
            <a:endParaRPr lang="sv-SE" sz="2800">
              <a:solidFill>
                <a:schemeClr val="tx1"/>
              </a:solidFill>
              <a:latin typeface="Arial" pitchFamily="34" charset="0"/>
            </a:endParaRPr>
          </a:p>
          <a:p>
            <a:pPr marL="342900" indent="-342900" algn="l">
              <a:spcBef>
                <a:spcPct val="20000"/>
              </a:spcBef>
              <a:buFontTx/>
              <a:buChar char="•"/>
            </a:pPr>
            <a:endParaRPr lang="en-GB" sz="2800">
              <a:solidFill>
                <a:schemeClr val="tx1"/>
              </a:solidFill>
              <a:latin typeface="Arial" pitchFamily="34" charset="0"/>
            </a:endParaRPr>
          </a:p>
          <a:p>
            <a:pPr marL="342900" indent="-342900" algn="l">
              <a:spcBef>
                <a:spcPct val="20000"/>
              </a:spcBef>
              <a:buFontTx/>
              <a:buChar char="•"/>
            </a:pPr>
            <a:r>
              <a:rPr lang="en-GB" sz="2800">
                <a:solidFill>
                  <a:schemeClr val="tx1"/>
                </a:solidFill>
                <a:latin typeface="Arial" pitchFamily="34" charset="0"/>
              </a:rPr>
              <a:t>Natural resources (stocks, quality, value</a:t>
            </a:r>
            <a:r>
              <a:rPr lang="en-GB" sz="3200" b="0">
                <a:solidFill>
                  <a:schemeClr val="tx1"/>
                </a:solidFill>
                <a:latin typeface="Times New Roman" pitchFamily="18" charset="0"/>
              </a:rPr>
              <a:t>)</a:t>
            </a:r>
          </a:p>
        </p:txBody>
      </p:sp>
      <p:sp>
        <p:nvSpPr>
          <p:cNvPr id="129028" name="Line 4"/>
          <p:cNvSpPr>
            <a:spLocks noChangeShapeType="1"/>
          </p:cNvSpPr>
          <p:nvPr/>
        </p:nvSpPr>
        <p:spPr bwMode="auto">
          <a:xfrm>
            <a:off x="1600200" y="1574800"/>
            <a:ext cx="6781800" cy="0"/>
          </a:xfrm>
          <a:prstGeom prst="line">
            <a:avLst/>
          </a:prstGeom>
          <a:noFill/>
          <a:ln w="76200">
            <a:solidFill>
              <a:schemeClr val="tx2"/>
            </a:solidFill>
            <a:round/>
            <a:headEnd type="none" w="sm" len="sm"/>
            <a:tailEnd type="none" w="sm" len="sm"/>
          </a:ln>
          <a:effectLst/>
        </p:spPr>
        <p:txBody>
          <a:bodyPr/>
          <a:lstStyle/>
          <a:p>
            <a:endParaRPr lang="sv-SE"/>
          </a:p>
        </p:txBody>
      </p:sp>
      <p:pic>
        <p:nvPicPr>
          <p:cNvPr id="129029" name="Picture 5" descr="Stående-logga-vit"/>
          <p:cNvPicPr>
            <a:picLocks noChangeAspect="1" noChangeArrowheads="1"/>
          </p:cNvPicPr>
          <p:nvPr/>
        </p:nvPicPr>
        <p:blipFill>
          <a:blip r:embed="rId3" cstate="print"/>
          <a:srcRect l="26892"/>
          <a:stretch>
            <a:fillRect/>
          </a:stretch>
        </p:blipFill>
        <p:spPr bwMode="auto">
          <a:xfrm>
            <a:off x="0" y="625475"/>
            <a:ext cx="947738" cy="5359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476375" y="628650"/>
            <a:ext cx="6400800" cy="1143000"/>
          </a:xfrm>
          <a:noFill/>
          <a:ln/>
        </p:spPr>
        <p:txBody>
          <a:bodyPr lIns="115888" tIns="57150" rIns="115888" bIns="57150"/>
          <a:lstStyle/>
          <a:p>
            <a:pPr algn="l">
              <a:lnSpc>
                <a:spcPct val="85000"/>
              </a:lnSpc>
            </a:pPr>
            <a:r>
              <a:rPr lang="sv-SE" sz="3600">
                <a:latin typeface="Arial" pitchFamily="34" charset="0"/>
              </a:rPr>
              <a:t>Sectors - Industries - Products</a:t>
            </a:r>
          </a:p>
        </p:txBody>
      </p:sp>
      <p:sp>
        <p:nvSpPr>
          <p:cNvPr id="122883" name="Line 3"/>
          <p:cNvSpPr>
            <a:spLocks noChangeShapeType="1"/>
          </p:cNvSpPr>
          <p:nvPr/>
        </p:nvSpPr>
        <p:spPr bwMode="auto">
          <a:xfrm>
            <a:off x="1562100" y="1638300"/>
            <a:ext cx="6781800" cy="0"/>
          </a:xfrm>
          <a:prstGeom prst="line">
            <a:avLst/>
          </a:prstGeom>
          <a:noFill/>
          <a:ln w="76200">
            <a:solidFill>
              <a:schemeClr val="tx2"/>
            </a:solidFill>
            <a:round/>
            <a:headEnd type="none" w="sm" len="sm"/>
            <a:tailEnd type="none" w="sm" len="sm"/>
          </a:ln>
          <a:effectLst/>
        </p:spPr>
        <p:txBody>
          <a:bodyPr/>
          <a:lstStyle/>
          <a:p>
            <a:endParaRPr lang="sv-SE"/>
          </a:p>
        </p:txBody>
      </p:sp>
      <p:pic>
        <p:nvPicPr>
          <p:cNvPr id="122884" name="Picture 4" descr="Stående-logga-vit"/>
          <p:cNvPicPr>
            <a:picLocks noChangeAspect="1" noChangeArrowheads="1"/>
          </p:cNvPicPr>
          <p:nvPr/>
        </p:nvPicPr>
        <p:blipFill>
          <a:blip r:embed="rId4" cstate="print"/>
          <a:srcRect l="26892"/>
          <a:stretch>
            <a:fillRect/>
          </a:stretch>
        </p:blipFill>
        <p:spPr bwMode="auto">
          <a:xfrm>
            <a:off x="0" y="625475"/>
            <a:ext cx="947738" cy="5359400"/>
          </a:xfrm>
          <a:prstGeom prst="rect">
            <a:avLst/>
          </a:prstGeom>
          <a:noFill/>
        </p:spPr>
      </p:pic>
      <p:sp>
        <p:nvSpPr>
          <p:cNvPr id="122885" name="Rectangle 5"/>
          <p:cNvSpPr>
            <a:spLocks noChangeArrowheads="1"/>
          </p:cNvSpPr>
          <p:nvPr/>
        </p:nvSpPr>
        <p:spPr bwMode="auto">
          <a:xfrm>
            <a:off x="2609850" y="1871663"/>
            <a:ext cx="9144000" cy="0"/>
          </a:xfrm>
          <a:prstGeom prst="rect">
            <a:avLst/>
          </a:prstGeom>
          <a:noFill/>
          <a:ln w="12700">
            <a:noFill/>
            <a:miter lim="800000"/>
            <a:headEnd type="none" w="sm" len="sm"/>
            <a:tailEnd type="none" w="sm" len="sm"/>
          </a:ln>
          <a:effectLst/>
        </p:spPr>
        <p:txBody>
          <a:bodyPr>
            <a:spAutoFit/>
          </a:bodyPr>
          <a:lstStyle/>
          <a:p>
            <a:endParaRPr lang="sv-SE"/>
          </a:p>
        </p:txBody>
      </p:sp>
      <p:graphicFrame>
        <p:nvGraphicFramePr>
          <p:cNvPr id="122887" name="Object 7"/>
          <p:cNvGraphicFramePr>
            <a:graphicFrameLocks noChangeAspect="1"/>
          </p:cNvGraphicFramePr>
          <p:nvPr/>
        </p:nvGraphicFramePr>
        <p:xfrm>
          <a:off x="587375" y="2676525"/>
          <a:ext cx="3019425" cy="2619375"/>
        </p:xfrm>
        <a:graphic>
          <a:graphicData uri="http://schemas.openxmlformats.org/presentationml/2006/ole">
            <p:oleObj spid="_x0000_s122887" name="Diagram" r:id="rId5" imgW="3019349" imgH="2476500" progId="Excel.Chart.8">
              <p:embed/>
            </p:oleObj>
          </a:graphicData>
        </a:graphic>
      </p:graphicFrame>
      <p:graphicFrame>
        <p:nvGraphicFramePr>
          <p:cNvPr id="122888" name="Object 8"/>
          <p:cNvGraphicFramePr>
            <a:graphicFrameLocks noChangeAspect="1"/>
          </p:cNvGraphicFramePr>
          <p:nvPr/>
        </p:nvGraphicFramePr>
        <p:xfrm>
          <a:off x="3187700" y="2676525"/>
          <a:ext cx="3028950" cy="2628900"/>
        </p:xfrm>
        <a:graphic>
          <a:graphicData uri="http://schemas.openxmlformats.org/presentationml/2006/ole">
            <p:oleObj spid="_x0000_s122888" name="Chart" r:id="rId6" imgW="3029407" imgH="2486254" progId="Excel.Chart.8">
              <p:embed/>
            </p:oleObj>
          </a:graphicData>
        </a:graphic>
      </p:graphicFrame>
      <p:graphicFrame>
        <p:nvGraphicFramePr>
          <p:cNvPr id="122889" name="Object 9"/>
          <p:cNvGraphicFramePr>
            <a:graphicFrameLocks noChangeAspect="1"/>
          </p:cNvGraphicFramePr>
          <p:nvPr/>
        </p:nvGraphicFramePr>
        <p:xfrm>
          <a:off x="5902325" y="2676525"/>
          <a:ext cx="3038475" cy="2638425"/>
        </p:xfrm>
        <a:graphic>
          <a:graphicData uri="http://schemas.openxmlformats.org/presentationml/2006/ole">
            <p:oleObj spid="_x0000_s122889" name="Chart" r:id="rId7" imgW="3038856" imgH="2496007" progId="Excel.Chart.8">
              <p:embed/>
            </p:oleObj>
          </a:graphicData>
        </a:graphic>
      </p:graphicFrame>
      <p:sp>
        <p:nvSpPr>
          <p:cNvPr id="122890" name="Text Box 10"/>
          <p:cNvSpPr txBox="1">
            <a:spLocks noChangeArrowheads="1"/>
          </p:cNvSpPr>
          <p:nvPr/>
        </p:nvSpPr>
        <p:spPr bwMode="auto">
          <a:xfrm>
            <a:off x="1422400" y="2197100"/>
            <a:ext cx="7480300" cy="457200"/>
          </a:xfrm>
          <a:prstGeom prst="rect">
            <a:avLst/>
          </a:prstGeom>
          <a:noFill/>
          <a:ln w="12700">
            <a:noFill/>
            <a:miter lim="800000"/>
            <a:headEnd type="none" w="sm" len="sm"/>
            <a:tailEnd type="none" w="sm" len="sm"/>
          </a:ln>
          <a:effectLst/>
        </p:spPr>
        <p:txBody>
          <a:bodyPr>
            <a:spAutoFit/>
          </a:bodyPr>
          <a:lstStyle/>
          <a:p>
            <a:pPr algn="l" defTabSz="762000">
              <a:spcBef>
                <a:spcPct val="50000"/>
              </a:spcBef>
            </a:pPr>
            <a:r>
              <a:rPr lang="sv-SE" sz="2400" b="0">
                <a:solidFill>
                  <a:schemeClr val="tx1"/>
                </a:solidFill>
                <a:latin typeface="Arial" pitchFamily="34" charset="0"/>
              </a:rPr>
              <a:t>Sectors	          Industries		Product/service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Oval 2"/>
          <p:cNvSpPr>
            <a:spLocks noChangeArrowheads="1"/>
          </p:cNvSpPr>
          <p:nvPr/>
        </p:nvSpPr>
        <p:spPr bwMode="auto">
          <a:xfrm>
            <a:off x="1758950" y="1454150"/>
            <a:ext cx="2044700" cy="1054100"/>
          </a:xfrm>
          <a:prstGeom prst="ellipse">
            <a:avLst/>
          </a:prstGeom>
          <a:solidFill>
            <a:srgbClr val="FFFFCC"/>
          </a:solidFill>
          <a:ln w="12700">
            <a:solidFill>
              <a:schemeClr val="tx1"/>
            </a:solidFill>
            <a:round/>
            <a:headEnd/>
            <a:tailEnd/>
          </a:ln>
          <a:effectLst/>
        </p:spPr>
        <p:txBody>
          <a:bodyPr wrap="none" anchor="ctr"/>
          <a:lstStyle/>
          <a:p>
            <a:endParaRPr lang="sv-SE"/>
          </a:p>
        </p:txBody>
      </p:sp>
      <p:sp>
        <p:nvSpPr>
          <p:cNvPr id="120835" name="Oval 3"/>
          <p:cNvSpPr>
            <a:spLocks noChangeArrowheads="1"/>
          </p:cNvSpPr>
          <p:nvPr/>
        </p:nvSpPr>
        <p:spPr bwMode="auto">
          <a:xfrm>
            <a:off x="920750" y="3740150"/>
            <a:ext cx="2044700" cy="1054100"/>
          </a:xfrm>
          <a:prstGeom prst="ellipse">
            <a:avLst/>
          </a:prstGeom>
          <a:solidFill>
            <a:srgbClr val="FFFFCC"/>
          </a:solidFill>
          <a:ln w="12700">
            <a:solidFill>
              <a:schemeClr val="tx1"/>
            </a:solidFill>
            <a:round/>
            <a:headEnd/>
            <a:tailEnd/>
          </a:ln>
          <a:effectLst/>
        </p:spPr>
        <p:txBody>
          <a:bodyPr wrap="none" anchor="ctr"/>
          <a:lstStyle/>
          <a:p>
            <a:endParaRPr lang="sv-SE"/>
          </a:p>
        </p:txBody>
      </p:sp>
      <p:sp>
        <p:nvSpPr>
          <p:cNvPr id="120836" name="Oval 4"/>
          <p:cNvSpPr>
            <a:spLocks noChangeArrowheads="1"/>
          </p:cNvSpPr>
          <p:nvPr/>
        </p:nvSpPr>
        <p:spPr bwMode="auto">
          <a:xfrm>
            <a:off x="3892550" y="5111750"/>
            <a:ext cx="2044700" cy="1054100"/>
          </a:xfrm>
          <a:prstGeom prst="ellipse">
            <a:avLst/>
          </a:prstGeom>
          <a:solidFill>
            <a:srgbClr val="FFFFCC"/>
          </a:solidFill>
          <a:ln w="12700">
            <a:solidFill>
              <a:schemeClr val="tx1"/>
            </a:solidFill>
            <a:round/>
            <a:headEnd/>
            <a:tailEnd/>
          </a:ln>
          <a:effectLst/>
        </p:spPr>
        <p:txBody>
          <a:bodyPr wrap="none" anchor="ctr"/>
          <a:lstStyle/>
          <a:p>
            <a:endParaRPr lang="sv-SE"/>
          </a:p>
        </p:txBody>
      </p:sp>
      <p:sp>
        <p:nvSpPr>
          <p:cNvPr id="120837" name="Oval 5"/>
          <p:cNvSpPr>
            <a:spLocks noChangeArrowheads="1"/>
          </p:cNvSpPr>
          <p:nvPr/>
        </p:nvSpPr>
        <p:spPr bwMode="auto">
          <a:xfrm>
            <a:off x="5645150" y="2901950"/>
            <a:ext cx="2044700" cy="1054100"/>
          </a:xfrm>
          <a:prstGeom prst="ellipse">
            <a:avLst/>
          </a:prstGeom>
          <a:solidFill>
            <a:srgbClr val="FFFFCC"/>
          </a:solidFill>
          <a:ln w="12700">
            <a:solidFill>
              <a:schemeClr val="tx1"/>
            </a:solidFill>
            <a:round/>
            <a:headEnd/>
            <a:tailEnd/>
          </a:ln>
          <a:effectLst/>
        </p:spPr>
        <p:txBody>
          <a:bodyPr wrap="none" anchor="ctr"/>
          <a:lstStyle/>
          <a:p>
            <a:endParaRPr lang="sv-SE"/>
          </a:p>
        </p:txBody>
      </p:sp>
      <p:sp>
        <p:nvSpPr>
          <p:cNvPr id="120838" name="Oval 6"/>
          <p:cNvSpPr>
            <a:spLocks noChangeArrowheads="1"/>
          </p:cNvSpPr>
          <p:nvPr/>
        </p:nvSpPr>
        <p:spPr bwMode="auto">
          <a:xfrm>
            <a:off x="5416550" y="996950"/>
            <a:ext cx="2044700" cy="1054100"/>
          </a:xfrm>
          <a:prstGeom prst="ellipse">
            <a:avLst/>
          </a:prstGeom>
          <a:solidFill>
            <a:srgbClr val="FFFFCC"/>
          </a:solidFill>
          <a:ln w="12700">
            <a:solidFill>
              <a:schemeClr val="tx1"/>
            </a:solidFill>
            <a:round/>
            <a:headEnd/>
            <a:tailEnd/>
          </a:ln>
          <a:effectLst/>
        </p:spPr>
        <p:txBody>
          <a:bodyPr wrap="none" anchor="ctr"/>
          <a:lstStyle/>
          <a:p>
            <a:endParaRPr lang="sv-SE"/>
          </a:p>
        </p:txBody>
      </p:sp>
      <p:sp>
        <p:nvSpPr>
          <p:cNvPr id="120839" name="Rectangle 7"/>
          <p:cNvSpPr>
            <a:spLocks noChangeArrowheads="1"/>
          </p:cNvSpPr>
          <p:nvPr/>
        </p:nvSpPr>
        <p:spPr bwMode="auto">
          <a:xfrm>
            <a:off x="2174875" y="1617663"/>
            <a:ext cx="1219200" cy="822325"/>
          </a:xfrm>
          <a:prstGeom prst="rect">
            <a:avLst/>
          </a:prstGeom>
          <a:noFill/>
          <a:ln w="9525">
            <a:noFill/>
            <a:miter lim="800000"/>
            <a:headEnd/>
            <a:tailEnd/>
          </a:ln>
          <a:effectLst/>
        </p:spPr>
        <p:txBody>
          <a:bodyPr wrap="none" lIns="92075" tIns="46038" rIns="92075" bIns="46038">
            <a:spAutoFit/>
          </a:bodyPr>
          <a:lstStyle/>
          <a:p>
            <a:pPr algn="l" defTabSz="762000"/>
            <a:r>
              <a:rPr lang="sv-SE" sz="2400" b="0">
                <a:solidFill>
                  <a:schemeClr val="tx1"/>
                </a:solidFill>
                <a:latin typeface="Arial" pitchFamily="34" charset="0"/>
              </a:rPr>
              <a:t>Driving </a:t>
            </a:r>
          </a:p>
          <a:p>
            <a:pPr algn="l" defTabSz="762000"/>
            <a:r>
              <a:rPr lang="sv-SE" sz="2400" b="0">
                <a:solidFill>
                  <a:schemeClr val="tx1"/>
                </a:solidFill>
                <a:latin typeface="Arial" pitchFamily="34" charset="0"/>
              </a:rPr>
              <a:t>forces</a:t>
            </a:r>
          </a:p>
        </p:txBody>
      </p:sp>
      <p:sp>
        <p:nvSpPr>
          <p:cNvPr id="120840" name="Rectangle 8"/>
          <p:cNvSpPr>
            <a:spLocks noChangeArrowheads="1"/>
          </p:cNvSpPr>
          <p:nvPr/>
        </p:nvSpPr>
        <p:spPr bwMode="auto">
          <a:xfrm>
            <a:off x="1277938" y="4022725"/>
            <a:ext cx="1404937" cy="457200"/>
          </a:xfrm>
          <a:prstGeom prst="rect">
            <a:avLst/>
          </a:prstGeom>
          <a:noFill/>
          <a:ln w="9525">
            <a:noFill/>
            <a:miter lim="800000"/>
            <a:headEnd/>
            <a:tailEnd/>
          </a:ln>
          <a:effectLst/>
        </p:spPr>
        <p:txBody>
          <a:bodyPr wrap="none" lIns="92075" tIns="46038" rIns="92075" bIns="46038">
            <a:spAutoFit/>
          </a:bodyPr>
          <a:lstStyle/>
          <a:p>
            <a:pPr algn="l" defTabSz="762000"/>
            <a:r>
              <a:rPr lang="sv-SE" sz="2400" b="0">
                <a:solidFill>
                  <a:schemeClr val="tx1"/>
                </a:solidFill>
                <a:latin typeface="Arial" pitchFamily="34" charset="0"/>
              </a:rPr>
              <a:t>Pressure</a:t>
            </a:r>
          </a:p>
        </p:txBody>
      </p:sp>
      <p:sp>
        <p:nvSpPr>
          <p:cNvPr id="120841" name="Rectangle 9"/>
          <p:cNvSpPr>
            <a:spLocks noChangeArrowheads="1"/>
          </p:cNvSpPr>
          <p:nvPr/>
        </p:nvSpPr>
        <p:spPr bwMode="auto">
          <a:xfrm>
            <a:off x="4330700" y="5407025"/>
            <a:ext cx="1174750" cy="457200"/>
          </a:xfrm>
          <a:prstGeom prst="rect">
            <a:avLst/>
          </a:prstGeom>
          <a:noFill/>
          <a:ln w="9525">
            <a:noFill/>
            <a:miter lim="800000"/>
            <a:headEnd/>
            <a:tailEnd/>
          </a:ln>
          <a:effectLst/>
        </p:spPr>
        <p:txBody>
          <a:bodyPr lIns="92075" tIns="46038" rIns="92075" bIns="46038">
            <a:spAutoFit/>
          </a:bodyPr>
          <a:lstStyle/>
          <a:p>
            <a:pPr algn="l" defTabSz="762000"/>
            <a:r>
              <a:rPr lang="sv-SE" sz="2400" b="0">
                <a:solidFill>
                  <a:schemeClr val="tx1"/>
                </a:solidFill>
                <a:latin typeface="Arial" pitchFamily="34" charset="0"/>
              </a:rPr>
              <a:t>State</a:t>
            </a:r>
          </a:p>
        </p:txBody>
      </p:sp>
      <p:sp>
        <p:nvSpPr>
          <p:cNvPr id="120842" name="Rectangle 10"/>
          <p:cNvSpPr>
            <a:spLocks noChangeArrowheads="1"/>
          </p:cNvSpPr>
          <p:nvPr/>
        </p:nvSpPr>
        <p:spPr bwMode="auto">
          <a:xfrm>
            <a:off x="6157913" y="3200400"/>
            <a:ext cx="1098550" cy="457200"/>
          </a:xfrm>
          <a:prstGeom prst="rect">
            <a:avLst/>
          </a:prstGeom>
          <a:noFill/>
          <a:ln w="9525">
            <a:noFill/>
            <a:miter lim="800000"/>
            <a:headEnd/>
            <a:tailEnd/>
          </a:ln>
          <a:effectLst/>
        </p:spPr>
        <p:txBody>
          <a:bodyPr wrap="none" lIns="92075" tIns="46038" rIns="92075" bIns="46038">
            <a:spAutoFit/>
          </a:bodyPr>
          <a:lstStyle/>
          <a:p>
            <a:pPr algn="l" defTabSz="762000"/>
            <a:r>
              <a:rPr lang="sv-SE" sz="2400" b="0">
                <a:solidFill>
                  <a:schemeClr val="tx1"/>
                </a:solidFill>
                <a:latin typeface="Arial" pitchFamily="34" charset="0"/>
              </a:rPr>
              <a:t>Impact</a:t>
            </a:r>
          </a:p>
        </p:txBody>
      </p:sp>
      <p:sp>
        <p:nvSpPr>
          <p:cNvPr id="120843" name="Rectangle 11"/>
          <p:cNvSpPr>
            <a:spLocks noChangeArrowheads="1"/>
          </p:cNvSpPr>
          <p:nvPr/>
        </p:nvSpPr>
        <p:spPr bwMode="auto">
          <a:xfrm>
            <a:off x="5776913" y="1279525"/>
            <a:ext cx="1558925" cy="457200"/>
          </a:xfrm>
          <a:prstGeom prst="rect">
            <a:avLst/>
          </a:prstGeom>
          <a:noFill/>
          <a:ln w="9525">
            <a:noFill/>
            <a:miter lim="800000"/>
            <a:headEnd/>
            <a:tailEnd/>
          </a:ln>
          <a:effectLst/>
        </p:spPr>
        <p:txBody>
          <a:bodyPr wrap="none" lIns="92075" tIns="46038" rIns="92075" bIns="46038">
            <a:spAutoFit/>
          </a:bodyPr>
          <a:lstStyle/>
          <a:p>
            <a:pPr algn="l" defTabSz="762000"/>
            <a:r>
              <a:rPr lang="sv-SE" sz="2400" b="0">
                <a:solidFill>
                  <a:schemeClr val="tx1"/>
                </a:solidFill>
                <a:latin typeface="Arial" pitchFamily="34" charset="0"/>
              </a:rPr>
              <a:t>Response</a:t>
            </a:r>
          </a:p>
        </p:txBody>
      </p:sp>
      <p:sp>
        <p:nvSpPr>
          <p:cNvPr id="120844" name="Line 12"/>
          <p:cNvSpPr>
            <a:spLocks noChangeShapeType="1"/>
          </p:cNvSpPr>
          <p:nvPr/>
        </p:nvSpPr>
        <p:spPr bwMode="auto">
          <a:xfrm flipH="1">
            <a:off x="1981200" y="2667000"/>
            <a:ext cx="381000" cy="990600"/>
          </a:xfrm>
          <a:prstGeom prst="line">
            <a:avLst/>
          </a:prstGeom>
          <a:noFill/>
          <a:ln w="12700">
            <a:solidFill>
              <a:schemeClr val="tx1"/>
            </a:solidFill>
            <a:round/>
            <a:headEnd type="none" w="sm" len="sm"/>
            <a:tailEnd type="stealth" w="med" len="med"/>
          </a:ln>
          <a:effectLst/>
        </p:spPr>
        <p:txBody>
          <a:bodyPr/>
          <a:lstStyle/>
          <a:p>
            <a:endParaRPr lang="sv-SE"/>
          </a:p>
        </p:txBody>
      </p:sp>
      <p:sp>
        <p:nvSpPr>
          <p:cNvPr id="120845" name="Line 13"/>
          <p:cNvSpPr>
            <a:spLocks noChangeShapeType="1"/>
          </p:cNvSpPr>
          <p:nvPr/>
        </p:nvSpPr>
        <p:spPr bwMode="auto">
          <a:xfrm>
            <a:off x="2895600" y="4572000"/>
            <a:ext cx="1143000" cy="685800"/>
          </a:xfrm>
          <a:prstGeom prst="line">
            <a:avLst/>
          </a:prstGeom>
          <a:noFill/>
          <a:ln w="12700">
            <a:solidFill>
              <a:schemeClr val="tx1"/>
            </a:solidFill>
            <a:round/>
            <a:headEnd type="none" w="sm" len="sm"/>
            <a:tailEnd type="stealth" w="med" len="med"/>
          </a:ln>
          <a:effectLst/>
        </p:spPr>
        <p:txBody>
          <a:bodyPr/>
          <a:lstStyle/>
          <a:p>
            <a:endParaRPr lang="sv-SE"/>
          </a:p>
        </p:txBody>
      </p:sp>
      <p:sp>
        <p:nvSpPr>
          <p:cNvPr id="120846" name="Line 14"/>
          <p:cNvSpPr>
            <a:spLocks noChangeShapeType="1"/>
          </p:cNvSpPr>
          <p:nvPr/>
        </p:nvSpPr>
        <p:spPr bwMode="auto">
          <a:xfrm flipH="1">
            <a:off x="5791200" y="4038600"/>
            <a:ext cx="609600" cy="1219200"/>
          </a:xfrm>
          <a:prstGeom prst="line">
            <a:avLst/>
          </a:prstGeom>
          <a:noFill/>
          <a:ln w="12700">
            <a:solidFill>
              <a:schemeClr val="tx1"/>
            </a:solidFill>
            <a:round/>
            <a:headEnd type="stealth" w="med" len="med"/>
            <a:tailEnd type="none" w="sm" len="sm"/>
          </a:ln>
          <a:effectLst/>
        </p:spPr>
        <p:txBody>
          <a:bodyPr/>
          <a:lstStyle/>
          <a:p>
            <a:endParaRPr lang="sv-SE"/>
          </a:p>
        </p:txBody>
      </p:sp>
      <p:sp>
        <p:nvSpPr>
          <p:cNvPr id="120847" name="Line 15"/>
          <p:cNvSpPr>
            <a:spLocks noChangeShapeType="1"/>
          </p:cNvSpPr>
          <p:nvPr/>
        </p:nvSpPr>
        <p:spPr bwMode="auto">
          <a:xfrm>
            <a:off x="6477000" y="2133600"/>
            <a:ext cx="152400" cy="685800"/>
          </a:xfrm>
          <a:prstGeom prst="line">
            <a:avLst/>
          </a:prstGeom>
          <a:noFill/>
          <a:ln w="12700">
            <a:solidFill>
              <a:schemeClr val="tx1"/>
            </a:solidFill>
            <a:round/>
            <a:headEnd type="stealth" w="med" len="med"/>
            <a:tailEnd type="none" w="sm" len="sm"/>
          </a:ln>
          <a:effectLst/>
        </p:spPr>
        <p:txBody>
          <a:bodyPr/>
          <a:lstStyle/>
          <a:p>
            <a:endParaRPr lang="sv-SE"/>
          </a:p>
        </p:txBody>
      </p:sp>
      <p:sp>
        <p:nvSpPr>
          <p:cNvPr id="120848" name="Line 16"/>
          <p:cNvSpPr>
            <a:spLocks noChangeShapeType="1"/>
          </p:cNvSpPr>
          <p:nvPr/>
        </p:nvSpPr>
        <p:spPr bwMode="auto">
          <a:xfrm flipV="1">
            <a:off x="3886200" y="1600200"/>
            <a:ext cx="1447800" cy="228600"/>
          </a:xfrm>
          <a:prstGeom prst="line">
            <a:avLst/>
          </a:prstGeom>
          <a:noFill/>
          <a:ln w="12700">
            <a:solidFill>
              <a:schemeClr val="tx1"/>
            </a:solidFill>
            <a:round/>
            <a:headEnd type="stealth" w="med" len="med"/>
            <a:tailEnd type="none" w="sm" len="sm"/>
          </a:ln>
          <a:effectLst/>
        </p:spPr>
        <p:txBody>
          <a:bodyPr/>
          <a:lstStyle/>
          <a:p>
            <a:endParaRPr lang="sv-SE"/>
          </a:p>
        </p:txBody>
      </p:sp>
      <p:sp>
        <p:nvSpPr>
          <p:cNvPr id="120849" name="Line 17"/>
          <p:cNvSpPr>
            <a:spLocks noChangeShapeType="1"/>
          </p:cNvSpPr>
          <p:nvPr/>
        </p:nvSpPr>
        <p:spPr bwMode="auto">
          <a:xfrm flipH="1">
            <a:off x="2971800" y="1981200"/>
            <a:ext cx="2667000" cy="1981200"/>
          </a:xfrm>
          <a:prstGeom prst="line">
            <a:avLst/>
          </a:prstGeom>
          <a:noFill/>
          <a:ln w="12700">
            <a:solidFill>
              <a:schemeClr val="tx1"/>
            </a:solidFill>
            <a:round/>
            <a:headEnd type="none" w="sm" len="sm"/>
            <a:tailEnd type="stealth" w="med" len="med"/>
          </a:ln>
          <a:effectLst/>
        </p:spPr>
        <p:txBody>
          <a:bodyPr/>
          <a:lstStyle/>
          <a:p>
            <a:endParaRPr lang="sv-SE"/>
          </a:p>
        </p:txBody>
      </p:sp>
      <p:sp>
        <p:nvSpPr>
          <p:cNvPr id="120850" name="Rectangle 18"/>
          <p:cNvSpPr>
            <a:spLocks noChangeArrowheads="1"/>
          </p:cNvSpPr>
          <p:nvPr/>
        </p:nvSpPr>
        <p:spPr bwMode="auto">
          <a:xfrm>
            <a:off x="515938" y="585788"/>
            <a:ext cx="1339850" cy="1190625"/>
          </a:xfrm>
          <a:prstGeom prst="rect">
            <a:avLst/>
          </a:prstGeom>
          <a:noFill/>
          <a:ln w="9525">
            <a:noFill/>
            <a:miter lim="800000"/>
            <a:headEnd/>
            <a:tailEnd/>
          </a:ln>
          <a:effectLst/>
        </p:spPr>
        <p:txBody>
          <a:bodyPr wrap="none" lIns="92075" tIns="46038" rIns="92075" bIns="46038">
            <a:spAutoFit/>
          </a:bodyPr>
          <a:lstStyle/>
          <a:p>
            <a:pPr algn="l" defTabSz="762000"/>
            <a:r>
              <a:rPr lang="sv-SE" sz="1800" b="0">
                <a:solidFill>
                  <a:schemeClr val="tx1"/>
                </a:solidFill>
                <a:latin typeface="Arial" pitchFamily="34" charset="0"/>
              </a:rPr>
              <a:t>Population</a:t>
            </a:r>
          </a:p>
          <a:p>
            <a:pPr algn="l" defTabSz="762000"/>
            <a:r>
              <a:rPr lang="sv-SE" sz="1800" b="0">
                <a:solidFill>
                  <a:schemeClr val="tx1"/>
                </a:solidFill>
                <a:latin typeface="Arial" pitchFamily="34" charset="0"/>
              </a:rPr>
              <a:t>Energy use</a:t>
            </a:r>
          </a:p>
          <a:p>
            <a:pPr algn="l" defTabSz="762000"/>
            <a:r>
              <a:rPr lang="sv-SE" sz="1800" b="0">
                <a:solidFill>
                  <a:schemeClr val="tx1"/>
                </a:solidFill>
                <a:latin typeface="Arial" pitchFamily="34" charset="0"/>
              </a:rPr>
              <a:t>Industry</a:t>
            </a:r>
          </a:p>
          <a:p>
            <a:pPr algn="l" defTabSz="762000"/>
            <a:r>
              <a:rPr lang="sv-SE" sz="1800" b="0">
                <a:solidFill>
                  <a:schemeClr val="tx1"/>
                </a:solidFill>
                <a:latin typeface="Arial" pitchFamily="34" charset="0"/>
              </a:rPr>
              <a:t>Transport</a:t>
            </a:r>
          </a:p>
        </p:txBody>
      </p:sp>
      <p:sp>
        <p:nvSpPr>
          <p:cNvPr id="120851" name="Rectangle 19"/>
          <p:cNvSpPr>
            <a:spLocks noChangeArrowheads="1"/>
          </p:cNvSpPr>
          <p:nvPr/>
        </p:nvSpPr>
        <p:spPr bwMode="auto">
          <a:xfrm>
            <a:off x="439738" y="3108325"/>
            <a:ext cx="1225550" cy="641350"/>
          </a:xfrm>
          <a:prstGeom prst="rect">
            <a:avLst/>
          </a:prstGeom>
          <a:noFill/>
          <a:ln w="9525">
            <a:noFill/>
            <a:miter lim="800000"/>
            <a:headEnd/>
            <a:tailEnd/>
          </a:ln>
          <a:effectLst/>
        </p:spPr>
        <p:txBody>
          <a:bodyPr wrap="none" lIns="92075" tIns="46038" rIns="92075" bIns="46038">
            <a:spAutoFit/>
          </a:bodyPr>
          <a:lstStyle/>
          <a:p>
            <a:pPr algn="l" defTabSz="762000"/>
            <a:r>
              <a:rPr lang="sv-SE" sz="1800" b="0">
                <a:solidFill>
                  <a:schemeClr val="tx1"/>
                </a:solidFill>
                <a:latin typeface="Arial" pitchFamily="34" charset="0"/>
              </a:rPr>
              <a:t>Emissions</a:t>
            </a:r>
          </a:p>
          <a:p>
            <a:pPr algn="l" defTabSz="762000"/>
            <a:r>
              <a:rPr lang="sv-SE" sz="1800" b="0">
                <a:solidFill>
                  <a:schemeClr val="tx1"/>
                </a:solidFill>
                <a:latin typeface="Arial" pitchFamily="34" charset="0"/>
              </a:rPr>
              <a:t>Waste</a:t>
            </a:r>
          </a:p>
        </p:txBody>
      </p:sp>
      <p:sp>
        <p:nvSpPr>
          <p:cNvPr id="120852" name="Rectangle 20"/>
          <p:cNvSpPr>
            <a:spLocks noChangeArrowheads="1"/>
          </p:cNvSpPr>
          <p:nvPr/>
        </p:nvSpPr>
        <p:spPr bwMode="auto">
          <a:xfrm>
            <a:off x="1811338" y="5233988"/>
            <a:ext cx="2571750" cy="1190625"/>
          </a:xfrm>
          <a:prstGeom prst="rect">
            <a:avLst/>
          </a:prstGeom>
          <a:noFill/>
          <a:ln w="9525">
            <a:noFill/>
            <a:miter lim="800000"/>
            <a:headEnd/>
            <a:tailEnd/>
          </a:ln>
          <a:effectLst/>
        </p:spPr>
        <p:txBody>
          <a:bodyPr wrap="none" lIns="92075" tIns="46038" rIns="92075" bIns="46038">
            <a:spAutoFit/>
          </a:bodyPr>
          <a:lstStyle/>
          <a:p>
            <a:pPr algn="l" defTabSz="762000"/>
            <a:r>
              <a:rPr lang="sv-SE" sz="1800" b="0">
                <a:solidFill>
                  <a:schemeClr val="tx1"/>
                </a:solidFill>
                <a:latin typeface="Arial" pitchFamily="34" charset="0"/>
              </a:rPr>
              <a:t>Physical, chemical and </a:t>
            </a:r>
          </a:p>
          <a:p>
            <a:pPr algn="l" defTabSz="762000"/>
            <a:r>
              <a:rPr lang="sv-SE" sz="1800" b="0">
                <a:solidFill>
                  <a:schemeClr val="tx1"/>
                </a:solidFill>
                <a:latin typeface="Arial" pitchFamily="34" charset="0"/>
              </a:rPr>
              <a:t>biological state</a:t>
            </a:r>
          </a:p>
          <a:p>
            <a:pPr algn="l" defTabSz="762000"/>
            <a:r>
              <a:rPr lang="sv-SE" sz="1800" b="0">
                <a:solidFill>
                  <a:schemeClr val="tx1"/>
                </a:solidFill>
                <a:latin typeface="Arial" pitchFamily="34" charset="0"/>
              </a:rPr>
              <a:t>Air-, water- and</a:t>
            </a:r>
          </a:p>
          <a:p>
            <a:pPr algn="l" defTabSz="762000"/>
            <a:r>
              <a:rPr lang="sv-SE" sz="1800" b="0">
                <a:solidFill>
                  <a:schemeClr val="tx1"/>
                </a:solidFill>
                <a:latin typeface="Arial" pitchFamily="34" charset="0"/>
              </a:rPr>
              <a:t>Land quality</a:t>
            </a:r>
          </a:p>
        </p:txBody>
      </p:sp>
      <p:sp>
        <p:nvSpPr>
          <p:cNvPr id="120853" name="Rectangle 21"/>
          <p:cNvSpPr>
            <a:spLocks noChangeArrowheads="1"/>
          </p:cNvSpPr>
          <p:nvPr/>
        </p:nvSpPr>
        <p:spPr bwMode="auto">
          <a:xfrm>
            <a:off x="6615113" y="4243388"/>
            <a:ext cx="2190750" cy="915987"/>
          </a:xfrm>
          <a:prstGeom prst="rect">
            <a:avLst/>
          </a:prstGeom>
          <a:noFill/>
          <a:ln w="9525">
            <a:noFill/>
            <a:miter lim="800000"/>
            <a:headEnd/>
            <a:tailEnd/>
          </a:ln>
          <a:effectLst/>
        </p:spPr>
        <p:txBody>
          <a:bodyPr wrap="none" lIns="92075" tIns="46038" rIns="92075" bIns="46038">
            <a:spAutoFit/>
          </a:bodyPr>
          <a:lstStyle/>
          <a:p>
            <a:pPr algn="l" defTabSz="762000"/>
            <a:r>
              <a:rPr lang="sv-SE" sz="1800" b="0">
                <a:solidFill>
                  <a:schemeClr val="tx1"/>
                </a:solidFill>
                <a:latin typeface="Arial" pitchFamily="34" charset="0"/>
              </a:rPr>
              <a:t>Bad health</a:t>
            </a:r>
          </a:p>
          <a:p>
            <a:pPr algn="l" defTabSz="762000"/>
            <a:r>
              <a:rPr lang="sv-SE" sz="1800" b="0">
                <a:solidFill>
                  <a:schemeClr val="tx1"/>
                </a:solidFill>
                <a:latin typeface="Arial" pitchFamily="34" charset="0"/>
              </a:rPr>
              <a:t>Threatened species</a:t>
            </a:r>
          </a:p>
          <a:p>
            <a:pPr algn="l" defTabSz="762000"/>
            <a:r>
              <a:rPr lang="sv-SE" sz="1800" b="0">
                <a:solidFill>
                  <a:schemeClr val="tx1"/>
                </a:solidFill>
                <a:latin typeface="Arial" pitchFamily="34" charset="0"/>
              </a:rPr>
              <a:t>Econ.losses</a:t>
            </a:r>
          </a:p>
        </p:txBody>
      </p:sp>
      <p:sp>
        <p:nvSpPr>
          <p:cNvPr id="120854" name="Rectangle 22"/>
          <p:cNvSpPr>
            <a:spLocks noChangeArrowheads="1"/>
          </p:cNvSpPr>
          <p:nvPr/>
        </p:nvSpPr>
        <p:spPr bwMode="auto">
          <a:xfrm>
            <a:off x="7261225" y="1728788"/>
            <a:ext cx="2001838" cy="915987"/>
          </a:xfrm>
          <a:prstGeom prst="rect">
            <a:avLst/>
          </a:prstGeom>
          <a:noFill/>
          <a:ln w="9525">
            <a:noFill/>
            <a:miter lim="800000"/>
            <a:headEnd/>
            <a:tailEnd/>
          </a:ln>
          <a:effectLst/>
        </p:spPr>
        <p:txBody>
          <a:bodyPr lIns="92075" tIns="46038" rIns="92075" bIns="46038">
            <a:spAutoFit/>
          </a:bodyPr>
          <a:lstStyle/>
          <a:p>
            <a:pPr algn="l" defTabSz="762000"/>
            <a:r>
              <a:rPr lang="sv-SE" sz="1800" b="0">
                <a:solidFill>
                  <a:schemeClr val="tx1"/>
                </a:solidFill>
                <a:latin typeface="Arial" pitchFamily="34" charset="0"/>
              </a:rPr>
              <a:t>Laws</a:t>
            </a:r>
          </a:p>
          <a:p>
            <a:pPr algn="l" defTabSz="762000"/>
            <a:r>
              <a:rPr lang="sv-SE" sz="1800" b="0">
                <a:solidFill>
                  <a:schemeClr val="tx1"/>
                </a:solidFill>
                <a:latin typeface="Arial" pitchFamily="34" charset="0"/>
              </a:rPr>
              <a:t>Taxes, subsidies</a:t>
            </a:r>
          </a:p>
          <a:p>
            <a:pPr algn="l" defTabSz="762000"/>
            <a:r>
              <a:rPr lang="sv-SE" sz="1800" b="0">
                <a:solidFill>
                  <a:schemeClr val="tx1"/>
                </a:solidFill>
                <a:latin typeface="Arial" pitchFamily="34" charset="0"/>
              </a:rPr>
              <a:t>New technology</a:t>
            </a:r>
          </a:p>
        </p:txBody>
      </p:sp>
      <p:sp>
        <p:nvSpPr>
          <p:cNvPr id="120855" name="Rectangle 23"/>
          <p:cNvSpPr>
            <a:spLocks noChangeArrowheads="1"/>
          </p:cNvSpPr>
          <p:nvPr/>
        </p:nvSpPr>
        <p:spPr bwMode="auto">
          <a:xfrm>
            <a:off x="3378200" y="441325"/>
            <a:ext cx="2114550" cy="457200"/>
          </a:xfrm>
          <a:prstGeom prst="rect">
            <a:avLst/>
          </a:prstGeom>
          <a:noFill/>
          <a:ln w="9525">
            <a:noFill/>
            <a:miter lim="800000"/>
            <a:headEnd/>
            <a:tailEnd/>
          </a:ln>
          <a:effectLst/>
        </p:spPr>
        <p:txBody>
          <a:bodyPr wrap="none" lIns="92075" tIns="46038" rIns="92075" bIns="46038">
            <a:spAutoFit/>
          </a:bodyPr>
          <a:lstStyle/>
          <a:p>
            <a:pPr algn="l" defTabSz="762000"/>
            <a:r>
              <a:rPr lang="sv-SE" sz="2400">
                <a:solidFill>
                  <a:schemeClr val="tx1"/>
                </a:solidFill>
                <a:latin typeface="Arial" pitchFamily="34" charset="0"/>
              </a:rPr>
              <a:t>DPSIR-model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42938" y="1676400"/>
            <a:ext cx="9144001" cy="0"/>
          </a:xfrm>
          <a:prstGeom prst="rect">
            <a:avLst/>
          </a:prstGeom>
          <a:noFill/>
          <a:ln w="12700">
            <a:noFill/>
            <a:miter lim="800000"/>
            <a:headEnd type="none" w="sm" len="sm"/>
            <a:tailEnd type="none" w="sm" len="sm"/>
          </a:ln>
          <a:effectLst/>
        </p:spPr>
        <p:txBody>
          <a:bodyPr>
            <a:spAutoFit/>
          </a:bodyPr>
          <a:lstStyle/>
          <a:p>
            <a:endParaRPr lang="sv-SE"/>
          </a:p>
        </p:txBody>
      </p:sp>
      <p:sp>
        <p:nvSpPr>
          <p:cNvPr id="118787" name="Oval 3"/>
          <p:cNvSpPr>
            <a:spLocks noChangeArrowheads="1"/>
          </p:cNvSpPr>
          <p:nvPr/>
        </p:nvSpPr>
        <p:spPr bwMode="auto">
          <a:xfrm>
            <a:off x="3143250" y="1911350"/>
            <a:ext cx="3224213" cy="3114675"/>
          </a:xfrm>
          <a:prstGeom prst="ellipse">
            <a:avLst/>
          </a:prstGeom>
          <a:solidFill>
            <a:srgbClr val="000000"/>
          </a:solidFill>
          <a:ln w="9525">
            <a:noFill/>
            <a:round/>
            <a:headEnd/>
            <a:tailEnd/>
          </a:ln>
        </p:spPr>
        <p:txBody>
          <a:bodyPr/>
          <a:lstStyle/>
          <a:p>
            <a:endParaRPr lang="sv-SE"/>
          </a:p>
        </p:txBody>
      </p:sp>
      <p:sp>
        <p:nvSpPr>
          <p:cNvPr id="118788" name="Oval 4"/>
          <p:cNvSpPr>
            <a:spLocks noChangeArrowheads="1"/>
          </p:cNvSpPr>
          <p:nvPr/>
        </p:nvSpPr>
        <p:spPr bwMode="auto">
          <a:xfrm>
            <a:off x="3068638" y="1863725"/>
            <a:ext cx="3208337" cy="3098800"/>
          </a:xfrm>
          <a:prstGeom prst="ellipse">
            <a:avLst/>
          </a:prstGeom>
          <a:solidFill>
            <a:srgbClr val="9F9F9F"/>
          </a:solidFill>
          <a:ln w="15875">
            <a:solidFill>
              <a:srgbClr val="000000"/>
            </a:solidFill>
            <a:round/>
            <a:headEnd/>
            <a:tailEnd/>
          </a:ln>
        </p:spPr>
        <p:txBody>
          <a:bodyPr/>
          <a:lstStyle/>
          <a:p>
            <a:endParaRPr lang="sv-SE"/>
          </a:p>
        </p:txBody>
      </p:sp>
      <p:sp>
        <p:nvSpPr>
          <p:cNvPr id="118789" name="Rectangle 5"/>
          <p:cNvSpPr>
            <a:spLocks noChangeArrowheads="1"/>
          </p:cNvSpPr>
          <p:nvPr/>
        </p:nvSpPr>
        <p:spPr bwMode="auto">
          <a:xfrm>
            <a:off x="3444875" y="3071813"/>
            <a:ext cx="2463800" cy="1066800"/>
          </a:xfrm>
          <a:prstGeom prst="rect">
            <a:avLst/>
          </a:prstGeom>
          <a:solidFill>
            <a:srgbClr val="9F9F9F"/>
          </a:solidFill>
          <a:ln w="9525">
            <a:noFill/>
            <a:miter lim="800000"/>
            <a:headEnd/>
            <a:tailEnd/>
          </a:ln>
        </p:spPr>
        <p:txBody>
          <a:bodyPr/>
          <a:lstStyle/>
          <a:p>
            <a:endParaRPr lang="sv-SE"/>
          </a:p>
        </p:txBody>
      </p:sp>
      <p:sp>
        <p:nvSpPr>
          <p:cNvPr id="118790" name="Rectangle 6"/>
          <p:cNvSpPr>
            <a:spLocks noChangeArrowheads="1"/>
          </p:cNvSpPr>
          <p:nvPr/>
        </p:nvSpPr>
        <p:spPr bwMode="auto">
          <a:xfrm>
            <a:off x="3790950" y="2640013"/>
            <a:ext cx="2409825" cy="1281112"/>
          </a:xfrm>
          <a:prstGeom prst="rect">
            <a:avLst/>
          </a:prstGeom>
          <a:noFill/>
          <a:ln w="9525">
            <a:noFill/>
            <a:miter lim="800000"/>
            <a:headEnd/>
            <a:tailEnd/>
          </a:ln>
        </p:spPr>
        <p:txBody>
          <a:bodyPr lIns="0" tIns="0" rIns="0" bIns="0">
            <a:spAutoFit/>
          </a:bodyPr>
          <a:lstStyle/>
          <a:p>
            <a:pPr algn="l" defTabSz="762000"/>
            <a:r>
              <a:rPr lang="sv-SE" sz="2800" i="1">
                <a:solidFill>
                  <a:srgbClr val="000000"/>
                </a:solidFill>
                <a:latin typeface="Arial" pitchFamily="34" charset="0"/>
              </a:rPr>
              <a:t>Industries,</a:t>
            </a:r>
          </a:p>
          <a:p>
            <a:pPr algn="l" defTabSz="762000"/>
            <a:r>
              <a:rPr lang="sv-SE" sz="2800" i="1">
                <a:solidFill>
                  <a:srgbClr val="000000"/>
                </a:solidFill>
                <a:latin typeface="Arial" pitchFamily="34" charset="0"/>
              </a:rPr>
              <a:t>government, </a:t>
            </a:r>
          </a:p>
          <a:p>
            <a:pPr algn="l" defTabSz="762000"/>
            <a:r>
              <a:rPr lang="sv-SE" sz="2800" i="1">
                <a:solidFill>
                  <a:srgbClr val="000000"/>
                </a:solidFill>
                <a:latin typeface="Arial" pitchFamily="34" charset="0"/>
              </a:rPr>
              <a:t>households</a:t>
            </a:r>
            <a:endParaRPr lang="sv-SE">
              <a:latin typeface="Arial" pitchFamily="34" charset="0"/>
            </a:endParaRPr>
          </a:p>
        </p:txBody>
      </p:sp>
      <p:sp>
        <p:nvSpPr>
          <p:cNvPr id="118791" name="Rectangle 7"/>
          <p:cNvSpPr>
            <a:spLocks noChangeArrowheads="1"/>
          </p:cNvSpPr>
          <p:nvPr/>
        </p:nvSpPr>
        <p:spPr bwMode="auto">
          <a:xfrm>
            <a:off x="479425" y="1706563"/>
            <a:ext cx="3197225" cy="3346450"/>
          </a:xfrm>
          <a:prstGeom prst="rect">
            <a:avLst/>
          </a:prstGeom>
          <a:noFill/>
          <a:ln w="9525">
            <a:noFill/>
            <a:miter lim="800000"/>
            <a:headEnd/>
            <a:tailEnd/>
          </a:ln>
        </p:spPr>
        <p:txBody>
          <a:bodyPr/>
          <a:lstStyle/>
          <a:p>
            <a:endParaRPr lang="sv-SE"/>
          </a:p>
        </p:txBody>
      </p:sp>
      <p:sp>
        <p:nvSpPr>
          <p:cNvPr id="118792" name="Rectangle 8"/>
          <p:cNvSpPr>
            <a:spLocks noChangeArrowheads="1"/>
          </p:cNvSpPr>
          <p:nvPr/>
        </p:nvSpPr>
        <p:spPr bwMode="auto">
          <a:xfrm>
            <a:off x="500063" y="2065338"/>
            <a:ext cx="1030287" cy="427037"/>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capital</a:t>
            </a:r>
            <a:endParaRPr lang="sv-SE"/>
          </a:p>
        </p:txBody>
      </p:sp>
      <p:sp>
        <p:nvSpPr>
          <p:cNvPr id="118793" name="Rectangle 9"/>
          <p:cNvSpPr>
            <a:spLocks noChangeArrowheads="1"/>
          </p:cNvSpPr>
          <p:nvPr/>
        </p:nvSpPr>
        <p:spPr bwMode="auto">
          <a:xfrm>
            <a:off x="500063" y="2914650"/>
            <a:ext cx="1643062" cy="427038"/>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work force</a:t>
            </a:r>
            <a:endParaRPr lang="sv-SE"/>
          </a:p>
        </p:txBody>
      </p:sp>
      <p:sp>
        <p:nvSpPr>
          <p:cNvPr id="118794" name="Rectangle 10"/>
          <p:cNvSpPr>
            <a:spLocks noChangeArrowheads="1"/>
          </p:cNvSpPr>
          <p:nvPr/>
        </p:nvSpPr>
        <p:spPr bwMode="auto">
          <a:xfrm>
            <a:off x="500063" y="3763963"/>
            <a:ext cx="1268412" cy="427037"/>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material</a:t>
            </a:r>
            <a:endParaRPr lang="sv-SE"/>
          </a:p>
        </p:txBody>
      </p:sp>
      <p:sp>
        <p:nvSpPr>
          <p:cNvPr id="118795" name="Rectangle 11"/>
          <p:cNvSpPr>
            <a:spLocks noChangeArrowheads="1"/>
          </p:cNvSpPr>
          <p:nvPr/>
        </p:nvSpPr>
        <p:spPr bwMode="auto">
          <a:xfrm>
            <a:off x="500063" y="4614863"/>
            <a:ext cx="1090612" cy="427037"/>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energy</a:t>
            </a:r>
            <a:endParaRPr lang="sv-SE"/>
          </a:p>
        </p:txBody>
      </p:sp>
      <p:sp>
        <p:nvSpPr>
          <p:cNvPr id="118796" name="Rectangle 12"/>
          <p:cNvSpPr>
            <a:spLocks noChangeArrowheads="1"/>
          </p:cNvSpPr>
          <p:nvPr/>
        </p:nvSpPr>
        <p:spPr bwMode="auto">
          <a:xfrm>
            <a:off x="6388100" y="1682750"/>
            <a:ext cx="2457450" cy="3425825"/>
          </a:xfrm>
          <a:prstGeom prst="rect">
            <a:avLst/>
          </a:prstGeom>
          <a:noFill/>
          <a:ln w="9525">
            <a:noFill/>
            <a:miter lim="800000"/>
            <a:headEnd/>
            <a:tailEnd/>
          </a:ln>
        </p:spPr>
        <p:txBody>
          <a:bodyPr/>
          <a:lstStyle/>
          <a:p>
            <a:endParaRPr lang="sv-SE"/>
          </a:p>
        </p:txBody>
      </p:sp>
      <p:sp>
        <p:nvSpPr>
          <p:cNvPr id="118797" name="Rectangle 13"/>
          <p:cNvSpPr>
            <a:spLocks noChangeArrowheads="1"/>
          </p:cNvSpPr>
          <p:nvPr/>
        </p:nvSpPr>
        <p:spPr bwMode="auto">
          <a:xfrm>
            <a:off x="7851775" y="2043113"/>
            <a:ext cx="971550" cy="427037"/>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goods</a:t>
            </a:r>
            <a:endParaRPr lang="sv-SE"/>
          </a:p>
        </p:txBody>
      </p:sp>
      <p:sp>
        <p:nvSpPr>
          <p:cNvPr id="118798" name="Rectangle 14"/>
          <p:cNvSpPr>
            <a:spLocks noChangeArrowheads="1"/>
          </p:cNvSpPr>
          <p:nvPr/>
        </p:nvSpPr>
        <p:spPr bwMode="auto">
          <a:xfrm>
            <a:off x="7513638" y="2894013"/>
            <a:ext cx="1470025" cy="477837"/>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services</a:t>
            </a:r>
            <a:endParaRPr lang="sv-SE"/>
          </a:p>
        </p:txBody>
      </p:sp>
      <p:sp>
        <p:nvSpPr>
          <p:cNvPr id="118799" name="Rectangle 15"/>
          <p:cNvSpPr>
            <a:spLocks noChangeArrowheads="1"/>
          </p:cNvSpPr>
          <p:nvPr/>
        </p:nvSpPr>
        <p:spPr bwMode="auto">
          <a:xfrm>
            <a:off x="7891463" y="3743325"/>
            <a:ext cx="930275" cy="427038"/>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waste</a:t>
            </a:r>
            <a:endParaRPr lang="sv-SE"/>
          </a:p>
        </p:txBody>
      </p:sp>
      <p:sp>
        <p:nvSpPr>
          <p:cNvPr id="118800" name="Rectangle 16"/>
          <p:cNvSpPr>
            <a:spLocks noChangeArrowheads="1"/>
          </p:cNvSpPr>
          <p:nvPr/>
        </p:nvSpPr>
        <p:spPr bwMode="auto">
          <a:xfrm>
            <a:off x="7237413" y="4540250"/>
            <a:ext cx="1749425" cy="477838"/>
          </a:xfrm>
          <a:prstGeom prst="rect">
            <a:avLst/>
          </a:prstGeom>
          <a:noFill/>
          <a:ln w="9525">
            <a:noFill/>
            <a:miter lim="800000"/>
            <a:headEnd/>
            <a:tailEnd/>
          </a:ln>
        </p:spPr>
        <p:txBody>
          <a:bodyPr wrap="none" lIns="0" tIns="0" rIns="0" bIns="0">
            <a:spAutoFit/>
          </a:bodyPr>
          <a:lstStyle/>
          <a:p>
            <a:pPr algn="l" defTabSz="762000"/>
            <a:r>
              <a:rPr lang="sv-SE" sz="2800" b="0">
                <a:solidFill>
                  <a:srgbClr val="000000"/>
                </a:solidFill>
                <a:latin typeface="Arial" pitchFamily="34" charset="0"/>
              </a:rPr>
              <a:t>emissions</a:t>
            </a:r>
            <a:endParaRPr lang="sv-SE"/>
          </a:p>
        </p:txBody>
      </p:sp>
      <p:grpSp>
        <p:nvGrpSpPr>
          <p:cNvPr id="118801" name="Group 17"/>
          <p:cNvGrpSpPr>
            <a:grpSpLocks/>
          </p:cNvGrpSpPr>
          <p:nvPr/>
        </p:nvGrpSpPr>
        <p:grpSpPr bwMode="auto">
          <a:xfrm>
            <a:off x="1943100" y="4568825"/>
            <a:ext cx="1117600" cy="374650"/>
            <a:chOff x="1224" y="2878"/>
            <a:chExt cx="704" cy="236"/>
          </a:xfrm>
        </p:grpSpPr>
        <p:sp>
          <p:nvSpPr>
            <p:cNvPr id="118802" name="Freeform 18"/>
            <p:cNvSpPr>
              <a:spLocks/>
            </p:cNvSpPr>
            <p:nvPr/>
          </p:nvSpPr>
          <p:spPr bwMode="auto">
            <a:xfrm>
              <a:off x="1224" y="2980"/>
              <a:ext cx="704" cy="30"/>
            </a:xfrm>
            <a:custGeom>
              <a:avLst/>
              <a:gdLst/>
              <a:ahLst/>
              <a:cxnLst>
                <a:cxn ang="0">
                  <a:pos x="0" y="0"/>
                </a:cxn>
                <a:cxn ang="0">
                  <a:pos x="0" y="29"/>
                </a:cxn>
                <a:cxn ang="0">
                  <a:pos x="704" y="30"/>
                </a:cxn>
                <a:cxn ang="0">
                  <a:pos x="704" y="2"/>
                </a:cxn>
                <a:cxn ang="0">
                  <a:pos x="0" y="0"/>
                </a:cxn>
              </a:cxnLst>
              <a:rect l="0" t="0" r="r" b="b"/>
              <a:pathLst>
                <a:path w="704" h="30">
                  <a:moveTo>
                    <a:pt x="0" y="0"/>
                  </a:moveTo>
                  <a:lnTo>
                    <a:pt x="0" y="29"/>
                  </a:lnTo>
                  <a:lnTo>
                    <a:pt x="704" y="30"/>
                  </a:lnTo>
                  <a:lnTo>
                    <a:pt x="704" y="2"/>
                  </a:lnTo>
                  <a:lnTo>
                    <a:pt x="0" y="0"/>
                  </a:lnTo>
                  <a:close/>
                </a:path>
              </a:pathLst>
            </a:custGeom>
            <a:solidFill>
              <a:srgbClr val="0000FF"/>
            </a:solidFill>
            <a:ln w="9525">
              <a:noFill/>
              <a:round/>
              <a:headEnd/>
              <a:tailEnd/>
            </a:ln>
          </p:spPr>
          <p:txBody>
            <a:bodyPr/>
            <a:lstStyle/>
            <a:p>
              <a:endParaRPr lang="sv-SE"/>
            </a:p>
          </p:txBody>
        </p:sp>
        <p:sp>
          <p:nvSpPr>
            <p:cNvPr id="118803" name="Freeform 19"/>
            <p:cNvSpPr>
              <a:spLocks/>
            </p:cNvSpPr>
            <p:nvPr/>
          </p:nvSpPr>
          <p:spPr bwMode="auto">
            <a:xfrm>
              <a:off x="1776" y="2878"/>
              <a:ext cx="152" cy="236"/>
            </a:xfrm>
            <a:custGeom>
              <a:avLst/>
              <a:gdLst/>
              <a:ahLst/>
              <a:cxnLst>
                <a:cxn ang="0">
                  <a:pos x="0" y="236"/>
                </a:cxn>
                <a:cxn ang="0">
                  <a:pos x="152" y="117"/>
                </a:cxn>
                <a:cxn ang="0">
                  <a:pos x="0" y="0"/>
                </a:cxn>
              </a:cxnLst>
              <a:rect l="0" t="0" r="r" b="b"/>
              <a:pathLst>
                <a:path w="152" h="236">
                  <a:moveTo>
                    <a:pt x="0" y="236"/>
                  </a:moveTo>
                  <a:lnTo>
                    <a:pt x="152" y="117"/>
                  </a:lnTo>
                  <a:lnTo>
                    <a:pt x="0" y="0"/>
                  </a:lnTo>
                </a:path>
              </a:pathLst>
            </a:custGeom>
            <a:noFill/>
            <a:ln w="46038">
              <a:solidFill>
                <a:srgbClr val="0000FF"/>
              </a:solidFill>
              <a:prstDash val="solid"/>
              <a:round/>
              <a:headEnd/>
              <a:tailEnd/>
            </a:ln>
          </p:spPr>
          <p:txBody>
            <a:bodyPr/>
            <a:lstStyle/>
            <a:p>
              <a:endParaRPr lang="sv-SE"/>
            </a:p>
          </p:txBody>
        </p:sp>
      </p:grpSp>
      <p:grpSp>
        <p:nvGrpSpPr>
          <p:cNvPr id="118804" name="Group 20"/>
          <p:cNvGrpSpPr>
            <a:grpSpLocks/>
          </p:cNvGrpSpPr>
          <p:nvPr/>
        </p:nvGrpSpPr>
        <p:grpSpPr bwMode="auto">
          <a:xfrm>
            <a:off x="1900238" y="2057400"/>
            <a:ext cx="1117600" cy="374650"/>
            <a:chOff x="1197" y="1296"/>
            <a:chExt cx="704" cy="236"/>
          </a:xfrm>
        </p:grpSpPr>
        <p:sp>
          <p:nvSpPr>
            <p:cNvPr id="118805" name="Freeform 21"/>
            <p:cNvSpPr>
              <a:spLocks/>
            </p:cNvSpPr>
            <p:nvPr/>
          </p:nvSpPr>
          <p:spPr bwMode="auto">
            <a:xfrm>
              <a:off x="1197" y="1398"/>
              <a:ext cx="704" cy="30"/>
            </a:xfrm>
            <a:custGeom>
              <a:avLst/>
              <a:gdLst/>
              <a:ahLst/>
              <a:cxnLst>
                <a:cxn ang="0">
                  <a:pos x="0" y="0"/>
                </a:cxn>
                <a:cxn ang="0">
                  <a:pos x="0" y="28"/>
                </a:cxn>
                <a:cxn ang="0">
                  <a:pos x="704" y="30"/>
                </a:cxn>
                <a:cxn ang="0">
                  <a:pos x="704" y="1"/>
                </a:cxn>
                <a:cxn ang="0">
                  <a:pos x="0" y="0"/>
                </a:cxn>
              </a:cxnLst>
              <a:rect l="0" t="0" r="r" b="b"/>
              <a:pathLst>
                <a:path w="704" h="30">
                  <a:moveTo>
                    <a:pt x="0" y="0"/>
                  </a:moveTo>
                  <a:lnTo>
                    <a:pt x="0" y="28"/>
                  </a:lnTo>
                  <a:lnTo>
                    <a:pt x="704" y="30"/>
                  </a:lnTo>
                  <a:lnTo>
                    <a:pt x="704" y="1"/>
                  </a:lnTo>
                  <a:lnTo>
                    <a:pt x="0" y="0"/>
                  </a:lnTo>
                  <a:close/>
                </a:path>
              </a:pathLst>
            </a:custGeom>
            <a:solidFill>
              <a:srgbClr val="0000FF"/>
            </a:solidFill>
            <a:ln w="9525">
              <a:noFill/>
              <a:round/>
              <a:headEnd/>
              <a:tailEnd/>
            </a:ln>
          </p:spPr>
          <p:txBody>
            <a:bodyPr/>
            <a:lstStyle/>
            <a:p>
              <a:endParaRPr lang="sv-SE"/>
            </a:p>
          </p:txBody>
        </p:sp>
        <p:sp>
          <p:nvSpPr>
            <p:cNvPr id="118806" name="Freeform 22"/>
            <p:cNvSpPr>
              <a:spLocks/>
            </p:cNvSpPr>
            <p:nvPr/>
          </p:nvSpPr>
          <p:spPr bwMode="auto">
            <a:xfrm>
              <a:off x="1749" y="1296"/>
              <a:ext cx="152" cy="236"/>
            </a:xfrm>
            <a:custGeom>
              <a:avLst/>
              <a:gdLst/>
              <a:ahLst/>
              <a:cxnLst>
                <a:cxn ang="0">
                  <a:pos x="0" y="236"/>
                </a:cxn>
                <a:cxn ang="0">
                  <a:pos x="152" y="117"/>
                </a:cxn>
                <a:cxn ang="0">
                  <a:pos x="0" y="0"/>
                </a:cxn>
              </a:cxnLst>
              <a:rect l="0" t="0" r="r" b="b"/>
              <a:pathLst>
                <a:path w="152" h="236">
                  <a:moveTo>
                    <a:pt x="0" y="236"/>
                  </a:moveTo>
                  <a:lnTo>
                    <a:pt x="152" y="117"/>
                  </a:lnTo>
                  <a:lnTo>
                    <a:pt x="0" y="0"/>
                  </a:lnTo>
                </a:path>
              </a:pathLst>
            </a:custGeom>
            <a:noFill/>
            <a:ln w="46038">
              <a:solidFill>
                <a:srgbClr val="0000FF"/>
              </a:solidFill>
              <a:prstDash val="solid"/>
              <a:round/>
              <a:headEnd/>
              <a:tailEnd/>
            </a:ln>
          </p:spPr>
          <p:txBody>
            <a:bodyPr/>
            <a:lstStyle/>
            <a:p>
              <a:endParaRPr lang="sv-SE"/>
            </a:p>
          </p:txBody>
        </p:sp>
      </p:grpSp>
      <p:grpSp>
        <p:nvGrpSpPr>
          <p:cNvPr id="118807" name="Group 23"/>
          <p:cNvGrpSpPr>
            <a:grpSpLocks/>
          </p:cNvGrpSpPr>
          <p:nvPr/>
        </p:nvGrpSpPr>
        <p:grpSpPr bwMode="auto">
          <a:xfrm>
            <a:off x="6548438" y="2081213"/>
            <a:ext cx="477837" cy="374650"/>
            <a:chOff x="4125" y="1311"/>
            <a:chExt cx="301" cy="236"/>
          </a:xfrm>
        </p:grpSpPr>
        <p:sp>
          <p:nvSpPr>
            <p:cNvPr id="118808" name="Freeform 24"/>
            <p:cNvSpPr>
              <a:spLocks/>
            </p:cNvSpPr>
            <p:nvPr/>
          </p:nvSpPr>
          <p:spPr bwMode="auto">
            <a:xfrm>
              <a:off x="4125" y="1414"/>
              <a:ext cx="301" cy="31"/>
            </a:xfrm>
            <a:custGeom>
              <a:avLst/>
              <a:gdLst/>
              <a:ahLst/>
              <a:cxnLst>
                <a:cxn ang="0">
                  <a:pos x="0" y="0"/>
                </a:cxn>
                <a:cxn ang="0">
                  <a:pos x="0" y="29"/>
                </a:cxn>
                <a:cxn ang="0">
                  <a:pos x="301" y="31"/>
                </a:cxn>
                <a:cxn ang="0">
                  <a:pos x="301" y="2"/>
                </a:cxn>
                <a:cxn ang="0">
                  <a:pos x="0" y="0"/>
                </a:cxn>
              </a:cxnLst>
              <a:rect l="0" t="0" r="r" b="b"/>
              <a:pathLst>
                <a:path w="301" h="31">
                  <a:moveTo>
                    <a:pt x="0" y="0"/>
                  </a:moveTo>
                  <a:lnTo>
                    <a:pt x="0" y="29"/>
                  </a:lnTo>
                  <a:lnTo>
                    <a:pt x="301" y="31"/>
                  </a:lnTo>
                  <a:lnTo>
                    <a:pt x="301" y="2"/>
                  </a:lnTo>
                  <a:lnTo>
                    <a:pt x="0" y="0"/>
                  </a:lnTo>
                  <a:close/>
                </a:path>
              </a:pathLst>
            </a:custGeom>
            <a:solidFill>
              <a:srgbClr val="0000FF"/>
            </a:solidFill>
            <a:ln w="9525">
              <a:noFill/>
              <a:round/>
              <a:headEnd/>
              <a:tailEnd/>
            </a:ln>
          </p:spPr>
          <p:txBody>
            <a:bodyPr/>
            <a:lstStyle/>
            <a:p>
              <a:endParaRPr lang="sv-SE"/>
            </a:p>
          </p:txBody>
        </p:sp>
        <p:sp>
          <p:nvSpPr>
            <p:cNvPr id="118809" name="Freeform 25"/>
            <p:cNvSpPr>
              <a:spLocks/>
            </p:cNvSpPr>
            <p:nvPr/>
          </p:nvSpPr>
          <p:spPr bwMode="auto">
            <a:xfrm>
              <a:off x="4272" y="1311"/>
              <a:ext cx="154" cy="236"/>
            </a:xfrm>
            <a:custGeom>
              <a:avLst/>
              <a:gdLst/>
              <a:ahLst/>
              <a:cxnLst>
                <a:cxn ang="0">
                  <a:pos x="0" y="236"/>
                </a:cxn>
                <a:cxn ang="0">
                  <a:pos x="154" y="119"/>
                </a:cxn>
                <a:cxn ang="0">
                  <a:pos x="4" y="0"/>
                </a:cxn>
              </a:cxnLst>
              <a:rect l="0" t="0" r="r" b="b"/>
              <a:pathLst>
                <a:path w="154" h="236">
                  <a:moveTo>
                    <a:pt x="0" y="236"/>
                  </a:moveTo>
                  <a:lnTo>
                    <a:pt x="154" y="119"/>
                  </a:lnTo>
                  <a:lnTo>
                    <a:pt x="4" y="0"/>
                  </a:lnTo>
                </a:path>
              </a:pathLst>
            </a:custGeom>
            <a:noFill/>
            <a:ln w="46038">
              <a:solidFill>
                <a:srgbClr val="0000FF"/>
              </a:solidFill>
              <a:prstDash val="solid"/>
              <a:round/>
              <a:headEnd/>
              <a:tailEnd/>
            </a:ln>
          </p:spPr>
          <p:txBody>
            <a:bodyPr/>
            <a:lstStyle/>
            <a:p>
              <a:endParaRPr lang="sv-SE"/>
            </a:p>
          </p:txBody>
        </p:sp>
      </p:grpSp>
      <p:grpSp>
        <p:nvGrpSpPr>
          <p:cNvPr id="118810" name="Group 26"/>
          <p:cNvGrpSpPr>
            <a:grpSpLocks/>
          </p:cNvGrpSpPr>
          <p:nvPr/>
        </p:nvGrpSpPr>
        <p:grpSpPr bwMode="auto">
          <a:xfrm>
            <a:off x="6731000" y="2894013"/>
            <a:ext cx="479425" cy="373062"/>
            <a:chOff x="4240" y="1823"/>
            <a:chExt cx="302" cy="235"/>
          </a:xfrm>
        </p:grpSpPr>
        <p:sp>
          <p:nvSpPr>
            <p:cNvPr id="118811" name="Freeform 27"/>
            <p:cNvSpPr>
              <a:spLocks/>
            </p:cNvSpPr>
            <p:nvPr/>
          </p:nvSpPr>
          <p:spPr bwMode="auto">
            <a:xfrm>
              <a:off x="4240" y="1926"/>
              <a:ext cx="302" cy="30"/>
            </a:xfrm>
            <a:custGeom>
              <a:avLst/>
              <a:gdLst/>
              <a:ahLst/>
              <a:cxnLst>
                <a:cxn ang="0">
                  <a:pos x="0" y="0"/>
                </a:cxn>
                <a:cxn ang="0">
                  <a:pos x="0" y="29"/>
                </a:cxn>
                <a:cxn ang="0">
                  <a:pos x="302" y="30"/>
                </a:cxn>
                <a:cxn ang="0">
                  <a:pos x="302" y="2"/>
                </a:cxn>
                <a:cxn ang="0">
                  <a:pos x="0" y="0"/>
                </a:cxn>
              </a:cxnLst>
              <a:rect l="0" t="0" r="r" b="b"/>
              <a:pathLst>
                <a:path w="302" h="30">
                  <a:moveTo>
                    <a:pt x="0" y="0"/>
                  </a:moveTo>
                  <a:lnTo>
                    <a:pt x="0" y="29"/>
                  </a:lnTo>
                  <a:lnTo>
                    <a:pt x="302" y="30"/>
                  </a:lnTo>
                  <a:lnTo>
                    <a:pt x="302" y="2"/>
                  </a:lnTo>
                  <a:lnTo>
                    <a:pt x="0" y="0"/>
                  </a:lnTo>
                  <a:close/>
                </a:path>
              </a:pathLst>
            </a:custGeom>
            <a:solidFill>
              <a:srgbClr val="0000FF"/>
            </a:solidFill>
            <a:ln w="9525">
              <a:noFill/>
              <a:round/>
              <a:headEnd/>
              <a:tailEnd/>
            </a:ln>
          </p:spPr>
          <p:txBody>
            <a:bodyPr/>
            <a:lstStyle/>
            <a:p>
              <a:endParaRPr lang="sv-SE"/>
            </a:p>
          </p:txBody>
        </p:sp>
        <p:sp>
          <p:nvSpPr>
            <p:cNvPr id="118812" name="Freeform 28"/>
            <p:cNvSpPr>
              <a:spLocks/>
            </p:cNvSpPr>
            <p:nvPr/>
          </p:nvSpPr>
          <p:spPr bwMode="auto">
            <a:xfrm>
              <a:off x="4388" y="1823"/>
              <a:ext cx="154" cy="235"/>
            </a:xfrm>
            <a:custGeom>
              <a:avLst/>
              <a:gdLst/>
              <a:ahLst/>
              <a:cxnLst>
                <a:cxn ang="0">
                  <a:pos x="0" y="235"/>
                </a:cxn>
                <a:cxn ang="0">
                  <a:pos x="154" y="118"/>
                </a:cxn>
                <a:cxn ang="0">
                  <a:pos x="3" y="0"/>
                </a:cxn>
              </a:cxnLst>
              <a:rect l="0" t="0" r="r" b="b"/>
              <a:pathLst>
                <a:path w="154" h="235">
                  <a:moveTo>
                    <a:pt x="0" y="235"/>
                  </a:moveTo>
                  <a:lnTo>
                    <a:pt x="154" y="118"/>
                  </a:lnTo>
                  <a:lnTo>
                    <a:pt x="3" y="0"/>
                  </a:lnTo>
                </a:path>
              </a:pathLst>
            </a:custGeom>
            <a:noFill/>
            <a:ln w="46038">
              <a:solidFill>
                <a:srgbClr val="0000FF"/>
              </a:solidFill>
              <a:prstDash val="solid"/>
              <a:round/>
              <a:headEnd/>
              <a:tailEnd/>
            </a:ln>
          </p:spPr>
          <p:txBody>
            <a:bodyPr/>
            <a:lstStyle/>
            <a:p>
              <a:endParaRPr lang="sv-SE"/>
            </a:p>
          </p:txBody>
        </p:sp>
      </p:grpSp>
      <p:grpSp>
        <p:nvGrpSpPr>
          <p:cNvPr id="118813" name="Group 29"/>
          <p:cNvGrpSpPr>
            <a:grpSpLocks/>
          </p:cNvGrpSpPr>
          <p:nvPr/>
        </p:nvGrpSpPr>
        <p:grpSpPr bwMode="auto">
          <a:xfrm>
            <a:off x="6789738" y="3756025"/>
            <a:ext cx="482600" cy="374650"/>
            <a:chOff x="4277" y="2366"/>
            <a:chExt cx="304" cy="236"/>
          </a:xfrm>
        </p:grpSpPr>
        <p:sp>
          <p:nvSpPr>
            <p:cNvPr id="118814" name="Freeform 30"/>
            <p:cNvSpPr>
              <a:spLocks/>
            </p:cNvSpPr>
            <p:nvPr/>
          </p:nvSpPr>
          <p:spPr bwMode="auto">
            <a:xfrm>
              <a:off x="4277" y="2470"/>
              <a:ext cx="304" cy="30"/>
            </a:xfrm>
            <a:custGeom>
              <a:avLst/>
              <a:gdLst/>
              <a:ahLst/>
              <a:cxnLst>
                <a:cxn ang="0">
                  <a:pos x="0" y="0"/>
                </a:cxn>
                <a:cxn ang="0">
                  <a:pos x="0" y="28"/>
                </a:cxn>
                <a:cxn ang="0">
                  <a:pos x="304" y="30"/>
                </a:cxn>
                <a:cxn ang="0">
                  <a:pos x="304" y="2"/>
                </a:cxn>
                <a:cxn ang="0">
                  <a:pos x="0" y="0"/>
                </a:cxn>
              </a:cxnLst>
              <a:rect l="0" t="0" r="r" b="b"/>
              <a:pathLst>
                <a:path w="304" h="30">
                  <a:moveTo>
                    <a:pt x="0" y="0"/>
                  </a:moveTo>
                  <a:lnTo>
                    <a:pt x="0" y="28"/>
                  </a:lnTo>
                  <a:lnTo>
                    <a:pt x="304" y="30"/>
                  </a:lnTo>
                  <a:lnTo>
                    <a:pt x="304" y="2"/>
                  </a:lnTo>
                  <a:lnTo>
                    <a:pt x="0" y="0"/>
                  </a:lnTo>
                  <a:close/>
                </a:path>
              </a:pathLst>
            </a:custGeom>
            <a:solidFill>
              <a:srgbClr val="0000FF"/>
            </a:solidFill>
            <a:ln w="9525">
              <a:noFill/>
              <a:round/>
              <a:headEnd/>
              <a:tailEnd/>
            </a:ln>
          </p:spPr>
          <p:txBody>
            <a:bodyPr/>
            <a:lstStyle/>
            <a:p>
              <a:endParaRPr lang="sv-SE"/>
            </a:p>
          </p:txBody>
        </p:sp>
        <p:sp>
          <p:nvSpPr>
            <p:cNvPr id="118815" name="Freeform 31"/>
            <p:cNvSpPr>
              <a:spLocks/>
            </p:cNvSpPr>
            <p:nvPr/>
          </p:nvSpPr>
          <p:spPr bwMode="auto">
            <a:xfrm>
              <a:off x="4426" y="2366"/>
              <a:ext cx="155" cy="236"/>
            </a:xfrm>
            <a:custGeom>
              <a:avLst/>
              <a:gdLst/>
              <a:ahLst/>
              <a:cxnLst>
                <a:cxn ang="0">
                  <a:pos x="0" y="236"/>
                </a:cxn>
                <a:cxn ang="0">
                  <a:pos x="155" y="119"/>
                </a:cxn>
                <a:cxn ang="0">
                  <a:pos x="4" y="0"/>
                </a:cxn>
              </a:cxnLst>
              <a:rect l="0" t="0" r="r" b="b"/>
              <a:pathLst>
                <a:path w="155" h="236">
                  <a:moveTo>
                    <a:pt x="0" y="236"/>
                  </a:moveTo>
                  <a:lnTo>
                    <a:pt x="155" y="119"/>
                  </a:lnTo>
                  <a:lnTo>
                    <a:pt x="4" y="0"/>
                  </a:lnTo>
                </a:path>
              </a:pathLst>
            </a:custGeom>
            <a:noFill/>
            <a:ln w="46038">
              <a:solidFill>
                <a:srgbClr val="0000FF"/>
              </a:solidFill>
              <a:prstDash val="solid"/>
              <a:round/>
              <a:headEnd/>
              <a:tailEnd/>
            </a:ln>
          </p:spPr>
          <p:txBody>
            <a:bodyPr/>
            <a:lstStyle/>
            <a:p>
              <a:endParaRPr lang="sv-SE"/>
            </a:p>
          </p:txBody>
        </p:sp>
      </p:grpSp>
      <p:grpSp>
        <p:nvGrpSpPr>
          <p:cNvPr id="118816" name="Group 32"/>
          <p:cNvGrpSpPr>
            <a:grpSpLocks/>
          </p:cNvGrpSpPr>
          <p:nvPr/>
        </p:nvGrpSpPr>
        <p:grpSpPr bwMode="auto">
          <a:xfrm>
            <a:off x="6561138" y="4603750"/>
            <a:ext cx="479425" cy="374650"/>
            <a:chOff x="4133" y="2900"/>
            <a:chExt cx="302" cy="236"/>
          </a:xfrm>
        </p:grpSpPr>
        <p:sp>
          <p:nvSpPr>
            <p:cNvPr id="118817" name="Freeform 33"/>
            <p:cNvSpPr>
              <a:spLocks/>
            </p:cNvSpPr>
            <p:nvPr/>
          </p:nvSpPr>
          <p:spPr bwMode="auto">
            <a:xfrm>
              <a:off x="4133" y="3004"/>
              <a:ext cx="302" cy="30"/>
            </a:xfrm>
            <a:custGeom>
              <a:avLst/>
              <a:gdLst/>
              <a:ahLst/>
              <a:cxnLst>
                <a:cxn ang="0">
                  <a:pos x="0" y="0"/>
                </a:cxn>
                <a:cxn ang="0">
                  <a:pos x="0" y="28"/>
                </a:cxn>
                <a:cxn ang="0">
                  <a:pos x="302" y="30"/>
                </a:cxn>
                <a:cxn ang="0">
                  <a:pos x="302" y="1"/>
                </a:cxn>
                <a:cxn ang="0">
                  <a:pos x="0" y="0"/>
                </a:cxn>
              </a:cxnLst>
              <a:rect l="0" t="0" r="r" b="b"/>
              <a:pathLst>
                <a:path w="302" h="30">
                  <a:moveTo>
                    <a:pt x="0" y="0"/>
                  </a:moveTo>
                  <a:lnTo>
                    <a:pt x="0" y="28"/>
                  </a:lnTo>
                  <a:lnTo>
                    <a:pt x="302" y="30"/>
                  </a:lnTo>
                  <a:lnTo>
                    <a:pt x="302" y="1"/>
                  </a:lnTo>
                  <a:lnTo>
                    <a:pt x="0" y="0"/>
                  </a:lnTo>
                  <a:close/>
                </a:path>
              </a:pathLst>
            </a:custGeom>
            <a:solidFill>
              <a:srgbClr val="0000FF"/>
            </a:solidFill>
            <a:ln w="9525">
              <a:noFill/>
              <a:round/>
              <a:headEnd/>
              <a:tailEnd/>
            </a:ln>
          </p:spPr>
          <p:txBody>
            <a:bodyPr/>
            <a:lstStyle/>
            <a:p>
              <a:endParaRPr lang="sv-SE"/>
            </a:p>
          </p:txBody>
        </p:sp>
        <p:sp>
          <p:nvSpPr>
            <p:cNvPr id="118818" name="Freeform 34"/>
            <p:cNvSpPr>
              <a:spLocks/>
            </p:cNvSpPr>
            <p:nvPr/>
          </p:nvSpPr>
          <p:spPr bwMode="auto">
            <a:xfrm>
              <a:off x="4281" y="2900"/>
              <a:ext cx="154" cy="236"/>
            </a:xfrm>
            <a:custGeom>
              <a:avLst/>
              <a:gdLst/>
              <a:ahLst/>
              <a:cxnLst>
                <a:cxn ang="0">
                  <a:pos x="0" y="236"/>
                </a:cxn>
                <a:cxn ang="0">
                  <a:pos x="154" y="119"/>
                </a:cxn>
                <a:cxn ang="0">
                  <a:pos x="3" y="0"/>
                </a:cxn>
              </a:cxnLst>
              <a:rect l="0" t="0" r="r" b="b"/>
              <a:pathLst>
                <a:path w="154" h="236">
                  <a:moveTo>
                    <a:pt x="0" y="236"/>
                  </a:moveTo>
                  <a:lnTo>
                    <a:pt x="154" y="119"/>
                  </a:lnTo>
                  <a:lnTo>
                    <a:pt x="3" y="0"/>
                  </a:lnTo>
                </a:path>
              </a:pathLst>
            </a:custGeom>
            <a:noFill/>
            <a:ln w="46038">
              <a:solidFill>
                <a:srgbClr val="0000FF"/>
              </a:solidFill>
              <a:prstDash val="solid"/>
              <a:round/>
              <a:headEnd/>
              <a:tailEnd/>
            </a:ln>
          </p:spPr>
          <p:txBody>
            <a:bodyPr/>
            <a:lstStyle/>
            <a:p>
              <a:endParaRPr lang="sv-SE"/>
            </a:p>
          </p:txBody>
        </p:sp>
      </p:grpSp>
      <p:grpSp>
        <p:nvGrpSpPr>
          <p:cNvPr id="118819" name="Group 35"/>
          <p:cNvGrpSpPr>
            <a:grpSpLocks/>
          </p:cNvGrpSpPr>
          <p:nvPr/>
        </p:nvGrpSpPr>
        <p:grpSpPr bwMode="auto">
          <a:xfrm>
            <a:off x="2400300" y="3730625"/>
            <a:ext cx="482600" cy="373063"/>
            <a:chOff x="1512" y="2350"/>
            <a:chExt cx="304" cy="235"/>
          </a:xfrm>
        </p:grpSpPr>
        <p:sp>
          <p:nvSpPr>
            <p:cNvPr id="118820" name="Freeform 36"/>
            <p:cNvSpPr>
              <a:spLocks/>
            </p:cNvSpPr>
            <p:nvPr/>
          </p:nvSpPr>
          <p:spPr bwMode="auto">
            <a:xfrm>
              <a:off x="1512" y="2453"/>
              <a:ext cx="304" cy="30"/>
            </a:xfrm>
            <a:custGeom>
              <a:avLst/>
              <a:gdLst/>
              <a:ahLst/>
              <a:cxnLst>
                <a:cxn ang="0">
                  <a:pos x="0" y="0"/>
                </a:cxn>
                <a:cxn ang="0">
                  <a:pos x="0" y="29"/>
                </a:cxn>
                <a:cxn ang="0">
                  <a:pos x="304" y="30"/>
                </a:cxn>
                <a:cxn ang="0">
                  <a:pos x="304" y="2"/>
                </a:cxn>
                <a:cxn ang="0">
                  <a:pos x="0" y="0"/>
                </a:cxn>
              </a:cxnLst>
              <a:rect l="0" t="0" r="r" b="b"/>
              <a:pathLst>
                <a:path w="304" h="30">
                  <a:moveTo>
                    <a:pt x="0" y="0"/>
                  </a:moveTo>
                  <a:lnTo>
                    <a:pt x="0" y="29"/>
                  </a:lnTo>
                  <a:lnTo>
                    <a:pt x="304" y="30"/>
                  </a:lnTo>
                  <a:lnTo>
                    <a:pt x="304" y="2"/>
                  </a:lnTo>
                  <a:lnTo>
                    <a:pt x="0" y="0"/>
                  </a:lnTo>
                  <a:close/>
                </a:path>
              </a:pathLst>
            </a:custGeom>
            <a:solidFill>
              <a:srgbClr val="0000FF"/>
            </a:solidFill>
            <a:ln w="9525">
              <a:noFill/>
              <a:round/>
              <a:headEnd/>
              <a:tailEnd/>
            </a:ln>
          </p:spPr>
          <p:txBody>
            <a:bodyPr/>
            <a:lstStyle/>
            <a:p>
              <a:endParaRPr lang="sv-SE"/>
            </a:p>
          </p:txBody>
        </p:sp>
        <p:sp>
          <p:nvSpPr>
            <p:cNvPr id="118821" name="Freeform 37"/>
            <p:cNvSpPr>
              <a:spLocks/>
            </p:cNvSpPr>
            <p:nvPr/>
          </p:nvSpPr>
          <p:spPr bwMode="auto">
            <a:xfrm>
              <a:off x="1662" y="2350"/>
              <a:ext cx="154" cy="235"/>
            </a:xfrm>
            <a:custGeom>
              <a:avLst/>
              <a:gdLst/>
              <a:ahLst/>
              <a:cxnLst>
                <a:cxn ang="0">
                  <a:pos x="0" y="235"/>
                </a:cxn>
                <a:cxn ang="0">
                  <a:pos x="154" y="118"/>
                </a:cxn>
                <a:cxn ang="0">
                  <a:pos x="3" y="0"/>
                </a:cxn>
              </a:cxnLst>
              <a:rect l="0" t="0" r="r" b="b"/>
              <a:pathLst>
                <a:path w="154" h="235">
                  <a:moveTo>
                    <a:pt x="0" y="235"/>
                  </a:moveTo>
                  <a:lnTo>
                    <a:pt x="154" y="118"/>
                  </a:lnTo>
                  <a:lnTo>
                    <a:pt x="3" y="0"/>
                  </a:lnTo>
                </a:path>
              </a:pathLst>
            </a:custGeom>
            <a:noFill/>
            <a:ln w="46038">
              <a:solidFill>
                <a:srgbClr val="0000FF"/>
              </a:solidFill>
              <a:prstDash val="solid"/>
              <a:round/>
              <a:headEnd/>
              <a:tailEnd/>
            </a:ln>
          </p:spPr>
          <p:txBody>
            <a:bodyPr/>
            <a:lstStyle/>
            <a:p>
              <a:endParaRPr lang="sv-SE"/>
            </a:p>
          </p:txBody>
        </p:sp>
      </p:grpSp>
      <p:grpSp>
        <p:nvGrpSpPr>
          <p:cNvPr id="118822" name="Group 38"/>
          <p:cNvGrpSpPr>
            <a:grpSpLocks/>
          </p:cNvGrpSpPr>
          <p:nvPr/>
        </p:nvGrpSpPr>
        <p:grpSpPr bwMode="auto">
          <a:xfrm>
            <a:off x="2225675" y="2901950"/>
            <a:ext cx="422275" cy="373063"/>
            <a:chOff x="1293" y="1828"/>
            <a:chExt cx="375" cy="235"/>
          </a:xfrm>
        </p:grpSpPr>
        <p:sp>
          <p:nvSpPr>
            <p:cNvPr id="118823" name="Rectangle 39"/>
            <p:cNvSpPr>
              <a:spLocks noChangeArrowheads="1"/>
            </p:cNvSpPr>
            <p:nvPr/>
          </p:nvSpPr>
          <p:spPr bwMode="auto">
            <a:xfrm>
              <a:off x="1293" y="1931"/>
              <a:ext cx="375" cy="29"/>
            </a:xfrm>
            <a:prstGeom prst="rect">
              <a:avLst/>
            </a:prstGeom>
            <a:solidFill>
              <a:srgbClr val="0000FF"/>
            </a:solidFill>
            <a:ln w="9525">
              <a:noFill/>
              <a:miter lim="800000"/>
              <a:headEnd/>
              <a:tailEnd/>
            </a:ln>
          </p:spPr>
          <p:txBody>
            <a:bodyPr/>
            <a:lstStyle/>
            <a:p>
              <a:endParaRPr lang="sv-SE"/>
            </a:p>
          </p:txBody>
        </p:sp>
        <p:sp>
          <p:nvSpPr>
            <p:cNvPr id="118824" name="Freeform 40"/>
            <p:cNvSpPr>
              <a:spLocks/>
            </p:cNvSpPr>
            <p:nvPr/>
          </p:nvSpPr>
          <p:spPr bwMode="auto">
            <a:xfrm>
              <a:off x="1516" y="1828"/>
              <a:ext cx="152" cy="235"/>
            </a:xfrm>
            <a:custGeom>
              <a:avLst/>
              <a:gdLst/>
              <a:ahLst/>
              <a:cxnLst>
                <a:cxn ang="0">
                  <a:pos x="0" y="235"/>
                </a:cxn>
                <a:cxn ang="0">
                  <a:pos x="152" y="117"/>
                </a:cxn>
                <a:cxn ang="0">
                  <a:pos x="0" y="0"/>
                </a:cxn>
              </a:cxnLst>
              <a:rect l="0" t="0" r="r" b="b"/>
              <a:pathLst>
                <a:path w="152" h="235">
                  <a:moveTo>
                    <a:pt x="0" y="235"/>
                  </a:moveTo>
                  <a:lnTo>
                    <a:pt x="152" y="117"/>
                  </a:lnTo>
                  <a:lnTo>
                    <a:pt x="0" y="0"/>
                  </a:lnTo>
                </a:path>
              </a:pathLst>
            </a:custGeom>
            <a:noFill/>
            <a:ln w="46038">
              <a:solidFill>
                <a:srgbClr val="0000FF"/>
              </a:solidFill>
              <a:prstDash val="solid"/>
              <a:round/>
              <a:headEnd/>
              <a:tailEnd/>
            </a:ln>
          </p:spPr>
          <p:txBody>
            <a:bodyPr/>
            <a:lstStyle/>
            <a:p>
              <a:endParaRPr lang="sv-SE"/>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838200" y="762000"/>
            <a:ext cx="7772400" cy="1143000"/>
          </a:xfrm>
          <a:prstGeom prst="rect">
            <a:avLst/>
          </a:prstGeom>
          <a:noFill/>
          <a:ln w="9525">
            <a:noFill/>
            <a:miter lim="800000"/>
            <a:headEnd/>
            <a:tailEnd/>
          </a:ln>
          <a:effectLst/>
        </p:spPr>
        <p:txBody>
          <a:bodyPr lIns="92075" tIns="46038" rIns="92075" bIns="46038" anchor="ctr"/>
          <a:lstStyle/>
          <a:p>
            <a:pPr defTabSz="762000"/>
            <a:r>
              <a:rPr lang="en-GB" sz="4400" b="0">
                <a:latin typeface="Arial" pitchFamily="34" charset="0"/>
              </a:rPr>
              <a:t>Regular publishing</a:t>
            </a:r>
          </a:p>
        </p:txBody>
      </p:sp>
      <p:sp>
        <p:nvSpPr>
          <p:cNvPr id="116739" name="Rectangle 3"/>
          <p:cNvSpPr>
            <a:spLocks noChangeArrowheads="1"/>
          </p:cNvSpPr>
          <p:nvPr/>
        </p:nvSpPr>
        <p:spPr bwMode="auto">
          <a:xfrm>
            <a:off x="863600" y="2259013"/>
            <a:ext cx="8280400" cy="3163887"/>
          </a:xfrm>
          <a:prstGeom prst="rect">
            <a:avLst/>
          </a:prstGeom>
          <a:noFill/>
          <a:ln w="9525">
            <a:noFill/>
            <a:miter lim="800000"/>
            <a:headEnd/>
            <a:tailEnd/>
          </a:ln>
          <a:effectLst/>
        </p:spPr>
        <p:txBody>
          <a:bodyPr lIns="92075" tIns="46038" rIns="92075" bIns="46038"/>
          <a:lstStyle/>
          <a:p>
            <a:pPr marL="342900" indent="-342900" algn="l">
              <a:lnSpc>
                <a:spcPct val="90000"/>
              </a:lnSpc>
              <a:spcBef>
                <a:spcPct val="20000"/>
              </a:spcBef>
              <a:buFontTx/>
              <a:buChar char="•"/>
            </a:pPr>
            <a:r>
              <a:rPr lang="en-US" sz="3200" dirty="0">
                <a:solidFill>
                  <a:schemeClr val="tx1"/>
                </a:solidFill>
                <a:latin typeface="Times New Roman" pitchFamily="18" charset="0"/>
                <a:cs typeface="Times New Roman" pitchFamily="18" charset="0"/>
              </a:rPr>
              <a:t>Energy use per industry and final demand</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a:solidFill>
                  <a:schemeClr val="tx1"/>
                </a:solidFill>
                <a:latin typeface="Times New Roman" pitchFamily="18" charset="0"/>
                <a:cs typeface="Times New Roman" pitchFamily="18" charset="0"/>
              </a:rPr>
              <a:t>Emissions to air</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a:solidFill>
                  <a:schemeClr val="tx1"/>
                </a:solidFill>
                <a:latin typeface="Times New Roman" pitchFamily="18" charset="0"/>
                <a:cs typeface="Times New Roman" pitchFamily="18" charset="0"/>
              </a:rPr>
              <a:t>Environmental taxes and subsidies</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a:solidFill>
                  <a:schemeClr val="tx1"/>
                </a:solidFill>
                <a:latin typeface="Times New Roman" pitchFamily="18" charset="0"/>
                <a:cs typeface="Times New Roman" pitchFamily="18" charset="0"/>
              </a:rPr>
              <a:t>Environmental protection expenditure</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a:solidFill>
                  <a:schemeClr val="tx1"/>
                </a:solidFill>
                <a:latin typeface="Times New Roman" pitchFamily="18" charset="0"/>
                <a:cs typeface="Times New Roman" pitchFamily="18" charset="0"/>
              </a:rPr>
              <a:t>Chemical product use</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smtClean="0">
                <a:solidFill>
                  <a:schemeClr val="tx1"/>
                </a:solidFill>
                <a:latin typeface="Times New Roman" pitchFamily="18" charset="0"/>
                <a:cs typeface="Times New Roman" pitchFamily="18" charset="0"/>
              </a:rPr>
              <a:t>Material flow analysis</a:t>
            </a:r>
            <a:endParaRPr lang="sv-SE" sz="3200" dirty="0" smtClean="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3200" dirty="0" smtClean="0">
                <a:solidFill>
                  <a:schemeClr val="tx1"/>
                </a:solidFill>
                <a:latin typeface="Times New Roman" pitchFamily="18" charset="0"/>
                <a:cs typeface="Times New Roman" pitchFamily="18" charset="0"/>
              </a:rPr>
              <a:t>Environmental </a:t>
            </a:r>
            <a:r>
              <a:rPr lang="en-US" sz="3200" dirty="0">
                <a:solidFill>
                  <a:schemeClr val="tx1"/>
                </a:solidFill>
                <a:latin typeface="Times New Roman" pitchFamily="18" charset="0"/>
                <a:cs typeface="Times New Roman" pitchFamily="18" charset="0"/>
              </a:rPr>
              <a:t>goods and services</a:t>
            </a:r>
            <a:endParaRPr lang="sv-SE" sz="32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endParaRPr lang="en-GB" sz="3200" b="0" dirty="0">
              <a:solidFill>
                <a:schemeClr val="tx1"/>
              </a:solidFill>
              <a:latin typeface="Times New Roman" pitchFamily="18" charset="0"/>
            </a:endParaRPr>
          </a:p>
        </p:txBody>
      </p:sp>
      <p:sp>
        <p:nvSpPr>
          <p:cNvPr id="116740" name="Line 4"/>
          <p:cNvSpPr>
            <a:spLocks noChangeShapeType="1"/>
          </p:cNvSpPr>
          <p:nvPr/>
        </p:nvSpPr>
        <p:spPr bwMode="auto">
          <a:xfrm>
            <a:off x="1382713" y="1892300"/>
            <a:ext cx="6781800" cy="0"/>
          </a:xfrm>
          <a:prstGeom prst="line">
            <a:avLst/>
          </a:prstGeom>
          <a:noFill/>
          <a:ln w="76200">
            <a:solidFill>
              <a:schemeClr val="tx2"/>
            </a:solidFill>
            <a:round/>
            <a:headEnd type="none" w="sm" len="sm"/>
            <a:tailEnd type="none" w="sm" len="sm"/>
          </a:ln>
          <a:effectLst/>
        </p:spPr>
        <p:txBody>
          <a:bodyPr/>
          <a:lstStyle/>
          <a:p>
            <a:endParaRPr lang="sv-SE"/>
          </a:p>
        </p:txBody>
      </p:sp>
      <p:pic>
        <p:nvPicPr>
          <p:cNvPr id="116741" name="Picture 5" descr="Stående-logga-vit"/>
          <p:cNvPicPr>
            <a:picLocks noChangeAspect="1" noChangeArrowheads="1"/>
          </p:cNvPicPr>
          <p:nvPr/>
        </p:nvPicPr>
        <p:blipFill>
          <a:blip r:embed="rId2" cstate="print"/>
          <a:srcRect l="26892"/>
          <a:stretch>
            <a:fillRect/>
          </a:stretch>
        </p:blipFill>
        <p:spPr bwMode="auto">
          <a:xfrm>
            <a:off x="0" y="625475"/>
            <a:ext cx="947738" cy="5359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838200" y="762000"/>
            <a:ext cx="7772400" cy="1143000"/>
          </a:xfrm>
          <a:prstGeom prst="rect">
            <a:avLst/>
          </a:prstGeom>
          <a:noFill/>
          <a:ln w="9525">
            <a:noFill/>
            <a:miter lim="800000"/>
            <a:headEnd/>
            <a:tailEnd/>
          </a:ln>
          <a:effectLst/>
        </p:spPr>
        <p:txBody>
          <a:bodyPr lIns="92075" tIns="46038" rIns="92075" bIns="46038" anchor="ctr"/>
          <a:lstStyle/>
          <a:p>
            <a:pPr defTabSz="762000"/>
            <a:r>
              <a:rPr lang="en-GB" sz="4400" b="0">
                <a:latin typeface="Arial" pitchFamily="34" charset="0"/>
              </a:rPr>
              <a:t>Non-regular publishing</a:t>
            </a:r>
          </a:p>
        </p:txBody>
      </p:sp>
      <p:sp>
        <p:nvSpPr>
          <p:cNvPr id="117763" name="Rectangle 3"/>
          <p:cNvSpPr>
            <a:spLocks noChangeArrowheads="1"/>
          </p:cNvSpPr>
          <p:nvPr/>
        </p:nvSpPr>
        <p:spPr bwMode="auto">
          <a:xfrm>
            <a:off x="863600" y="2098675"/>
            <a:ext cx="7947025" cy="3584575"/>
          </a:xfrm>
          <a:prstGeom prst="rect">
            <a:avLst/>
          </a:prstGeom>
          <a:noFill/>
          <a:ln w="9525">
            <a:noFill/>
            <a:miter lim="800000"/>
            <a:headEnd/>
            <a:tailEnd/>
          </a:ln>
          <a:effectLst/>
        </p:spPr>
        <p:txBody>
          <a:bodyPr lIns="92075" tIns="46038" rIns="92075" bIns="46038"/>
          <a:lstStyle/>
          <a:p>
            <a:pPr marL="342900" indent="-342900" algn="l">
              <a:lnSpc>
                <a:spcPct val="90000"/>
              </a:lnSpc>
              <a:spcBef>
                <a:spcPct val="20000"/>
              </a:spcBef>
              <a:buFontTx/>
              <a:buChar char="•"/>
            </a:pPr>
            <a:r>
              <a:rPr lang="en-US" sz="2400" dirty="0">
                <a:solidFill>
                  <a:schemeClr val="tx1"/>
                </a:solidFill>
                <a:latin typeface="Times New Roman" pitchFamily="18" charset="0"/>
                <a:cs typeface="Times New Roman" pitchFamily="18" charset="0"/>
              </a:rPr>
              <a:t>Indicators for sustainable development</a:t>
            </a:r>
            <a:endParaRPr lang="sv-SE" sz="24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2400" dirty="0">
                <a:solidFill>
                  <a:schemeClr val="tx1"/>
                </a:solidFill>
                <a:latin typeface="Times New Roman" pitchFamily="18" charset="0"/>
                <a:cs typeface="Times New Roman" pitchFamily="18" charset="0"/>
              </a:rPr>
              <a:t>Water-, Land- , Forest accounts</a:t>
            </a:r>
            <a:endParaRPr lang="sv-SE" sz="2400" dirty="0">
              <a:solidFill>
                <a:schemeClr val="tx1"/>
              </a:solidFill>
              <a:latin typeface="Times New Roman" pitchFamily="18" charset="0"/>
              <a:cs typeface="Times New Roman" pitchFamily="18" charset="0"/>
            </a:endParaRPr>
          </a:p>
          <a:p>
            <a:pPr marL="342900" indent="-342900" algn="l">
              <a:lnSpc>
                <a:spcPct val="90000"/>
              </a:lnSpc>
              <a:spcBef>
                <a:spcPct val="20000"/>
              </a:spcBef>
              <a:buFontTx/>
              <a:buChar char="•"/>
            </a:pPr>
            <a:r>
              <a:rPr lang="en-US" sz="2400" dirty="0">
                <a:solidFill>
                  <a:schemeClr val="tx1"/>
                </a:solidFill>
                <a:latin typeface="Times New Roman" pitchFamily="18" charset="0"/>
                <a:cs typeface="Times New Roman" pitchFamily="18" charset="0"/>
              </a:rPr>
              <a:t>Household accounts</a:t>
            </a:r>
          </a:p>
          <a:p>
            <a:pPr marL="342900" indent="-342900" algn="l">
              <a:lnSpc>
                <a:spcPct val="90000"/>
              </a:lnSpc>
              <a:spcBef>
                <a:spcPct val="20000"/>
              </a:spcBef>
              <a:buFontTx/>
              <a:buChar char="•"/>
            </a:pPr>
            <a:r>
              <a:rPr lang="en-US" sz="2400" dirty="0">
                <a:solidFill>
                  <a:schemeClr val="tx1"/>
                </a:solidFill>
                <a:latin typeface="Times New Roman" pitchFamily="18" charset="0"/>
                <a:cs typeface="Times New Roman" pitchFamily="18" charset="0"/>
              </a:rPr>
              <a:t>Decomposition analysis</a:t>
            </a:r>
          </a:p>
          <a:p>
            <a:pPr marL="342900" indent="-342900" algn="l">
              <a:lnSpc>
                <a:spcPct val="90000"/>
              </a:lnSpc>
              <a:spcBef>
                <a:spcPct val="20000"/>
              </a:spcBef>
              <a:buFontTx/>
              <a:buChar char="•"/>
            </a:pPr>
            <a:r>
              <a:rPr lang="en-US" sz="2400" dirty="0">
                <a:solidFill>
                  <a:schemeClr val="tx1"/>
                </a:solidFill>
                <a:latin typeface="Times New Roman" pitchFamily="18" charset="0"/>
                <a:cs typeface="Times New Roman" pitchFamily="18" charset="0"/>
              </a:rPr>
              <a:t>Regional environmental accounts</a:t>
            </a:r>
          </a:p>
          <a:p>
            <a:pPr marL="342900" indent="-342900" algn="l">
              <a:lnSpc>
                <a:spcPct val="90000"/>
              </a:lnSpc>
              <a:spcBef>
                <a:spcPct val="20000"/>
              </a:spcBef>
              <a:buFontTx/>
              <a:buChar char="•"/>
            </a:pPr>
            <a:endParaRPr lang="en-GB" sz="2400" b="0" dirty="0">
              <a:solidFill>
                <a:schemeClr val="tx1"/>
              </a:solidFill>
              <a:latin typeface="Times New Roman" pitchFamily="18" charset="0"/>
            </a:endParaRPr>
          </a:p>
        </p:txBody>
      </p:sp>
      <p:sp>
        <p:nvSpPr>
          <p:cNvPr id="117764" name="Line 4"/>
          <p:cNvSpPr>
            <a:spLocks noChangeShapeType="1"/>
          </p:cNvSpPr>
          <p:nvPr/>
        </p:nvSpPr>
        <p:spPr bwMode="auto">
          <a:xfrm>
            <a:off x="1366838" y="1833563"/>
            <a:ext cx="6781800" cy="0"/>
          </a:xfrm>
          <a:prstGeom prst="line">
            <a:avLst/>
          </a:prstGeom>
          <a:noFill/>
          <a:ln w="76200">
            <a:solidFill>
              <a:schemeClr val="tx2"/>
            </a:solidFill>
            <a:round/>
            <a:headEnd type="none" w="sm" len="sm"/>
            <a:tailEnd type="none" w="sm" len="sm"/>
          </a:ln>
          <a:effectLst/>
        </p:spPr>
        <p:txBody>
          <a:bodyPr/>
          <a:lstStyle/>
          <a:p>
            <a:endParaRPr lang="sv-SE"/>
          </a:p>
        </p:txBody>
      </p:sp>
      <p:pic>
        <p:nvPicPr>
          <p:cNvPr id="117765" name="Picture 5" descr="Stående-logga-vit"/>
          <p:cNvPicPr>
            <a:picLocks noChangeAspect="1" noChangeArrowheads="1"/>
          </p:cNvPicPr>
          <p:nvPr/>
        </p:nvPicPr>
        <p:blipFill>
          <a:blip r:embed="rId2" cstate="print"/>
          <a:srcRect l="26892"/>
          <a:stretch>
            <a:fillRect/>
          </a:stretch>
        </p:blipFill>
        <p:spPr bwMode="auto">
          <a:xfrm>
            <a:off x="0" y="625475"/>
            <a:ext cx="947738" cy="5359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CB-mall">
  <a:themeElements>
    <a:clrScheme name="">
      <a:dk1>
        <a:srgbClr val="000000"/>
      </a:dk1>
      <a:lt1>
        <a:srgbClr val="FFFFFF"/>
      </a:lt1>
      <a:dk2>
        <a:srgbClr val="2A40C3"/>
      </a:dk2>
      <a:lt2>
        <a:srgbClr val="969696"/>
      </a:lt2>
      <a:accent1>
        <a:srgbClr val="FF3300"/>
      </a:accent1>
      <a:accent2>
        <a:srgbClr val="3333CC"/>
      </a:accent2>
      <a:accent3>
        <a:srgbClr val="FFFFFF"/>
      </a:accent3>
      <a:accent4>
        <a:srgbClr val="000000"/>
      </a:accent4>
      <a:accent5>
        <a:srgbClr val="FFADAA"/>
      </a:accent5>
      <a:accent6>
        <a:srgbClr val="2D2DB9"/>
      </a:accent6>
      <a:hlink>
        <a:srgbClr val="CCCCFF"/>
      </a:hlink>
      <a:folHlink>
        <a:srgbClr val="B2B2B2"/>
      </a:folHlink>
    </a:clrScheme>
    <a:fontScheme name="SCB-m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sv-SE" sz="5500" b="1" i="0" u="none" strike="noStrike" cap="none" normalizeH="0" baseline="0" smtClean="0">
            <a:ln>
              <a:noFill/>
            </a:ln>
            <a:solidFill>
              <a:schemeClr val="tx2"/>
            </a:solidFill>
            <a:effectLst/>
            <a:latin typeface="Stone Sans"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sv-SE" sz="5500" b="1" i="0" u="none" strike="noStrike" cap="none" normalizeH="0" baseline="0" smtClean="0">
            <a:ln>
              <a:noFill/>
            </a:ln>
            <a:solidFill>
              <a:schemeClr val="tx2"/>
            </a:solidFill>
            <a:effectLst/>
            <a:latin typeface="Stone Sans" pitchFamily="34" charset="0"/>
          </a:defRPr>
        </a:defPPr>
      </a:lstStyle>
    </a:lnDef>
  </a:objectDefaults>
  <a:extraClrSchemeLst>
    <a:extraClrScheme>
      <a:clrScheme name="SCB-mal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CB-mal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CB-mall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CB-mall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CB-mall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CB-mall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CB-mall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T:\Gemensamma\AD apps\Office2k\office2000\PFiles\MSOffice\mallar\SCB-mall.ppt</Template>
  <TotalTime>4531</TotalTime>
  <Words>470</Words>
  <Application>Microsoft Office PowerPoint</Application>
  <PresentationFormat>OH-bild</PresentationFormat>
  <Paragraphs>120</Paragraphs>
  <Slides>17</Slides>
  <Notes>10</Notes>
  <HiddenSlides>0</HiddenSlides>
  <MMClips>0</MMClips>
  <ScaleCrop>false</ScaleCrop>
  <HeadingPairs>
    <vt:vector size="8" baseType="variant">
      <vt:variant>
        <vt:lpstr>Använt teckensnitt</vt:lpstr>
      </vt:variant>
      <vt:variant>
        <vt:i4>9</vt:i4>
      </vt:variant>
      <vt:variant>
        <vt:lpstr>Tema</vt:lpstr>
      </vt:variant>
      <vt:variant>
        <vt:i4>1</vt:i4>
      </vt:variant>
      <vt:variant>
        <vt:lpstr>Serverprogram för OLE-inbäddning</vt:lpstr>
      </vt:variant>
      <vt:variant>
        <vt:i4>3</vt:i4>
      </vt:variant>
      <vt:variant>
        <vt:lpstr>Bildrubriker</vt:lpstr>
      </vt:variant>
      <vt:variant>
        <vt:i4>17</vt:i4>
      </vt:variant>
    </vt:vector>
  </HeadingPairs>
  <TitlesOfParts>
    <vt:vector size="30" baseType="lpstr">
      <vt:lpstr>Times New Roman</vt:lpstr>
      <vt:lpstr>Stone Sans</vt:lpstr>
      <vt:lpstr>Arial</vt:lpstr>
      <vt:lpstr>Wingdings</vt:lpstr>
      <vt:lpstr>Arial Rounded MT Bold</vt:lpstr>
      <vt:lpstr>ZapfDingbats</vt:lpstr>
      <vt:lpstr>Helvetica</vt:lpstr>
      <vt:lpstr>Palatino</vt:lpstr>
      <vt:lpstr>Symbol</vt:lpstr>
      <vt:lpstr>SCB-mall</vt:lpstr>
      <vt:lpstr>Microsoft Office Excel-diagram</vt:lpstr>
      <vt:lpstr>Microsoft Excel Chart</vt:lpstr>
      <vt:lpstr>Microsoft Word Picture</vt:lpstr>
      <vt:lpstr>Environmental accounts overview </vt:lpstr>
      <vt:lpstr>System of Environmental and Economic Accounts, SEEA</vt:lpstr>
      <vt:lpstr>The environmental accounts  </vt:lpstr>
      <vt:lpstr>Bild 4</vt:lpstr>
      <vt:lpstr>Sectors - Industries - Products</vt:lpstr>
      <vt:lpstr>Bild 6</vt:lpstr>
      <vt:lpstr>Bild 7</vt:lpstr>
      <vt:lpstr>Bild 8</vt:lpstr>
      <vt:lpstr>Bild 9</vt:lpstr>
      <vt:lpstr>Bild 10</vt:lpstr>
      <vt:lpstr>Taxes and subsidies in the environmental accounts</vt:lpstr>
      <vt:lpstr>Environmental tax revenue by type, EU-27,  1995-2009 (EUR and % GDP)</vt:lpstr>
      <vt:lpstr>Distribution of CO2 tax revenues, emissions rights, CO2 emissions covered by the trading scheme and total CO2 emissions in Sweden by Industry (NACE)</vt:lpstr>
      <vt:lpstr>Environmental taxes </vt:lpstr>
      <vt:lpstr>Bild 15</vt:lpstr>
      <vt:lpstr> SEEA and basic energy statistics</vt:lpstr>
      <vt:lpstr>Data, reports and webtool</vt:lpstr>
    </vt:vector>
  </TitlesOfParts>
  <Company>SCB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inom miljöräkenskaperna</dc:title>
  <dc:creator>Martin Villner</dc:creator>
  <cp:lastModifiedBy>Viveka Palm</cp:lastModifiedBy>
  <cp:revision>432</cp:revision>
  <cp:lastPrinted>1999-10-12T13:01:02Z</cp:lastPrinted>
  <dcterms:created xsi:type="dcterms:W3CDTF">2003-03-18T09:36:47Z</dcterms:created>
  <dcterms:modified xsi:type="dcterms:W3CDTF">2013-04-03T04:13:37Z</dcterms:modified>
</cp:coreProperties>
</file>