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9" r:id="rId1"/>
  </p:sldMasterIdLst>
  <p:notesMasterIdLst>
    <p:notesMasterId r:id="rId25"/>
  </p:notesMasterIdLst>
  <p:handoutMasterIdLst>
    <p:handoutMasterId r:id="rId26"/>
  </p:handoutMasterIdLst>
  <p:sldIdLst>
    <p:sldId id="285" r:id="rId2"/>
    <p:sldId id="289" r:id="rId3"/>
    <p:sldId id="286" r:id="rId4"/>
    <p:sldId id="290" r:id="rId5"/>
    <p:sldId id="291" r:id="rId6"/>
    <p:sldId id="310" r:id="rId7"/>
    <p:sldId id="266" r:id="rId8"/>
    <p:sldId id="274" r:id="rId9"/>
    <p:sldId id="292" r:id="rId10"/>
    <p:sldId id="298" r:id="rId11"/>
    <p:sldId id="302" r:id="rId12"/>
    <p:sldId id="303" r:id="rId13"/>
    <p:sldId id="307" r:id="rId14"/>
    <p:sldId id="312" r:id="rId15"/>
    <p:sldId id="313" r:id="rId16"/>
    <p:sldId id="314" r:id="rId17"/>
    <p:sldId id="315" r:id="rId18"/>
    <p:sldId id="316" r:id="rId19"/>
    <p:sldId id="324" r:id="rId20"/>
    <p:sldId id="325" r:id="rId21"/>
    <p:sldId id="326" r:id="rId22"/>
    <p:sldId id="276" r:id="rId23"/>
    <p:sldId id="322" r:id="rId24"/>
  </p:sldIdLst>
  <p:sldSz cx="9144000" cy="6858000" type="screen4x3"/>
  <p:notesSz cx="6834188" cy="99790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UN" initials="" lastIdx="1" clrIdx="0"/>
  <p:cmAuthor id="1" name="User" initials="" lastIdx="1" clrIdx="1"/>
  <p:cmAuthor id="2" name="Оксана" initials="О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975" autoAdjust="0"/>
  </p:normalViewPr>
  <p:slideViewPr>
    <p:cSldViewPr>
      <p:cViewPr>
        <p:scale>
          <a:sx n="60" d="100"/>
          <a:sy n="60" d="100"/>
        </p:scale>
        <p:origin x="-1656" y="-3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3000" y="-90"/>
      </p:cViewPr>
      <p:guideLst>
        <p:guide orient="horz" pos="3142"/>
        <p:guide pos="215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N\Documents\&#1044;&#1080;&#1089;&#1089;&#1077;&#1088;&#1090;&#1072;&#1094;&#1080;&#1103;\&#1076;&#1083;&#1103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UN\Documents\&#1044;&#1080;&#1089;&#1089;&#1077;&#1088;&#1090;&#1072;&#1094;&#1080;&#1103;\&#1076;&#1083;&#1103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autoTitleDeleted val="1"/>
    <c:plotArea>
      <c:layout/>
      <c:pie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2.4953812291467811E-2"/>
                  <c:y val="2.149284410399858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2.6106925567241108E-2"/>
                  <c:y val="1.8368618820576554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2276394383198091E-2"/>
                  <c:y val="0.19637703475315171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4.1463579904797758E-2"/>
                  <c:y val="1.915961585824294E-2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-4.8862036936788485E-2"/>
                  <c:y val="-6.9961344812629903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0.12669442677814316"/>
                  <c:y val="6.8258439161393014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0.22658932914660582"/>
                  <c:y val="1.0950003874850839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29742344806945825"/>
                  <c:y val="6.4411787499123001E-4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4.9594957890337597E-2"/>
                  <c:y val="7.2946602932471172E-3"/>
                </c:manualLayout>
              </c:layout>
              <c:showCatName val="1"/>
              <c:showPercent val="1"/>
            </c:dLbl>
            <c:numFmt formatCode="General" sourceLinked="0"/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Лист3!$A$2:$A$10</c:f>
              <c:strCache>
                <c:ptCount val="9"/>
                <c:pt idx="0">
                  <c:v>Нет ответа </c:v>
                </c:pt>
                <c:pt idx="1">
                  <c:v>Возможность дальнейшей интеграции ребенка в социум</c:v>
                </c:pt>
                <c:pt idx="2">
                  <c:v>Преодоление определенных медико-социальных проблем</c:v>
                </c:pt>
                <c:pt idx="3">
                  <c:v>Возможность оставить ребенка на время в надежных руках специалиста</c:v>
                </c:pt>
                <c:pt idx="4">
                  <c:v>Развитие навыков общения с другими детьми, расширение круга общения</c:v>
                </c:pt>
                <c:pt idx="5">
                  <c:v>Важный этап дальнейшего профессионального выбора</c:v>
                </c:pt>
                <c:pt idx="6">
                  <c:v>Получение новых знаний</c:v>
                </c:pt>
                <c:pt idx="7">
                  <c:v>Развитие социальных, социально-бытовых навыков и умений</c:v>
                </c:pt>
                <c:pt idx="8">
                  <c:v>Другое</c:v>
                </c:pt>
              </c:strCache>
            </c:strRef>
          </c:cat>
          <c:val>
            <c:numRef>
              <c:f>Лист3!$B$2:$B$10</c:f>
              <c:numCache>
                <c:formatCode>General</c:formatCode>
                <c:ptCount val="9"/>
                <c:pt idx="0">
                  <c:v>47.2</c:v>
                </c:pt>
                <c:pt idx="1">
                  <c:v>24.7</c:v>
                </c:pt>
                <c:pt idx="2">
                  <c:v>1.2</c:v>
                </c:pt>
                <c:pt idx="3">
                  <c:v>1.6</c:v>
                </c:pt>
                <c:pt idx="4">
                  <c:v>4.5</c:v>
                </c:pt>
                <c:pt idx="5">
                  <c:v>16.2</c:v>
                </c:pt>
                <c:pt idx="6">
                  <c:v>1.8</c:v>
                </c:pt>
                <c:pt idx="7">
                  <c:v>2.4</c:v>
                </c:pt>
                <c:pt idx="8">
                  <c:v>0.4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6"/>
  <c:chart>
    <c:autoTitleDeleted val="1"/>
    <c:plotArea>
      <c:layout>
        <c:manualLayout>
          <c:layoutTarget val="inner"/>
          <c:xMode val="edge"/>
          <c:yMode val="edge"/>
          <c:x val="0.17745588605018087"/>
          <c:y val="0.15429565280243729"/>
          <c:w val="0.63449234193845516"/>
          <c:h val="0.8245125383423425"/>
        </c:manualLayout>
      </c:layout>
      <c:doughnutChart>
        <c:varyColors val="1"/>
        <c:ser>
          <c:idx val="0"/>
          <c:order val="0"/>
          <c:spPr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9.1941097225343174E-2"/>
                  <c:y val="-0.12664507298033528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7039401139946331"/>
                  <c:y val="7.7694101753824713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0.22577209797657083"/>
                  <c:y val="9.230769230769284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-0.16640758759649685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Сомневающиеся в полезности </a:t>
                    </a:r>
                    <a:r>
                      <a:rPr lang="ru-RU" dirty="0" smtClean="0"/>
                      <a:t>инклюзии </a:t>
                    </a:r>
                    <a:r>
                      <a:rPr lang="ru-RU" dirty="0"/>
                      <a:t>и чувствующие дискриминацию
9%</a:t>
                    </a:r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-0.14386186460280448"/>
                  <c:y val="-8.6986489614356691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Сомневающиеся в полезности </a:t>
                    </a:r>
                    <a:r>
                      <a:rPr lang="ru-RU" dirty="0" smtClean="0"/>
                      <a:t>инклюзии</a:t>
                    </a:r>
                    <a:r>
                      <a:rPr lang="ru-RU" dirty="0"/>
                      <a:t>, не обладающие достаточной информацией
11%</a:t>
                    </a:r>
                  </a:p>
                </c:rich>
              </c:tx>
              <c:showCatName val="1"/>
              <c:showPercent val="1"/>
            </c:dLbl>
            <c:dLbl>
              <c:idx val="5"/>
              <c:layout>
                <c:manualLayout>
                  <c:x val="-7.2108559340070016E-2"/>
                  <c:y val="-0.161144362746934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Сомневающиеся </a:t>
                    </a:r>
                    <a:r>
                      <a:rPr lang="ru-RU" dirty="0"/>
                      <a:t>в полезности </a:t>
                    </a:r>
                    <a:r>
                      <a:rPr lang="ru-RU" dirty="0" smtClean="0"/>
                      <a:t>инклюзии</a:t>
                    </a:r>
                    <a:r>
                      <a:rPr lang="ru-RU" dirty="0"/>
                      <a:t>, обладающие достаточной информацией
6%</a:t>
                    </a:r>
                  </a:p>
                </c:rich>
              </c:tx>
              <c:showCatName val="1"/>
              <c:showPercent val="1"/>
            </c:dLbl>
            <c:txPr>
              <a:bodyPr/>
              <a:lstStyle/>
              <a:p>
                <a:pPr>
                  <a:defRPr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</c:dLbls>
          <c:cat>
            <c:strRef>
              <c:f>Лист6!$A$2:$A$7</c:f>
              <c:strCache>
                <c:ptCount val="6"/>
                <c:pt idx="0">
                  <c:v>Не связанные с инклюзией</c:v>
                </c:pt>
                <c:pt idx="1">
                  <c:v>Поддерживающие инклюзию, но чувствующие дискриминацию</c:v>
                </c:pt>
                <c:pt idx="2">
                  <c:v>Связанные с инклюзией, имеющие положительный опыт</c:v>
                </c:pt>
                <c:pt idx="3">
                  <c:v>Сомневающиеся в полезности инклзии и чувствующие дискриминацию</c:v>
                </c:pt>
                <c:pt idx="4">
                  <c:v>Сомневающиеся в полезности инклзии, не обладающие достаточной информацией</c:v>
                </c:pt>
                <c:pt idx="5">
                  <c:v>Сомневающиеся в полезности инклзии, обладающие достаточной информацией</c:v>
                </c:pt>
              </c:strCache>
            </c:strRef>
          </c:cat>
          <c:val>
            <c:numRef>
              <c:f>Лист6!$B$2:$B$7</c:f>
              <c:numCache>
                <c:formatCode>0.0%</c:formatCode>
                <c:ptCount val="6"/>
                <c:pt idx="0">
                  <c:v>7.8000000000000014E-2</c:v>
                </c:pt>
                <c:pt idx="1">
                  <c:v>0.25900000000000001</c:v>
                </c:pt>
                <c:pt idx="2">
                  <c:v>0.39500000000000146</c:v>
                </c:pt>
                <c:pt idx="3">
                  <c:v>9.2000000000000026E-2</c:v>
                </c:pt>
                <c:pt idx="4">
                  <c:v>0.10800000000000012</c:v>
                </c:pt>
                <c:pt idx="5">
                  <c:v>5.9000000000000191E-2</c:v>
                </c:pt>
              </c:numCache>
            </c:numRef>
          </c:val>
        </c:ser>
        <c:dLbls>
          <c:showPercent val="1"/>
        </c:dLbls>
        <c:firstSliceAng val="0"/>
        <c:holeSize val="50"/>
      </c:doughnutChart>
      <c:spPr>
        <a:ln>
          <a:noFill/>
        </a:ln>
      </c:spPr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380E73-C175-4A5F-956B-07D3E8B4876A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B92458D6-8BFF-413A-B1BE-7C1EAE5F4924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Дети с ОВЗ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F7AE218F-2B9A-4085-AFD4-5C8FC0A3DA24}" type="parTrans" cxnId="{04666B36-9C37-4E5D-B661-D4AF0432B8F7}">
      <dgm:prSet/>
      <dgm:spPr/>
      <dgm:t>
        <a:bodyPr/>
        <a:lstStyle/>
        <a:p>
          <a:endParaRPr lang="ru-RU"/>
        </a:p>
      </dgm:t>
    </dgm:pt>
    <dgm:pt modelId="{49442C27-C2B2-40CB-A7C1-B9AC8565F0D1}" type="sibTrans" cxnId="{04666B36-9C37-4E5D-B661-D4AF0432B8F7}">
      <dgm:prSet/>
      <dgm:spPr/>
      <dgm:t>
        <a:bodyPr/>
        <a:lstStyle/>
        <a:p>
          <a:endParaRPr lang="ru-RU"/>
        </a:p>
      </dgm:t>
    </dgm:pt>
    <dgm:pt modelId="{54015A01-A048-4387-8AAB-26D7AFDAC4DB}">
      <dgm:prSet phldrT="[Текст]" custT="1"/>
      <dgm:spPr>
        <a:ln>
          <a:solidFill>
            <a:schemeClr val="tx1"/>
          </a:solidFill>
        </a:ln>
      </dgm:spPr>
      <dgm:t>
        <a:bodyPr/>
        <a:lstStyle/>
        <a:p>
          <a:r>
            <a:rPr lang="ru-RU" sz="2000" dirty="0" smtClean="0">
              <a:latin typeface="Arial" pitchFamily="34" charset="0"/>
              <a:cs typeface="Arial" pitchFamily="34" charset="0"/>
            </a:rPr>
            <a:t>Дети-инвалиды</a:t>
          </a:r>
          <a:endParaRPr lang="ru-RU" sz="2000" dirty="0">
            <a:latin typeface="Arial" pitchFamily="34" charset="0"/>
            <a:cs typeface="Arial" pitchFamily="34" charset="0"/>
          </a:endParaRPr>
        </a:p>
      </dgm:t>
    </dgm:pt>
    <dgm:pt modelId="{454F70C0-0614-4B9D-BCB3-4DABDF08C99C}" type="parTrans" cxnId="{C028A274-4635-4B5B-A55B-1BC1893F2958}">
      <dgm:prSet/>
      <dgm:spPr/>
      <dgm:t>
        <a:bodyPr/>
        <a:lstStyle/>
        <a:p>
          <a:endParaRPr lang="ru-RU"/>
        </a:p>
      </dgm:t>
    </dgm:pt>
    <dgm:pt modelId="{4DE8E75D-EAE5-439E-853A-42A9B1BB89D3}" type="sibTrans" cxnId="{C028A274-4635-4B5B-A55B-1BC1893F2958}">
      <dgm:prSet/>
      <dgm:spPr/>
      <dgm:t>
        <a:bodyPr/>
        <a:lstStyle/>
        <a:p>
          <a:endParaRPr lang="ru-RU"/>
        </a:p>
      </dgm:t>
    </dgm:pt>
    <dgm:pt modelId="{CD1F1808-950E-41E8-8C76-CE13F4AA7F41}" type="pres">
      <dgm:prSet presAssocID="{44380E73-C175-4A5F-956B-07D3E8B4876A}" presName="compositeShape" presStyleCnt="0">
        <dgm:presLayoutVars>
          <dgm:chMax val="7"/>
          <dgm:dir/>
          <dgm:resizeHandles val="exact"/>
        </dgm:presLayoutVars>
      </dgm:prSet>
      <dgm:spPr/>
    </dgm:pt>
    <dgm:pt modelId="{FC3F8F8A-FB9A-4720-9B59-832A00D5761D}" type="pres">
      <dgm:prSet presAssocID="{B92458D6-8BFF-413A-B1BE-7C1EAE5F4924}" presName="circ1" presStyleLbl="vennNode1" presStyleIdx="0" presStyleCnt="2" custLinFactNeighborX="30097" custLinFactNeighborY="2996"/>
      <dgm:spPr/>
      <dgm:t>
        <a:bodyPr/>
        <a:lstStyle/>
        <a:p>
          <a:endParaRPr lang="ru-RU"/>
        </a:p>
      </dgm:t>
    </dgm:pt>
    <dgm:pt modelId="{EE25D29C-8F38-4640-9DB3-4CFFF240E35D}" type="pres">
      <dgm:prSet presAssocID="{B92458D6-8BFF-413A-B1BE-7C1EAE5F4924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97ED2-6DD0-44DF-8369-E95427A60946}" type="pres">
      <dgm:prSet presAssocID="{54015A01-A048-4387-8AAB-26D7AFDAC4DB}" presName="circ2" presStyleLbl="vennNode1" presStyleIdx="1" presStyleCnt="2" custScaleX="97053" custScaleY="61390" custLinFactNeighborX="-481" custLinFactNeighborY="31807"/>
      <dgm:spPr/>
      <dgm:t>
        <a:bodyPr/>
        <a:lstStyle/>
        <a:p>
          <a:endParaRPr lang="ru-RU"/>
        </a:p>
      </dgm:t>
    </dgm:pt>
    <dgm:pt modelId="{A2F6EF3D-6290-4106-8160-5A1FC0F1D00B}" type="pres">
      <dgm:prSet presAssocID="{54015A01-A048-4387-8AAB-26D7AFDAC4DB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028A274-4635-4B5B-A55B-1BC1893F2958}" srcId="{44380E73-C175-4A5F-956B-07D3E8B4876A}" destId="{54015A01-A048-4387-8AAB-26D7AFDAC4DB}" srcOrd="1" destOrd="0" parTransId="{454F70C0-0614-4B9D-BCB3-4DABDF08C99C}" sibTransId="{4DE8E75D-EAE5-439E-853A-42A9B1BB89D3}"/>
    <dgm:cxn modelId="{EAAE436E-1E24-443B-82BB-D4349CD7A1F8}" type="presOf" srcId="{54015A01-A048-4387-8AAB-26D7AFDAC4DB}" destId="{3D297ED2-6DD0-44DF-8369-E95427A60946}" srcOrd="0" destOrd="0" presId="urn:microsoft.com/office/officeart/2005/8/layout/venn1"/>
    <dgm:cxn modelId="{ADA78F94-3341-4A72-BF90-E32D737E5F7A}" type="presOf" srcId="{44380E73-C175-4A5F-956B-07D3E8B4876A}" destId="{CD1F1808-950E-41E8-8C76-CE13F4AA7F41}" srcOrd="0" destOrd="0" presId="urn:microsoft.com/office/officeart/2005/8/layout/venn1"/>
    <dgm:cxn modelId="{63A1B59C-9607-4572-9946-E2EA02DE9684}" type="presOf" srcId="{54015A01-A048-4387-8AAB-26D7AFDAC4DB}" destId="{A2F6EF3D-6290-4106-8160-5A1FC0F1D00B}" srcOrd="1" destOrd="0" presId="urn:microsoft.com/office/officeart/2005/8/layout/venn1"/>
    <dgm:cxn modelId="{04666B36-9C37-4E5D-B661-D4AF0432B8F7}" srcId="{44380E73-C175-4A5F-956B-07D3E8B4876A}" destId="{B92458D6-8BFF-413A-B1BE-7C1EAE5F4924}" srcOrd="0" destOrd="0" parTransId="{F7AE218F-2B9A-4085-AFD4-5C8FC0A3DA24}" sibTransId="{49442C27-C2B2-40CB-A7C1-B9AC8565F0D1}"/>
    <dgm:cxn modelId="{2A5CDCCE-8DA1-4CA9-941B-5FF45BC6383C}" type="presOf" srcId="{B92458D6-8BFF-413A-B1BE-7C1EAE5F4924}" destId="{FC3F8F8A-FB9A-4720-9B59-832A00D5761D}" srcOrd="0" destOrd="0" presId="urn:microsoft.com/office/officeart/2005/8/layout/venn1"/>
    <dgm:cxn modelId="{E88BADDE-B94C-4014-A630-92D42ABBF088}" type="presOf" srcId="{B92458D6-8BFF-413A-B1BE-7C1EAE5F4924}" destId="{EE25D29C-8F38-4640-9DB3-4CFFF240E35D}" srcOrd="1" destOrd="0" presId="urn:microsoft.com/office/officeart/2005/8/layout/venn1"/>
    <dgm:cxn modelId="{D1BA6E02-B73E-44D7-8AA4-ECF12630321F}" type="presParOf" srcId="{CD1F1808-950E-41E8-8C76-CE13F4AA7F41}" destId="{FC3F8F8A-FB9A-4720-9B59-832A00D5761D}" srcOrd="0" destOrd="0" presId="urn:microsoft.com/office/officeart/2005/8/layout/venn1"/>
    <dgm:cxn modelId="{9D4A52BD-0069-4CAD-B40D-A4F5C62A225B}" type="presParOf" srcId="{CD1F1808-950E-41E8-8C76-CE13F4AA7F41}" destId="{EE25D29C-8F38-4640-9DB3-4CFFF240E35D}" srcOrd="1" destOrd="0" presId="urn:microsoft.com/office/officeart/2005/8/layout/venn1"/>
    <dgm:cxn modelId="{4DCEA140-1CFA-47B0-AA52-F15BA3B81382}" type="presParOf" srcId="{CD1F1808-950E-41E8-8C76-CE13F4AA7F41}" destId="{3D297ED2-6DD0-44DF-8369-E95427A60946}" srcOrd="2" destOrd="0" presId="urn:microsoft.com/office/officeart/2005/8/layout/venn1"/>
    <dgm:cxn modelId="{7F006EDF-4939-4012-BC22-32DE85A7C381}" type="presParOf" srcId="{CD1F1808-950E-41E8-8C76-CE13F4AA7F41}" destId="{A2F6EF3D-6290-4106-8160-5A1FC0F1D00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C3F8F8A-FB9A-4720-9B59-832A00D5761D}">
      <dsp:nvSpPr>
        <dsp:cNvPr id="0" name=""/>
        <dsp:cNvSpPr/>
      </dsp:nvSpPr>
      <dsp:spPr>
        <a:xfrm>
          <a:off x="1129359" y="602660"/>
          <a:ext cx="3237119" cy="323711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Дети с ОВЗ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1581390" y="984386"/>
        <a:ext cx="1866447" cy="2473667"/>
      </dsp:txXfrm>
    </dsp:sp>
    <dsp:sp modelId="{3D297ED2-6DD0-44DF-8369-E95427A60946}">
      <dsp:nvSpPr>
        <dsp:cNvPr id="0" name=""/>
        <dsp:cNvSpPr/>
      </dsp:nvSpPr>
      <dsp:spPr>
        <a:xfrm>
          <a:off x="2520271" y="2160232"/>
          <a:ext cx="3141721" cy="198726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Arial" pitchFamily="34" charset="0"/>
              <a:cs typeface="Arial" pitchFamily="34" charset="0"/>
            </a:rPr>
            <a:t>Дети-инвалиды</a:t>
          </a:r>
          <a:endParaRPr lang="ru-RU" sz="2000" kern="1200" dirty="0">
            <a:latin typeface="Arial" pitchFamily="34" charset="0"/>
            <a:cs typeface="Arial" pitchFamily="34" charset="0"/>
          </a:endParaRPr>
        </a:p>
      </dsp:txBody>
      <dsp:txXfrm>
        <a:off x="3411841" y="2394574"/>
        <a:ext cx="1811443" cy="1518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500063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70325" y="0"/>
            <a:ext cx="2962275" cy="500063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>
              <a:defRPr sz="1200" smtClean="0"/>
            </a:lvl1pPr>
          </a:lstStyle>
          <a:p>
            <a:pPr>
              <a:defRPr/>
            </a:pPr>
            <a:fld id="{474DF956-419D-435D-8679-C360861A75F7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77375"/>
            <a:ext cx="2962275" cy="500063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70325" y="9477375"/>
            <a:ext cx="2962275" cy="500063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5877C35-0836-4EBA-8862-0E493192F8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2275" cy="49847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71913" y="0"/>
            <a:ext cx="2960687" cy="498475"/>
          </a:xfrm>
          <a:prstGeom prst="rect">
            <a:avLst/>
          </a:prstGeom>
        </p:spPr>
        <p:txBody>
          <a:bodyPr vert="horz" lIns="91925" tIns="45962" rIns="91925" bIns="4596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29F5280-6BEC-4060-870E-3593F3FEA570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7713"/>
            <a:ext cx="4989512" cy="3743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25" tIns="45962" rIns="91925" bIns="45962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4213" y="4740275"/>
            <a:ext cx="5467350" cy="4491038"/>
          </a:xfrm>
          <a:prstGeom prst="rect">
            <a:avLst/>
          </a:prstGeom>
        </p:spPr>
        <p:txBody>
          <a:bodyPr vert="horz" lIns="91925" tIns="45962" rIns="91925" bIns="459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78963"/>
            <a:ext cx="2962275" cy="49847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71913" y="9478963"/>
            <a:ext cx="2960687" cy="498475"/>
          </a:xfrm>
          <a:prstGeom prst="rect">
            <a:avLst/>
          </a:prstGeom>
        </p:spPr>
        <p:txBody>
          <a:bodyPr vert="horz" lIns="91925" tIns="45962" rIns="91925" bIns="4596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86896F1-71E2-4499-BADE-C13C05945D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4342CDC-A393-497D-AE08-10637CEDAB0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  <p:sp>
        <p:nvSpPr>
          <p:cNvPr id="17411" name="Заметки 4"/>
          <p:cNvSpPr>
            <a:spLocks noGrp="1"/>
          </p:cNvSpPr>
          <p:nvPr>
            <p:ph type="body" sz="quarter" idx="10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9163"/>
            <a:endParaRPr lang="ru-RU" dirty="0" smtClean="0"/>
          </a:p>
          <a:p>
            <a:pPr defTabSz="919163"/>
            <a:endParaRPr lang="ru-RU" dirty="0" smtClean="0"/>
          </a:p>
          <a:p>
            <a:pPr defTabSz="919163"/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C77956D-F2F0-4888-91C5-6ABB08CC298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На формирование и развитие модели инклюзивного образования влияют факторы-цели, выделяемые родителями детей с ОВЗ в качестве основных при получении образования их детьми. </a:t>
            </a:r>
          </a:p>
          <a:p>
            <a:r>
              <a:rPr lang="ru-RU" smtClean="0"/>
              <a:t>Как мы видим, большинство родителей затруднились с ответом (47,2%), но в то же время если сложить второй и третий по популярности ответы,, то общий процент составит 40,9. В основном можно сказать, что родители ставят перед своими детьми глобальные цели и думают об их будущем. </a:t>
            </a:r>
          </a:p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5B6480F-A37B-4651-BDD5-3127204F9FD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134BCE-A151-4F08-9774-CC437064881A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5299" name="Заметки 4"/>
          <p:cNvSpPr>
            <a:spLocks noGrp="1"/>
          </p:cNvSpPr>
          <p:nvPr>
            <p:ph type="body" sz="quarter" idx="1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smtClean="0"/>
              <a:t>Далее будут представлены две модели экспертов. Отметим, что эксперты из всех факторов, мешающих развитию инклюзивного образования, выделяют больше технические сложности и недостаток необходимых кадров в системе инклюзивного образования. Это подтверждает также и непосредственный анализ данных исследования.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F27390-542F-4738-BA00-FA26F8876000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5C468-385B-47B2-A13C-2CD3F6E2AB21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9AC78-49EB-4E7C-8FDA-864D9699B4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3428A-653D-4D22-A970-9A5DC3FCAC0D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C4A127-4200-42C0-B63D-731A34E888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2AB8B-F3CE-4D7D-863F-E4B204B0C746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B01AB-903C-48BE-9D28-9330FBCC1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FF54-BFC7-42EA-BB1F-2E19E99F5EA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3E0EF-ABA4-4606-9B8D-3A3F21241A03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4CD34-37E7-4955-B0F5-2E492A922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933386-73D6-4862-901E-2EC590BA245D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8F71B-A665-4219-A8BD-D8B8181CE2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4CF25-4E52-441F-AC44-0697270AD179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64C2A-8B38-439D-A3F8-474490945B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70E16-C048-47BB-9625-4F1E9A7EC04A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6DDD88-C9C7-416B-A9EC-8B7187F480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D4DE3-1F55-41B8-A6EB-CFAE53A5F7BA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7266AD-3F60-42CE-8299-E98725F030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42C673-BDAD-448F-A4B6-E7332C34536B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033EC4-92DE-431C-A0CD-144F76DFAF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B1896-B7D2-4EED-B21A-B156ED8A047B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4055BF-4F63-4E8C-A31E-316FD567A8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0687DD-025D-4CD4-A261-99979ED98FD7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94B65-D6CF-42E8-B238-CC3056063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56C7563-CCBC-4241-8A1A-3CCE405B32B8}" type="datetimeFigureOut">
              <a:rPr lang="ru-RU"/>
              <a:pPr>
                <a:defRPr/>
              </a:pPr>
              <a:t>14.04.2014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D8FD24A2-C4EF-45CA-A082-D7E2D7AADE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2" r:id="rId1"/>
    <p:sldLayoutId id="2147484073" r:id="rId2"/>
    <p:sldLayoutId id="2147484074" r:id="rId3"/>
    <p:sldLayoutId id="2147484069" r:id="rId4"/>
    <p:sldLayoutId id="2147484075" r:id="rId5"/>
    <p:sldLayoutId id="2147484070" r:id="rId6"/>
    <p:sldLayoutId id="2147484076" r:id="rId7"/>
    <p:sldLayoutId id="2147484077" r:id="rId8"/>
    <p:sldLayoutId id="2147484078" r:id="rId9"/>
    <p:sldLayoutId id="2147484071" r:id="rId10"/>
    <p:sldLayoutId id="2147484079" r:id="rId11"/>
    <p:sldLayoutId id="214748408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686800" cy="1777352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Выявление факторов, влияющих на выбор  модели инклюзивного образования в г. Москве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" name="Нижний колонтитул 8"/>
          <p:cNvSpPr>
            <a:spLocks noGrp="1"/>
          </p:cNvSpPr>
          <p:nvPr>
            <p:ph type="ftr" sz="quarter" idx="11"/>
          </p:nvPr>
        </p:nvSpPr>
        <p:spPr>
          <a:xfrm>
            <a:off x="3347864" y="6309320"/>
            <a:ext cx="3352800" cy="288925"/>
          </a:xfrm>
        </p:spPr>
        <p:txBody>
          <a:bodyPr/>
          <a:lstStyle/>
          <a:p>
            <a:pPr algn="ctr">
              <a:defRPr/>
            </a:pPr>
            <a:r>
              <a:rPr lang="ru-RU" sz="1800" dirty="0" smtClean="0"/>
              <a:t>Москва 2014</a:t>
            </a:r>
            <a:endParaRPr lang="ru-RU" sz="1800" dirty="0"/>
          </a:p>
        </p:txBody>
      </p:sp>
      <p:sp>
        <p:nvSpPr>
          <p:cNvPr id="16387" name="Содержимое 5"/>
          <p:cNvSpPr txBox="1">
            <a:spLocks/>
          </p:cNvSpPr>
          <p:nvPr/>
        </p:nvSpPr>
        <p:spPr bwMode="auto">
          <a:xfrm>
            <a:off x="755650" y="4005263"/>
            <a:ext cx="8029575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800"/>
              </a:spcBef>
              <a:buFont typeface="Arial" charset="0"/>
              <a:buNone/>
            </a:pPr>
            <a:r>
              <a:rPr lang="en-US" sz="2000" dirty="0" smtClean="0"/>
              <a:t>XV</a:t>
            </a:r>
            <a:r>
              <a:rPr lang="ru-RU" sz="2000" dirty="0" smtClean="0"/>
              <a:t> Апрельская Международная научная конференция по проблемам развития экономики и общества</a:t>
            </a:r>
          </a:p>
          <a:p>
            <a:pPr marL="342900" indent="-342900">
              <a:spcBef>
                <a:spcPts val="800"/>
              </a:spcBef>
              <a:buFont typeface="Arial" charset="0"/>
              <a:buNone/>
            </a:pPr>
            <a:r>
              <a:rPr lang="ru-RU" sz="2000" dirty="0" smtClean="0"/>
              <a:t>Сессия C-08. </a:t>
            </a:r>
            <a:r>
              <a:rPr lang="ru-RU" sz="2000" b="1" dirty="0" smtClean="0"/>
              <a:t>Статистический анализ экономических и социальных процессов</a:t>
            </a:r>
          </a:p>
          <a:p>
            <a:pPr marL="342900" indent="-342900">
              <a:spcBef>
                <a:spcPts val="800"/>
              </a:spcBef>
              <a:buFont typeface="Arial" charset="0"/>
              <a:buNone/>
            </a:pPr>
            <a:endParaRPr lang="ru-RU" sz="2000" b="1" dirty="0" smtClean="0"/>
          </a:p>
          <a:p>
            <a:pPr marL="342900" indent="-342900">
              <a:spcBef>
                <a:spcPts val="800"/>
              </a:spcBef>
              <a:buFont typeface="Arial" charset="0"/>
              <a:buNone/>
            </a:pPr>
            <a:r>
              <a:rPr lang="ru-RU" sz="2000" dirty="0" err="1" smtClean="0"/>
              <a:t>Кучмаева</a:t>
            </a:r>
            <a:r>
              <a:rPr lang="ru-RU" sz="2000" dirty="0" smtClean="0"/>
              <a:t> </a:t>
            </a:r>
            <a:r>
              <a:rPr lang="ru-RU" sz="2000" dirty="0"/>
              <a:t>Оксана </a:t>
            </a:r>
            <a:r>
              <a:rPr lang="ru-RU" sz="2000" dirty="0" smtClean="0"/>
              <a:t>Викторовна, </a:t>
            </a:r>
            <a:r>
              <a:rPr lang="ru-RU" sz="2000" dirty="0" err="1" smtClean="0"/>
              <a:t>д.э.н</a:t>
            </a:r>
            <a:r>
              <a:rPr lang="ru-RU" sz="2000" dirty="0" smtClean="0"/>
              <a:t>., профессор </a:t>
            </a:r>
            <a:endParaRPr lang="ru-RU" sz="2000" dirty="0"/>
          </a:p>
          <a:p>
            <a:pPr marL="342900" indent="-342900">
              <a:spcBef>
                <a:spcPts val="800"/>
              </a:spcBef>
              <a:buFont typeface="Arial" charset="0"/>
              <a:buNone/>
            </a:pP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>
          <a:xfrm>
            <a:off x="357158" y="0"/>
            <a:ext cx="8329642" cy="7651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>
                <a:latin typeface="Times New Roman" pitchFamily="18" charset="0"/>
              </a:rPr>
              <a:t>Желаемая форма обучения по мнению </a:t>
            </a:r>
            <a:r>
              <a:rPr lang="ru-RU" sz="2400" dirty="0" smtClean="0">
                <a:latin typeface="Times New Roman" pitchFamily="18" charset="0"/>
              </a:rPr>
              <a:t>родителей детей с ОВЗ</a:t>
            </a:r>
            <a:endParaRPr lang="ru-RU" sz="2400" dirty="0">
              <a:latin typeface="Times New Roman" pitchFamily="18" charset="0"/>
            </a:endParaRPr>
          </a:p>
        </p:txBody>
      </p:sp>
      <p:graphicFrame>
        <p:nvGraphicFramePr>
          <p:cNvPr id="18071" name="Group 663"/>
          <p:cNvGraphicFramePr>
            <a:graphicFrameLocks noGrp="1"/>
          </p:cNvGraphicFramePr>
          <p:nvPr>
            <p:ph type="tbl" idx="1"/>
          </p:nvPr>
        </p:nvGraphicFramePr>
        <p:xfrm>
          <a:off x="395288" y="998538"/>
          <a:ext cx="8174067" cy="5859304"/>
        </p:xfrm>
        <a:graphic>
          <a:graphicData uri="http://schemas.openxmlformats.org/drawingml/2006/table">
            <a:tbl>
              <a:tblPr/>
              <a:tblGrid>
                <a:gridCol w="6929486"/>
                <a:gridCol w="1244581"/>
              </a:tblGrid>
              <a:tr h="494824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 ответа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Специальная коррекционная школа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47,6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Общеобразовательная школа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020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Специальный класс в общеобразовательной школе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Школа надомного обучения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образовательное учреждение полного дня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Учреждение дополнительного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7,9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Детский сад компенсирующего типа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317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Учреждение начального профессионального образования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Учеба на дому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Инклюзивная группа раннего возраста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Группа кратковременного пребывания в детском саду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Психолого-медико-социальный центр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Служба ранней помощи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Лекотека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Центр социального обслуживания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342900" marR="0" lvl="0" indent="-34290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Другое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8426" name="Line 201"/>
          <p:cNvSpPr>
            <a:spLocks noChangeShapeType="1"/>
          </p:cNvSpPr>
          <p:nvPr/>
        </p:nvSpPr>
        <p:spPr bwMode="auto">
          <a:xfrm>
            <a:off x="5854700" y="265113"/>
            <a:ext cx="0" cy="0"/>
          </a:xfrm>
          <a:prstGeom prst="line">
            <a:avLst/>
          </a:prstGeom>
          <a:noFill/>
          <a:ln w="12700" cap="rnd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/>
          <p:cNvSpPr>
            <a:spLocks noGrp="1" noChangeArrowheads="1"/>
          </p:cNvSpPr>
          <p:nvPr>
            <p:ph type="title"/>
          </p:nvPr>
        </p:nvSpPr>
        <p:spPr>
          <a:xfrm>
            <a:off x="785786" y="228600"/>
            <a:ext cx="7901014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/>
              <a:t>Подвергались ли Вы или Ваши дети какой-либо дискриминации по причине ограниченных возможностей здоровья </a:t>
            </a:r>
            <a:r>
              <a:rPr lang="ru-RU" sz="3200" dirty="0" smtClean="0"/>
              <a:t>ребенка, % </a:t>
            </a:r>
            <a:endParaRPr lang="ru-RU" sz="3200" dirty="0"/>
          </a:p>
        </p:txBody>
      </p:sp>
      <p:pic>
        <p:nvPicPr>
          <p:cNvPr id="6041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899592" y="2259012"/>
            <a:ext cx="5869508" cy="4312067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51" name="AutoShape 127"/>
          <p:cNvSpPr>
            <a:spLocks noGrp="1" noChangeArrowheads="1"/>
          </p:cNvSpPr>
          <p:nvPr>
            <p:ph type="title"/>
          </p:nvPr>
        </p:nvSpPr>
        <p:spPr>
          <a:xfrm>
            <a:off x="714348" y="285728"/>
            <a:ext cx="7924800" cy="579438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/>
              <a:t>Барьеры для развития инклюзивного образования в г. </a:t>
            </a:r>
            <a:r>
              <a:rPr lang="ru-RU" sz="2400" dirty="0" smtClean="0"/>
              <a:t>Москве (мнение родителей детей с ОВЗ)</a:t>
            </a:r>
            <a:endParaRPr lang="ru-RU" sz="2400" dirty="0"/>
          </a:p>
        </p:txBody>
      </p:sp>
      <p:graphicFrame>
        <p:nvGraphicFramePr>
          <p:cNvPr id="26759" name="Group 135"/>
          <p:cNvGraphicFramePr>
            <a:graphicFrameLocks noGrp="1"/>
          </p:cNvGraphicFramePr>
          <p:nvPr>
            <p:ph type="tbl" idx="1"/>
          </p:nvPr>
        </p:nvGraphicFramePr>
        <p:xfrm>
          <a:off x="0" y="1008063"/>
          <a:ext cx="9144000" cy="5575618"/>
        </p:xfrm>
        <a:graphic>
          <a:graphicData uri="http://schemas.openxmlformats.org/drawingml/2006/table">
            <a:tbl>
              <a:tblPr/>
              <a:tblGrid>
                <a:gridCol w="8244408"/>
                <a:gridCol w="899592"/>
              </a:tblGrid>
              <a:tr h="363538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Варианты ответа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Недружелюбное, негативное отношение в образовательных учреждениях к детям с ограниченными возможностями здоровья со стороны других учащихся и их родителей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соответствующей квалификации у педагогов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39,3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 технической готовности учебных заведений разного уровня к обучению детей с ОВЗ (пандусы, лифты, оборудование туалетов, столовых и пр.);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Негативное отношение педагогов и персонала к инклюзивному обучению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27,7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Недостаточное финансирование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Отсутствие системы сопровождения,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тьюторства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соответствующих образовательных программ, учебников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Недостаток необходимых технических средств обучения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Несовершенство окружающей среды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Неразработанность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соответствующего нормативного обеспечения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Слишком большие трудности для детей с ОВЗ и их родителей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14,6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63538"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Неподготовленность родителей детей с ОВЗ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Модель инклюзии</a:t>
            </a:r>
            <a:br>
              <a:rPr lang="ru-RU" dirty="0" smtClean="0"/>
            </a:br>
            <a:r>
              <a:rPr lang="ru-RU" sz="2700" dirty="0" smtClean="0"/>
              <a:t>мнение родителей</a:t>
            </a: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Доля сторонников полной инклюзии –  обучение в «обычной школе» - колеблется от 2,4% до 27,9%, в зависимости от характера проблем со здоровьем у ребенка;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Доля сторонников частичной инклюзии – например, обучение   «в обычных школах, но в специальных классах» - от 9,3% до 35,8%.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700" dirty="0" smtClean="0"/>
              <a:t>Оценка экспертами по 5-балльной шкале различных характеристик, влияющих на развитие системы инклюзивного образования для детей с ОВЗ, средний балл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ph type="tbl" idx="1"/>
          </p:nvPr>
        </p:nvGraphicFramePr>
        <p:xfrm>
          <a:off x="250825" y="1484313"/>
          <a:ext cx="8892480" cy="4114800"/>
        </p:xfrm>
        <a:graphic>
          <a:graphicData uri="http://schemas.openxmlformats.org/drawingml/2006/table">
            <a:tbl>
              <a:tblPr/>
              <a:tblGrid>
                <a:gridCol w="7397946"/>
                <a:gridCol w="1494534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Характеристики системы инклюзивного образования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Средний балл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Готовность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Квалификация педагогов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2,73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Информированность родителей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2,58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Позитивное общественное мнение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2,51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Методическое обеспечение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2,38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Законодательное обеспечение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Техническая готовность учебных заведений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2,02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Достаточное финансирование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Нормативы, регламенты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1,96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573" name="TextBox 5"/>
          <p:cNvSpPr txBox="1">
            <a:spLocks noChangeArrowheads="1"/>
          </p:cNvSpPr>
          <p:nvPr/>
        </p:nvSpPr>
        <p:spPr bwMode="auto">
          <a:xfrm>
            <a:off x="5651500" y="6021388"/>
            <a:ext cx="1254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W=0</a:t>
            </a:r>
            <a:r>
              <a:rPr lang="ru-RU" sz="2400"/>
              <a:t>,</a:t>
            </a:r>
            <a:r>
              <a:rPr lang="en-US" sz="2400"/>
              <a:t>13</a:t>
            </a:r>
            <a:endParaRPr lang="ru-RU"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>Для детей с нарушениями опорно-двигательного аппарата: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62465" name="Object 1"/>
          <p:cNvGraphicFramePr>
            <a:graphicFrameLocks noChangeAspect="1"/>
          </p:cNvGraphicFramePr>
          <p:nvPr/>
        </p:nvGraphicFramePr>
        <p:xfrm>
          <a:off x="1223963" y="1412875"/>
          <a:ext cx="4911725" cy="1871663"/>
        </p:xfrm>
        <a:graphic>
          <a:graphicData uri="http://schemas.openxmlformats.org/presentationml/2006/ole">
            <p:oleObj spid="_x0000_s62465" name="Формула" r:id="rId3" imgW="1943100" imgH="736600" progId="Equation.3">
              <p:embed/>
            </p:oleObj>
          </a:graphicData>
        </a:graphic>
      </p:graphicFrame>
      <p:sp>
        <p:nvSpPr>
          <p:cNvPr id="62468" name="TextBox 5"/>
          <p:cNvSpPr txBox="1">
            <a:spLocks noChangeArrowheads="1"/>
          </p:cNvSpPr>
          <p:nvPr/>
        </p:nvSpPr>
        <p:spPr bwMode="auto">
          <a:xfrm>
            <a:off x="0" y="4005263"/>
            <a:ext cx="9274175" cy="9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Х</a:t>
            </a:r>
            <a:r>
              <a:rPr lang="ru-RU" sz="2000" baseline="-25000"/>
              <a:t>1</a:t>
            </a:r>
            <a:r>
              <a:rPr lang="ru-RU" sz="2000"/>
              <a:t> –возраст, в котором у ребенка были выявлены проблемы со здоровьем;  </a:t>
            </a:r>
          </a:p>
          <a:p>
            <a:r>
              <a:rPr lang="ru-RU" sz="2000"/>
              <a:t>Х</a:t>
            </a:r>
            <a:r>
              <a:rPr lang="ru-RU" sz="2000" baseline="-25000"/>
              <a:t>2</a:t>
            </a:r>
            <a:r>
              <a:rPr lang="ru-RU" sz="2000"/>
              <a:t> – основная цель получения образования.</a:t>
            </a:r>
          </a:p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Для детей с нарушениями речи: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192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1921" name="Object 1"/>
          <p:cNvGraphicFramePr>
            <a:graphicFrameLocks noChangeAspect="1"/>
          </p:cNvGraphicFramePr>
          <p:nvPr/>
        </p:nvGraphicFramePr>
        <p:xfrm>
          <a:off x="928688" y="1196975"/>
          <a:ext cx="5314950" cy="2016125"/>
        </p:xfrm>
        <a:graphic>
          <a:graphicData uri="http://schemas.openxmlformats.org/presentationml/2006/ole">
            <p:oleObj spid="_x0000_s81921" name="Формула" r:id="rId3" imgW="1930400" imgH="736600" progId="Equation.3">
              <p:embed/>
            </p:oleObj>
          </a:graphicData>
        </a:graphic>
      </p:graphicFrame>
      <p:sp>
        <p:nvSpPr>
          <p:cNvPr id="81924" name="Rectangle 3"/>
          <p:cNvSpPr>
            <a:spLocks noChangeArrowheads="1"/>
          </p:cNvSpPr>
          <p:nvPr/>
        </p:nvSpPr>
        <p:spPr bwMode="auto">
          <a:xfrm>
            <a:off x="250825" y="414496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1</a:t>
            </a:r>
            <a:r>
              <a:rPr lang="ru-RU" sz="2000">
                <a:cs typeface="Times New Roman" pitchFamily="18" charset="0"/>
              </a:rPr>
              <a:t> –возраст, в котором у ребенка были выявлены проблемы </a:t>
            </a:r>
          </a:p>
          <a:p>
            <a:pPr indent="450850" algn="just"/>
            <a:r>
              <a:rPr lang="ru-RU" sz="2000">
                <a:cs typeface="Times New Roman" pitchFamily="18" charset="0"/>
              </a:rPr>
              <a:t>со здоровьем;  </a:t>
            </a:r>
            <a:endParaRPr lang="ru-RU" sz="2000"/>
          </a:p>
          <a:p>
            <a:pPr indent="450850" algn="just" eaLnBrk="0" hangingPunct="0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2</a:t>
            </a:r>
            <a:r>
              <a:rPr lang="ru-RU" sz="2000">
                <a:cs typeface="Times New Roman" pitchFamily="18" charset="0"/>
              </a:rPr>
              <a:t> – основная цель получения образования.</a:t>
            </a:r>
            <a:endParaRPr lang="ru-RU" sz="20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Дети с нарушениями умственного развития: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8294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827088" y="1196975"/>
          <a:ext cx="4699000" cy="1800225"/>
        </p:xfrm>
        <a:graphic>
          <a:graphicData uri="http://schemas.openxmlformats.org/presentationml/2006/ole">
            <p:oleObj spid="_x0000_s82945" name="Формула" r:id="rId3" imgW="1916868" imgH="736280" progId="Equation.3">
              <p:embed/>
            </p:oleObj>
          </a:graphicData>
        </a:graphic>
      </p:graphicFrame>
      <p:sp>
        <p:nvSpPr>
          <p:cNvPr id="82948" name="Rectangle 3"/>
          <p:cNvSpPr>
            <a:spLocks noChangeArrowheads="1"/>
          </p:cNvSpPr>
          <p:nvPr/>
        </p:nvSpPr>
        <p:spPr bwMode="auto">
          <a:xfrm>
            <a:off x="-292100" y="3590925"/>
            <a:ext cx="9728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450850" algn="just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1</a:t>
            </a:r>
            <a:r>
              <a:rPr lang="ru-RU" sz="2000">
                <a:cs typeface="Times New Roman" pitchFamily="18" charset="0"/>
              </a:rPr>
              <a:t> – возраст, в котором у ребенка были выявлены проблемы со здоровьем  </a:t>
            </a:r>
            <a:endParaRPr lang="ru-RU" sz="2000"/>
          </a:p>
          <a:p>
            <a:pPr indent="450850" algn="just" eaLnBrk="0" hangingPunct="0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3</a:t>
            </a:r>
            <a:r>
              <a:rPr lang="ru-RU" sz="2000">
                <a:cs typeface="Times New Roman" pitchFamily="18" charset="0"/>
              </a:rPr>
              <a:t> – возраст родителей</a:t>
            </a:r>
            <a:endParaRPr lang="ru-RU" sz="20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родители признают полезность инклюзивного образования</a:t>
            </a:r>
            <a:endParaRPr lang="ru-RU" dirty="0"/>
          </a:p>
        </p:txBody>
      </p:sp>
      <p:sp>
        <p:nvSpPr>
          <p:cNvPr id="8397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83969" name="Object 1"/>
          <p:cNvGraphicFramePr>
            <a:graphicFrameLocks noChangeAspect="1"/>
          </p:cNvGraphicFramePr>
          <p:nvPr/>
        </p:nvGraphicFramePr>
        <p:xfrm>
          <a:off x="1547813" y="1700213"/>
          <a:ext cx="5233987" cy="2089150"/>
        </p:xfrm>
        <a:graphic>
          <a:graphicData uri="http://schemas.openxmlformats.org/presentationml/2006/ole">
            <p:oleObj spid="_x0000_s83969" name="Формула" r:id="rId3" imgW="1854200" imgH="736600" progId="Equation.3">
              <p:embed/>
            </p:oleObj>
          </a:graphicData>
        </a:graphic>
      </p:graphicFrame>
      <p:sp>
        <p:nvSpPr>
          <p:cNvPr id="83972" name="Rectangle 3"/>
          <p:cNvSpPr>
            <a:spLocks noChangeArrowheads="1"/>
          </p:cNvSpPr>
          <p:nvPr/>
        </p:nvSpPr>
        <p:spPr bwMode="auto">
          <a:xfrm>
            <a:off x="0" y="4354513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4</a:t>
            </a:r>
            <a:r>
              <a:rPr lang="ru-RU" sz="2000">
                <a:cs typeface="Times New Roman" pitchFamily="18" charset="0"/>
              </a:rPr>
              <a:t> – место рождения (родители проживают в столице с рождения или нет);</a:t>
            </a:r>
            <a:endParaRPr lang="ru-RU" sz="2000"/>
          </a:p>
          <a:p>
            <a:pPr indent="450850" algn="just" eaLnBrk="0" hangingPunct="0"/>
            <a:r>
              <a:rPr lang="ru-RU" sz="2000">
                <a:cs typeface="Times New Roman" pitchFamily="18" charset="0"/>
              </a:rPr>
              <a:t>Х</a:t>
            </a:r>
            <a:r>
              <a:rPr lang="ru-RU" sz="2000" baseline="-30000">
                <a:cs typeface="Times New Roman" pitchFamily="18" charset="0"/>
              </a:rPr>
              <a:t>5</a:t>
            </a:r>
            <a:r>
              <a:rPr lang="ru-RU" sz="2000">
                <a:cs typeface="Times New Roman" pitchFamily="18" charset="0"/>
              </a:rPr>
              <a:t> – уровень образования родителей.</a:t>
            </a:r>
            <a:endParaRPr lang="ru-RU" sz="20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Алгоритм регрессии</a:t>
            </a:r>
            <a:endParaRPr lang="ru-RU" dirty="0"/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5" name="Object 1"/>
          <p:cNvGraphicFramePr>
            <a:graphicFrameLocks noChangeAspect="1"/>
          </p:cNvGraphicFramePr>
          <p:nvPr/>
        </p:nvGraphicFramePr>
        <p:xfrm>
          <a:off x="2555776" y="1700808"/>
          <a:ext cx="3524348" cy="817240"/>
        </p:xfrm>
        <a:graphic>
          <a:graphicData uri="http://schemas.openxmlformats.org/presentationml/2006/ole">
            <p:oleObj spid="_x0000_s118785" name="Формула" r:id="rId3" imgW="1968500" imgH="457200" progId="Equation.3">
              <p:embed/>
            </p:oleObj>
          </a:graphicData>
        </a:graphic>
      </p:graphicFrame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7" name="Object 3"/>
          <p:cNvGraphicFramePr>
            <a:graphicFrameLocks noChangeAspect="1"/>
          </p:cNvGraphicFramePr>
          <p:nvPr/>
        </p:nvGraphicFramePr>
        <p:xfrm>
          <a:off x="2578100" y="3068638"/>
          <a:ext cx="3911600" cy="1296987"/>
        </p:xfrm>
        <a:graphic>
          <a:graphicData uri="http://schemas.openxmlformats.org/presentationml/2006/ole">
            <p:oleObj spid="_x0000_s118787" name="Формула" r:id="rId4" imgW="2171520" imgH="723600" progId="Equation.3">
              <p:embed/>
            </p:oleObj>
          </a:graphicData>
        </a:graphic>
      </p:graphicFrame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18789" name="Object 5"/>
          <p:cNvGraphicFramePr>
            <a:graphicFrameLocks noChangeAspect="1"/>
          </p:cNvGraphicFramePr>
          <p:nvPr/>
        </p:nvGraphicFramePr>
        <p:xfrm>
          <a:off x="1979712" y="4725144"/>
          <a:ext cx="5783711" cy="879723"/>
        </p:xfrm>
        <a:graphic>
          <a:graphicData uri="http://schemas.openxmlformats.org/presentationml/2006/ole">
            <p:oleObj spid="_x0000_s118789" name="Формула" r:id="rId5" imgW="2946400" imgH="44450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ПРОБЛЕМА ДОСТУПНОСТИ СРЕДНЕГО ОБРАЗОВАНИЯ</a:t>
            </a:r>
            <a:br>
              <a:rPr lang="ru-RU" sz="2400" b="1" dirty="0" smtClean="0"/>
            </a:br>
            <a:r>
              <a:rPr lang="ru-RU" sz="2400" b="1" dirty="0" smtClean="0"/>
              <a:t>ДЛЯ НЕСОВЕРШЕННОЛЕТНИХ ЛИЦ С ОГРАНИЧЕННЫМИ ВОЗМОЖНОСТЯМИ ЗДОРОВЬЯ</a:t>
            </a:r>
            <a:br>
              <a:rPr lang="ru-RU" sz="2400" b="1" dirty="0" smtClean="0"/>
            </a:br>
            <a:r>
              <a:rPr lang="ru-RU" sz="2400" b="1" dirty="0" smtClean="0"/>
              <a:t>В ГОРОДЕ МОСКВЕ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686800" cy="4525962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Выборочный опрос родителей</a:t>
            </a:r>
            <a:r>
              <a:rPr lang="ru-RU" sz="2800" b="1" dirty="0" smtClean="0"/>
              <a:t> </a:t>
            </a:r>
            <a:r>
              <a:rPr lang="ru-RU" sz="2800" dirty="0" smtClean="0"/>
              <a:t>несовершеннолетних лиц с ОВЗ  (506 человек).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Выборочный опрос родителей</a:t>
            </a:r>
            <a:r>
              <a:rPr lang="ru-RU" sz="2800" b="1" dirty="0" smtClean="0"/>
              <a:t> </a:t>
            </a:r>
            <a:r>
              <a:rPr lang="ru-RU" sz="2800" dirty="0" smtClean="0"/>
              <a:t>несовершеннолетних лиц не имеющих ОВЗ (309 человек).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smtClean="0"/>
              <a:t>Анализ данных официальной государственной и ведомственной статистики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err="1" smtClean="0"/>
              <a:t>Фокус-группы</a:t>
            </a:r>
            <a:r>
              <a:rPr lang="ru-RU" sz="2800" dirty="0" smtClean="0"/>
              <a:t> с родителями детей с ОВЗ (6 </a:t>
            </a:r>
            <a:r>
              <a:rPr lang="ru-RU" sz="2800" dirty="0" err="1" smtClean="0"/>
              <a:t>фокус-групп</a:t>
            </a:r>
            <a:r>
              <a:rPr lang="ru-RU" sz="2800" dirty="0" smtClean="0"/>
              <a:t>)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800" dirty="0" err="1" smtClean="0"/>
              <a:t>Полуструктурированные</a:t>
            </a:r>
            <a:r>
              <a:rPr lang="ru-RU" sz="2800" dirty="0" smtClean="0"/>
              <a:t> интервью (экспертный опрос)  62  человека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841248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Модель экспертов о возможности инклюзивного образования для детей с ОВЗ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836712"/>
          <a:ext cx="8892479" cy="6129843"/>
        </p:xfrm>
        <a:graphic>
          <a:graphicData uri="http://schemas.openxmlformats.org/drawingml/2006/table">
            <a:tbl>
              <a:tblPr/>
              <a:tblGrid>
                <a:gridCol w="1835696"/>
                <a:gridCol w="1440160"/>
                <a:gridCol w="5616623"/>
              </a:tblGrid>
              <a:tr h="311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Латентная переменная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Переменная в модели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Наблюдаемая переменная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23">
                <a:tc row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Возможность инклюзивного образования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X11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специализированные школы, классы далеко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находятся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X12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обычных школах дети с ограниченными возможностями здоровья не чувствуют себя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изолированными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X13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в обычных школах дети с ограниченными возможностями здоровья учатся общаться с обычными детьми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504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X14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здесь дети  с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ОВЗ</a:t>
                      </a:r>
                      <a:r>
                        <a:rPr lang="ru-RU" sz="1600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осваивают </a:t>
                      </a: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программу обычной школы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8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X15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совместное обучение способствует успешной интеграции в социум во взрослой жизни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4823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Готовность родителей и техническое разивите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X51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техническая готовность учебных заведений разного уровня  к обучению детей с ОВЗ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X52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готовность родителей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7599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Законодательные и финансовые меры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X21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достаточное финансирование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X22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законодательное обеспечение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X23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нормативы, регламенты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285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Развитость системы образования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X41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соответствующие образовательные программы, 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</a:rPr>
                        <a:t>литература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X42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квалификация педагогов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Участие общества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X31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информированность родителей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8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X32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позитивное общественное мнение</a:t>
                      </a:r>
                    </a:p>
                  </a:txBody>
                  <a:tcPr marL="40602" marR="4060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57200"/>
            <a:ext cx="8988552" cy="841248"/>
          </a:xfrm>
        </p:spPr>
        <p:txBody>
          <a:bodyPr>
            <a:normAutofit fontScale="90000"/>
          </a:bodyPr>
          <a:lstStyle/>
          <a:p>
            <a:r>
              <a:rPr lang="ru-RU" sz="3300" b="1" dirty="0" smtClean="0"/>
              <a:t>Модель экспертов о возможности инклюзивного образования для детей с ОВЗ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51521" y="1196752"/>
          <a:ext cx="8892479" cy="5359781"/>
        </p:xfrm>
        <a:graphic>
          <a:graphicData uri="http://schemas.openxmlformats.org/drawingml/2006/table">
            <a:tbl>
              <a:tblPr/>
              <a:tblGrid>
                <a:gridCol w="1625008"/>
                <a:gridCol w="807287"/>
                <a:gridCol w="1478918"/>
                <a:gridCol w="937249"/>
                <a:gridCol w="1214249"/>
                <a:gridCol w="1282105"/>
                <a:gridCol w="1547663"/>
              </a:tblGrid>
              <a:tr h="873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AVE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Составная надежность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R^2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Альфа </a:t>
                      </a:r>
                      <a:r>
                        <a:rPr lang="ru-RU" sz="1600" b="1" dirty="0" err="1">
                          <a:latin typeface="Times New Roman"/>
                          <a:ea typeface="Times New Roman"/>
                        </a:rPr>
                        <a:t>Кронбаха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Общности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Коэффициент избыточности</a:t>
                      </a:r>
                      <a:endParaRPr lang="ru-RU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Возможность инклюзивного образования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0,232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0,256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0,055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64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Готовность родителей и техническое разивите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0,706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0,827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0,329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0,598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0,706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0,190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Законодательные и финансовые меры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0,805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0,925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0,390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0,878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0,805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0,314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Развитость системы образования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0,795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0,886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0,461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0,742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0,795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0,099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84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</a:rPr>
                        <a:t>Участие общества</a:t>
                      </a:r>
                      <a:endParaRPr lang="ru-RU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0,877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0,720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</a:rPr>
                        <a:t>0,781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8509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Модель возможности инклюзивного образования для детей с ОВЗ с точки зрения экспертов 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(алгоритм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PLS-PM</a:t>
            </a:r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) .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87043" name="Рисунок 6" descr="+Эксперты"/>
          <p:cNvPicPr>
            <a:picLocks noChangeAspect="1" noChangeArrowheads="1"/>
          </p:cNvPicPr>
          <p:nvPr/>
        </p:nvPicPr>
        <p:blipFill>
          <a:blip r:embed="rId3" cstate="print">
            <a:lum bright="14000" contrast="14000"/>
            <a:grayscl/>
          </a:blip>
          <a:srcRect/>
          <a:stretch>
            <a:fillRect/>
          </a:stretch>
        </p:blipFill>
        <p:spPr bwMode="auto">
          <a:xfrm>
            <a:off x="0" y="1412776"/>
            <a:ext cx="9144000" cy="5184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95536" y="3573016"/>
            <a:ext cx="8458200" cy="12223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Спасибо за внимание!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kuchmaeva@yandex.ru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01752" y="312594"/>
            <a:ext cx="8534400" cy="75895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Дети с ограниченными возможностями здоровья </a:t>
            </a:r>
            <a:b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и дети-инвалиды</a:t>
            </a: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1763688" y="1772816"/>
          <a:ext cx="583264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Масштабы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81138"/>
            <a:ext cx="8229600" cy="4525962"/>
          </a:xfrm>
        </p:spPr>
        <p:txBody>
          <a:bodyPr/>
          <a:lstStyle/>
          <a:p>
            <a:pPr marL="571500" indent="-571500">
              <a:lnSpc>
                <a:spcPct val="90000"/>
              </a:lnSpc>
            </a:pPr>
            <a:r>
              <a:rPr lang="ru-RU" sz="2100" smtClean="0"/>
              <a:t>Дети с ограниченными возможностями здоровья – точной статистики не существует</a:t>
            </a:r>
          </a:p>
          <a:p>
            <a:pPr marL="571500" indent="-571500">
              <a:lnSpc>
                <a:spcPct val="90000"/>
              </a:lnSpc>
            </a:pPr>
            <a:r>
              <a:rPr lang="ru-RU" sz="2100" smtClean="0"/>
              <a:t>Данные профилактических осмотров, выделяют группы детей I</a:t>
            </a:r>
            <a:r>
              <a:rPr lang="en-US" sz="2100" smtClean="0"/>
              <a:t>V</a:t>
            </a:r>
            <a:r>
              <a:rPr lang="ru-RU" sz="2100" smtClean="0"/>
              <a:t> и </a:t>
            </a:r>
            <a:r>
              <a:rPr lang="en-US" sz="2100" smtClean="0"/>
              <a:t>V</a:t>
            </a:r>
            <a:r>
              <a:rPr lang="ru-RU" sz="2100" smtClean="0"/>
              <a:t>-ой групп здоровья (с патологией в стадии субдекомпенсации и инвалидизирующими проявлениями) -  2% </a:t>
            </a:r>
          </a:p>
          <a:p>
            <a:pPr marL="571500" indent="-571500">
              <a:lnSpc>
                <a:spcPct val="90000"/>
              </a:lnSpc>
            </a:pPr>
            <a:r>
              <a:rPr lang="ru-RU" sz="2100" smtClean="0"/>
              <a:t>По оценкам, более миллиарда человек, или около 15% населения мира (согласно оценке глобальной численности населения 2010 года), живут с какой-либо формой инвалидности. Это более высокий показатель, чем предыдущая оценка, выполненная Всемирной организацией здравоохранения в 1970-х годах и составлявшая 10%. </a:t>
            </a:r>
          </a:p>
          <a:p>
            <a:pPr marL="571500" indent="-571500">
              <a:lnSpc>
                <a:spcPct val="90000"/>
              </a:lnSpc>
            </a:pPr>
            <a:endParaRPr lang="ru-RU" sz="21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Определение численности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100" dirty="0" smtClean="0"/>
              <a:t>У 63% детей с ОВЗ официально установлена инвалидность. Если распространить данное соотношение на всех московских детей с ОВЗ в возрасте от 3 до 18 лет, то их численность в столице составит около 42 тыс. </a:t>
            </a:r>
          </a:p>
          <a:p>
            <a:pPr>
              <a:lnSpc>
                <a:spcPct val="90000"/>
              </a:lnSpc>
            </a:pPr>
            <a:r>
              <a:rPr lang="ru-RU" sz="2100" dirty="0" smtClean="0"/>
              <a:t> Если опираться на результаты мировых исследований, опубликованных ЮНИСЕФ (в среднем в мире около 2,5% детей имеют существенные нарушения и еще около 8% имеют трудности с «поведением или (и) обучением»),  то получим, что в столице около 120 тыс. детей с ОВЗ.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1484784"/>
            <a:ext cx="82296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100" dirty="0" smtClean="0"/>
              <a:t>Распределение ответов контрольной группы респондентов на вопрос </a:t>
            </a:r>
            <a:br>
              <a:rPr lang="ru-RU" sz="3100" dirty="0" smtClean="0"/>
            </a:br>
            <a:r>
              <a:rPr lang="ru-RU" sz="3100" dirty="0" smtClean="0"/>
              <a:t>«Есть ли в Вашем окружении (среди близких, друзей и знакомых) люди, имеющие видимые ограничения здоровья (включая детей-инвалидов)?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76375" y="3573463"/>
          <a:ext cx="5868670" cy="1524000"/>
        </p:xfrm>
        <a:graphic>
          <a:graphicData uri="http://schemas.openxmlformats.org/drawingml/2006/table">
            <a:tbl>
              <a:tblPr/>
              <a:tblGrid>
                <a:gridCol w="2934335"/>
                <a:gridCol w="2934335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Вариант ответа</a:t>
                      </a: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Доля ответивших, %</a:t>
                      </a:r>
                      <a:endParaRPr lang="ru-RU" sz="20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38,5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Нет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53,1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Затрудняюсь ответить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8,4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Итого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100,0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8509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Основная цель получения образования ребенком с ОВЗ </a:t>
            </a:r>
            <a:b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(по мнению родителей детей с ОВЗ)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428736"/>
          <a:ext cx="8072494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85728"/>
            <a:ext cx="8485090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Классификация родителей детей с ОВЗ</a:t>
            </a:r>
            <a:endParaRPr lang="ru-RU" sz="2000" dirty="0">
              <a:solidFill>
                <a:schemeClr val="accent1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928662" y="1285860"/>
          <a:ext cx="7358114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400" dirty="0" smtClean="0"/>
              <a:t>Распределение детей с ОВЗ по основным группам нарушения здоровья,</a:t>
            </a:r>
            <a:br>
              <a:rPr lang="ru-RU" sz="2400" dirty="0" smtClean="0"/>
            </a:br>
            <a:r>
              <a:rPr lang="ru-RU" sz="2400" dirty="0" smtClean="0"/>
              <a:t>%</a:t>
            </a:r>
          </a:p>
        </p:txBody>
      </p:sp>
      <p:graphicFrame>
        <p:nvGraphicFramePr>
          <p:cNvPr id="31922" name="Group 178"/>
          <p:cNvGraphicFramePr>
            <a:graphicFrameLocks noGrp="1"/>
          </p:cNvGraphicFramePr>
          <p:nvPr>
            <p:ph type="tbl" idx="1"/>
          </p:nvPr>
        </p:nvGraphicFramePr>
        <p:xfrm>
          <a:off x="457200" y="1719263"/>
          <a:ext cx="7558088" cy="4448175"/>
        </p:xfrm>
        <a:graphic>
          <a:graphicData uri="http://schemas.openxmlformats.org/drawingml/2006/table">
            <a:tbl>
              <a:tblPr/>
              <a:tblGrid>
                <a:gridCol w="5389563"/>
                <a:gridCol w="2168525"/>
              </a:tblGrid>
              <a:tr h="571500"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Вид нарушения</a:t>
                      </a:r>
                      <a:b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</a:b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здоровья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Нарушения речи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39,6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Задержка психического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36,3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Нарушения умственного развития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29,8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Нарушения опорно-двигательного аппарата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28,6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Хроническое заболевание, влияющее на общее самочувствие, возможность переносить учебные нагрузки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26,7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Нарушения зрения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20,4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03213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Расстройства эмоционально-волевой сферы и поведения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21,8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34290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Нарушения слуха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Arial" pitchFamily="34" charset="0"/>
                          <a:ea typeface="Calibri" pitchFamily="34" charset="0"/>
                          <a:cs typeface="Times New Roman" pitchFamily="18" charset="0"/>
                        </a:rPr>
                        <a:t>14,1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2164</TotalTime>
  <Words>1170</Words>
  <Application>Microsoft Office PowerPoint</Application>
  <PresentationFormat>Экран (4:3)</PresentationFormat>
  <Paragraphs>250</Paragraphs>
  <Slides>23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Трек</vt:lpstr>
      <vt:lpstr>Формула</vt:lpstr>
      <vt:lpstr>Выявление факторов, влияющих на выбор  модели инклюзивного образования в г. Москве </vt:lpstr>
      <vt:lpstr>ПРОБЛЕМА ДОСТУПНОСТИ СРЕДНЕГО ОБРАЗОВАНИЯ ДЛЯ НЕСОВЕРШЕННОЛЕТНИХ ЛИЦ С ОГРАНИЧЕННЫМИ ВОЗМОЖНОСТЯМИ ЗДОРОВЬЯ В ГОРОДЕ МОСКВЕ</vt:lpstr>
      <vt:lpstr>Дети с ограниченными возможностями здоровья  и дети-инвалиды</vt:lpstr>
      <vt:lpstr>Масштабы</vt:lpstr>
      <vt:lpstr>Определение численности</vt:lpstr>
      <vt:lpstr>Распределение ответов контрольной группы респондентов на вопрос  «Есть ли в Вашем окружении (среди близких, друзей и знакомых) люди, имеющие видимые ограничения здоровья (включая детей-инвалидов)? </vt:lpstr>
      <vt:lpstr>Основная цель получения образования ребенком с ОВЗ  (по мнению родителей детей с ОВЗ)</vt:lpstr>
      <vt:lpstr>Классификация родителей детей с ОВЗ</vt:lpstr>
      <vt:lpstr>Распределение детей с ОВЗ по основным группам нарушения здоровья, %</vt:lpstr>
      <vt:lpstr>Желаемая форма обучения по мнению родителей детей с ОВЗ</vt:lpstr>
      <vt:lpstr>Подвергались ли Вы или Ваши дети какой-либо дискриминации по причине ограниченных возможностей здоровья ребенка, % </vt:lpstr>
      <vt:lpstr>Барьеры для развития инклюзивного образования в г. Москве (мнение родителей детей с ОВЗ)</vt:lpstr>
      <vt:lpstr>Модель инклюзии мнение родителей</vt:lpstr>
      <vt:lpstr>Оценка экспертами по 5-балльной шкале различных характеристик, влияющих на развитие системы инклюзивного образования для детей с ОВЗ, средний балл</vt:lpstr>
      <vt:lpstr>Для детей с нарушениями опорно-двигательного аппарата: </vt:lpstr>
      <vt:lpstr>Для детей с нарушениями речи: </vt:lpstr>
      <vt:lpstr>Дети с нарушениями умственного развития: </vt:lpstr>
      <vt:lpstr>родители признают полезность инклюзивного образования</vt:lpstr>
      <vt:lpstr>Алгоритм регрессии</vt:lpstr>
      <vt:lpstr>Модель экспертов о возможности инклюзивного образования для детей с ОВЗ</vt:lpstr>
      <vt:lpstr>Модель экспертов о возможности инклюзивного образования для детей с ОВЗ </vt:lpstr>
      <vt:lpstr>Модель возможности инклюзивного образования для детей с ОВЗ с точки зрения экспертов (алгоритм PLS-PM) .</vt:lpstr>
      <vt:lpstr>Спасибо за внимание!    kuchmaeva@yandex.ru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TUN</dc:creator>
  <cp:lastModifiedBy>Оксана</cp:lastModifiedBy>
  <cp:revision>208</cp:revision>
  <dcterms:created xsi:type="dcterms:W3CDTF">2013-05-14T18:58:41Z</dcterms:created>
  <dcterms:modified xsi:type="dcterms:W3CDTF">2014-04-14T15:17:43Z</dcterms:modified>
</cp:coreProperties>
</file>