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9" r:id="rId2"/>
    <p:sldId id="374" r:id="rId3"/>
    <p:sldId id="384" r:id="rId4"/>
    <p:sldId id="381" r:id="rId5"/>
    <p:sldId id="383" r:id="rId6"/>
    <p:sldId id="382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Горобцов" initials="АГ" lastIdx="14" clrIdx="0">
    <p:extLst>
      <p:ext uri="{19B8F6BF-5375-455C-9EA6-DF929625EA0E}">
        <p15:presenceInfo xmlns:p15="http://schemas.microsoft.com/office/powerpoint/2012/main" userId="5b44696ce4ec0a3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42" autoAdjust="0"/>
    <p:restoredTop sz="95788"/>
  </p:normalViewPr>
  <p:slideViewPr>
    <p:cSldViewPr snapToGrid="0">
      <p:cViewPr varScale="1">
        <p:scale>
          <a:sx n="113" d="100"/>
          <a:sy n="113" d="100"/>
        </p:scale>
        <p:origin x="10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2E8BB84-53AC-E93C-3F28-D77535984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836EC3-39F8-6284-8DD6-7B09718CA0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D65C-7090-4560-A070-57B906E56149}" type="datetimeFigureOut">
              <a:rPr lang="ru-RU" smtClean="0"/>
              <a:t>20.04.2024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0D427C-6F33-3DEA-79D0-A2B74B6469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EC888D-B55E-7C4C-BF0A-12FF278859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8AB4-C9F3-41DA-8530-383AAA42694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8043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2EC4-B3CC-4988-9E26-1AA8B1B4BAF8}" type="datetimeFigureOut">
              <a:rPr lang="ru-RU" smtClean="0"/>
              <a:t>20.04.2024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725A1-9255-40BB-A66B-9A78305952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7795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9A19E-3645-B34E-D44D-D080BFC18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E174D3-7BBA-8189-76E8-6DDA7A34D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66CBD-22AF-2224-27B8-E1077789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4E533-5607-F608-D445-618F4AAB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74F4F-12AA-83EA-D822-36B876E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80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C3131-8A09-B2D2-6FFA-8C809E2C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7C03A0-B844-714B-435D-435A80B90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6C565-EF98-9886-1C19-E1318F65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4F9A2-4EBB-221E-4A4D-B73642FD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2B02E-810E-1C46-92D3-C8CA4F24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910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00C247-3CEC-3F4B-01C0-C122ED22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6A5C65-9143-6C09-5DC3-5EC4ED2FC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58166-2260-035E-208C-54335819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8CBA6-7547-96FD-0B13-9CA67624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D2166E-B16D-AEC5-758A-B188F54E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314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3180" y="1287540"/>
            <a:ext cx="10985400" cy="23239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200" b="0" strike="noStrike" spc="-1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0660" y="5929920"/>
            <a:ext cx="10985400" cy="31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6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41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8726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B30E2-B0AF-EBC2-1283-4ABB5E71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7C89C-2410-4727-971D-CCEC1DCC9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5AAD1-5E17-93DA-A2D9-D6A6D6A8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5954F-600C-B375-48F1-87DD0013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4D4D0-9755-6806-A392-03C64129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44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4FDE2-6F57-583D-7970-D4D65783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48D90-C6D1-038A-86D9-0FEC29201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74779-ECDE-1020-7364-FFC373B1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5B5ED-794C-9498-9109-C6FAF8A4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03FD74-FF2A-2F24-322C-0AADB9082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92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65817-6898-AEC3-0D5E-9468A399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9A8D6-5191-A795-13E2-73414ACF3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C0DA2-7190-1070-4EA5-F183E3E56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5D0CC-053A-ABDD-8D0C-0C8FCE11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0B821-FD0D-719E-1EB4-86BF461B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4D8AB-8383-B209-888F-26917A5B9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47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4933B-82BE-A2BD-8792-11452CE4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3369C-5257-DCB2-BB57-12327D48A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AC0F3F-F3C5-8BC8-DDA9-6E362034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15E8C7-EBC1-447E-0504-F262A3FD0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0BC45F-1107-11C2-A6D8-2FBB8CAF9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07AC97-29E2-9D8A-917B-644A2A39C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DD9536-2C0F-521D-ED9D-AC65BDB3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0D6853-C36A-E07C-5C15-E991DB36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96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E51B8-DE24-4D5D-6E7C-45FDC437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7CBC2-0F10-5641-C46D-D96491B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0368-1B45-6507-5F9C-58B49874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CD20FE-68D6-B7CF-2338-5BEE04AB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3934F9-F130-C59A-986C-63B9C292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B254F1-30CD-A6E4-CE8C-F6C2DEF1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E99FCD-7826-7486-8462-2BB31E73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47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124FA-D78A-F918-B86B-BEC93107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9073B9-DA8D-65EB-E7EC-66F4A56D8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D20BB7-E1AA-9D2B-4B0F-A48CE76BD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E03FD0-A3B9-DB9C-BB1C-5D2CF0B4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F17622-C3ED-0C57-2197-01ACCFA3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D2298B-313C-818D-72CB-325C0D9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066B-C7E5-8490-2CE3-B20E4096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8154DC-69DC-CCA0-6091-1E8A5215C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89802A-C8B7-167D-7C06-383063B55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89879-6FFA-53E1-6CB5-80013C99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6BB4D1-5872-1F7F-A79B-99CF2AF03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1874C6-176B-C5B8-94CF-CFB2D4C2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50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0A4FA-1E5F-BB1E-108C-66374285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B462A2-A7CF-D77D-5284-FA26C832D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63A65-C263-7397-EF31-B07AA7850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EAF91-510D-BF33-BAA5-5A05F6DE7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6179C-56FD-9C6D-2145-28D2B4212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8E92-D3F7-43DA-BD50-479E22D8FB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Прямоугольник"/>
          <p:cNvSpPr/>
          <p:nvPr/>
        </p:nvSpPr>
        <p:spPr>
          <a:xfrm>
            <a:off x="8354284" y="1342"/>
            <a:ext cx="3921451" cy="710227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/>
            <a:endParaRPr sz="16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</a:endParaRPr>
          </a:p>
        </p:txBody>
      </p:sp>
      <p:sp>
        <p:nvSpPr>
          <p:cNvPr id="1734" name="Кружок"/>
          <p:cNvSpPr/>
          <p:nvPr/>
        </p:nvSpPr>
        <p:spPr>
          <a:xfrm>
            <a:off x="1761486" y="-731353"/>
            <a:ext cx="8947848" cy="894784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735" name="Сквиркл"/>
          <p:cNvSpPr/>
          <p:nvPr/>
        </p:nvSpPr>
        <p:spPr>
          <a:xfrm>
            <a:off x="10174872" y="6311161"/>
            <a:ext cx="2100863" cy="25848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sp>
        <p:nvSpPr>
          <p:cNvPr id="1736" name="Месяц и год, город"/>
          <p:cNvSpPr txBox="1"/>
          <p:nvPr/>
        </p:nvSpPr>
        <p:spPr>
          <a:xfrm>
            <a:off x="10684153" y="6344905"/>
            <a:ext cx="914353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80000"/>
              </a:lnSpc>
              <a:spcBef>
                <a:spcPts val="4700"/>
              </a:spcBef>
              <a:defRPr sz="2300">
                <a:solidFill>
                  <a:srgbClr val="FFFFFF"/>
                </a:solidFill>
                <a:latin typeface="Stem"/>
                <a:ea typeface="Stem"/>
                <a:cs typeface="Stem"/>
                <a:sym typeface="Stem"/>
              </a:defRPr>
            </a:lvl1pPr>
          </a:lstStyle>
          <a:p>
            <a:r>
              <a:rPr lang="ru-RU" sz="1200" dirty="0"/>
              <a:t>Апрель, 2024</a:t>
            </a:r>
            <a:endParaRPr sz="1200" dirty="0"/>
          </a:p>
        </p:txBody>
      </p:sp>
      <p:sp>
        <p:nvSpPr>
          <p:cNvPr id="1737" name="Название презентации…"/>
          <p:cNvSpPr txBox="1">
            <a:spLocks noGrp="1"/>
          </p:cNvSpPr>
          <p:nvPr>
            <p:ph type="ctrTitle"/>
          </p:nvPr>
        </p:nvSpPr>
        <p:spPr>
          <a:xfrm>
            <a:off x="276789" y="1792381"/>
            <a:ext cx="10208226" cy="34679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spc="-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федеральных реестров и регистров, содержащих сведения о населении в официальном статистическом учете демографических процессов</a:t>
            </a:r>
            <a:endParaRPr lang="ru-RU" sz="4800" spc="-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9" name="Прямоугольник"/>
          <p:cNvSpPr/>
          <p:nvPr/>
        </p:nvSpPr>
        <p:spPr>
          <a:xfrm>
            <a:off x="734909" y="4985243"/>
            <a:ext cx="1846476" cy="6870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7CC7A82-51EA-F252-77C0-4B19C7D11866}"/>
              </a:ext>
            </a:extLst>
          </p:cNvPr>
          <p:cNvGrpSpPr/>
          <p:nvPr/>
        </p:nvGrpSpPr>
        <p:grpSpPr>
          <a:xfrm>
            <a:off x="592964" y="433185"/>
            <a:ext cx="2976614" cy="600164"/>
            <a:chOff x="6766816" y="522000"/>
            <a:chExt cx="2976614" cy="600164"/>
          </a:xfrm>
        </p:grpSpPr>
        <p:pic>
          <p:nvPicPr>
            <p:cNvPr id="14" name="Рисунок 13" descr="Изображение выглядит как текст, растение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EFDEBCB-1C10-801E-B17F-3A9D40C63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16" y="522000"/>
              <a:ext cx="521234" cy="593820"/>
            </a:xfrm>
            <a:prstGeom prst="rect">
              <a:avLst/>
            </a:prstGeom>
            <a:no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48F66F-930A-8021-67D9-7307FD16B2F9}"/>
                </a:ext>
              </a:extLst>
            </p:cNvPr>
            <p:cNvSpPr txBox="1"/>
            <p:nvPr/>
          </p:nvSpPr>
          <p:spPr>
            <a:xfrm>
              <a:off x="7288050" y="522000"/>
              <a:ext cx="24553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spc="-1" dirty="0">
                  <a:solidFill>
                    <a:srgbClr val="000000"/>
                  </a:solidFill>
                </a:rPr>
                <a:t>ФЕДЕРАЛЬНАЯ СЛУЖБА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ГОСУДАРСТВЕННОЙ СТАТИСТИКИ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РОССИЙСКОЙ ФЕДЕРАЦИИ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0601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FE91565E-A305-C4C1-D4A2-203751BE3791}"/>
              </a:ext>
            </a:extLst>
          </p:cNvPr>
          <p:cNvSpPr/>
          <p:nvPr/>
        </p:nvSpPr>
        <p:spPr>
          <a:xfrm rot="5400000">
            <a:off x="3124201" y="-2209801"/>
            <a:ext cx="5943600" cy="12192001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45" name="CustomShape 8"/>
          <p:cNvSpPr/>
          <p:nvPr/>
        </p:nvSpPr>
        <p:spPr>
          <a:xfrm>
            <a:off x="1187096" y="3975248"/>
            <a:ext cx="3010753" cy="6668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Цели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C9D12D4-3A4F-30AE-E0A7-B6E2DB0BE9D2}"/>
              </a:ext>
            </a:extLst>
          </p:cNvPr>
          <p:cNvGrpSpPr/>
          <p:nvPr/>
        </p:nvGrpSpPr>
        <p:grpSpPr>
          <a:xfrm>
            <a:off x="9307013" y="279540"/>
            <a:ext cx="2976614" cy="600164"/>
            <a:chOff x="6766816" y="522000"/>
            <a:chExt cx="2976614" cy="600164"/>
          </a:xfrm>
        </p:grpSpPr>
        <p:pic>
          <p:nvPicPr>
            <p:cNvPr id="18" name="Рисунок 17" descr="Изображение выглядит как текст, растение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E590D545-6F43-72E6-5D3C-BDDA1142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16" y="522000"/>
              <a:ext cx="521234" cy="593820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CD1CDC-2536-64D7-7F5F-4D07336CE05B}"/>
                </a:ext>
              </a:extLst>
            </p:cNvPr>
            <p:cNvSpPr txBox="1"/>
            <p:nvPr/>
          </p:nvSpPr>
          <p:spPr>
            <a:xfrm>
              <a:off x="7288050" y="522000"/>
              <a:ext cx="24553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spc="-1" dirty="0">
                  <a:solidFill>
                    <a:srgbClr val="000000"/>
                  </a:solidFill>
                </a:rPr>
                <a:t>ФЕДЕРАЛЬНАЯ СЛУЖБА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ГОСУДАРСТВЕННОЙ СТАТИСТИКИ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РОССИЙСКОЙ ФЕДЕРАЦИИ</a:t>
              </a:r>
            </a:p>
          </p:txBody>
        </p:sp>
      </p:grpSp>
      <p:sp>
        <p:nvSpPr>
          <p:cNvPr id="23" name="CustomShape 8">
            <a:extLst>
              <a:ext uri="{FF2B5EF4-FFF2-40B4-BE49-F238E27FC236}">
                <a16:creationId xmlns:a16="http://schemas.microsoft.com/office/drawing/2014/main" id="{112A969D-0533-8499-2289-A8934CC9F383}"/>
              </a:ext>
            </a:extLst>
          </p:cNvPr>
          <p:cNvSpPr/>
          <p:nvPr/>
        </p:nvSpPr>
        <p:spPr>
          <a:xfrm>
            <a:off x="4939921" y="3975248"/>
            <a:ext cx="3570590" cy="6668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Клиенты</a:t>
            </a:r>
          </a:p>
        </p:txBody>
      </p:sp>
      <p:sp>
        <p:nvSpPr>
          <p:cNvPr id="25" name="CustomShape 8">
            <a:extLst>
              <a:ext uri="{FF2B5EF4-FFF2-40B4-BE49-F238E27FC236}">
                <a16:creationId xmlns:a16="http://schemas.microsoft.com/office/drawing/2014/main" id="{596EFE40-7065-8DFB-ADD8-CB856E8BE4AC}"/>
              </a:ext>
            </a:extLst>
          </p:cNvPr>
          <p:cNvSpPr/>
          <p:nvPr/>
        </p:nvSpPr>
        <p:spPr>
          <a:xfrm>
            <a:off x="8594401" y="3975248"/>
            <a:ext cx="3372498" cy="666809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Инструменты</a:t>
            </a:r>
          </a:p>
        </p:txBody>
      </p:sp>
      <p:sp>
        <p:nvSpPr>
          <p:cNvPr id="42" name="CustomShape 8">
            <a:extLst>
              <a:ext uri="{FF2B5EF4-FFF2-40B4-BE49-F238E27FC236}">
                <a16:creationId xmlns:a16="http://schemas.microsoft.com/office/drawing/2014/main" id="{9B7F3F5A-E7F2-C017-5920-87836DEA84C9}"/>
              </a:ext>
            </a:extLst>
          </p:cNvPr>
          <p:cNvSpPr/>
          <p:nvPr/>
        </p:nvSpPr>
        <p:spPr>
          <a:xfrm>
            <a:off x="4097725" y="4810104"/>
            <a:ext cx="3442107" cy="186713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публичной власти и местного самоуправления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Бизнес, граждане, экспертное и научное сообщество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органов статистики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ustomShape 8">
            <a:extLst>
              <a:ext uri="{FF2B5EF4-FFF2-40B4-BE49-F238E27FC236}">
                <a16:creationId xmlns:a16="http://schemas.microsoft.com/office/drawing/2014/main" id="{D1730266-4512-DD2B-4C06-18616424FC09}"/>
              </a:ext>
            </a:extLst>
          </p:cNvPr>
          <p:cNvSpPr/>
          <p:nvPr/>
        </p:nvSpPr>
        <p:spPr>
          <a:xfrm>
            <a:off x="217862" y="4810104"/>
            <a:ext cx="3462377" cy="186713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полной, достоверной, научно обоснованной и актуальной информации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издержек на производство информации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Клиентоцентричное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статпроизводство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ustomShape 8">
            <a:extLst>
              <a:ext uri="{FF2B5EF4-FFF2-40B4-BE49-F238E27FC236}">
                <a16:creationId xmlns:a16="http://schemas.microsoft.com/office/drawing/2014/main" id="{F1652697-DA65-8FFD-1681-47CE2307E513}"/>
              </a:ext>
            </a:extLst>
          </p:cNvPr>
          <p:cNvSpPr/>
          <p:nvPr/>
        </p:nvSpPr>
        <p:spPr>
          <a:xfrm>
            <a:off x="7885756" y="4810104"/>
            <a:ext cx="4001314" cy="135930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трансформация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информационное взаимодействие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Реинжиниринг внутренних процессов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0395083-139A-5381-9343-32251A8C1FC1}"/>
              </a:ext>
            </a:extLst>
          </p:cNvPr>
          <p:cNvSpPr/>
          <p:nvPr/>
        </p:nvSpPr>
        <p:spPr>
          <a:xfrm>
            <a:off x="11272155" y="6482176"/>
            <a:ext cx="342406" cy="394485"/>
          </a:xfrm>
          <a:prstGeom prst="rect">
            <a:avLst/>
          </a:prstGeom>
          <a:solidFill>
            <a:srgbClr val="00A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pic>
        <p:nvPicPr>
          <p:cNvPr id="9" name="Рисунок 8" descr="Частичное пересечение содержимого буфера обмена контур">
            <a:extLst>
              <a:ext uri="{FF2B5EF4-FFF2-40B4-BE49-F238E27FC236}">
                <a16:creationId xmlns:a16="http://schemas.microsoft.com/office/drawing/2014/main" id="{AF5C6219-43E3-47C0-C8BE-63234F9CBB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210" y="3851452"/>
            <a:ext cx="914400" cy="914400"/>
          </a:xfrm>
          <a:prstGeom prst="rect">
            <a:avLst/>
          </a:prstGeom>
        </p:spPr>
      </p:pic>
      <p:pic>
        <p:nvPicPr>
          <p:cNvPr id="4" name="Рисунок 3" descr="Частичная проверка содержимого буфера обмена контур">
            <a:extLst>
              <a:ext uri="{FF2B5EF4-FFF2-40B4-BE49-F238E27FC236}">
                <a16:creationId xmlns:a16="http://schemas.microsoft.com/office/drawing/2014/main" id="{FB85CC52-28ED-44B0-486D-A5AA2917C8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8666" y="3851452"/>
            <a:ext cx="914400" cy="914400"/>
          </a:xfrm>
          <a:prstGeom prst="rect">
            <a:avLst/>
          </a:prstGeom>
        </p:spPr>
      </p:pic>
      <p:pic>
        <p:nvPicPr>
          <p:cNvPr id="15" name="Рисунок 14" descr="Завершено контур">
            <a:extLst>
              <a:ext uri="{FF2B5EF4-FFF2-40B4-BE49-F238E27FC236}">
                <a16:creationId xmlns:a16="http://schemas.microsoft.com/office/drawing/2014/main" id="{B4E5AF91-3D0C-5A2E-F25A-05A60F2120F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6642" y="385145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9219D1-2CA5-5986-11B7-CD40CE64C8B1}"/>
              </a:ext>
            </a:extLst>
          </p:cNvPr>
          <p:cNvSpPr txBox="1"/>
          <p:nvPr/>
        </p:nvSpPr>
        <p:spPr>
          <a:xfrm>
            <a:off x="125835" y="108491"/>
            <a:ext cx="976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DINPro-Regular" pitchFamily="50" charset="0"/>
                <a:cs typeface="DINPro-Regular"/>
              </a:rPr>
              <a:t>ПЕРЕХОД НА РЕЕСТРОВУЮ МОДЕЛЬ В ОФИЦИАЛЬНОМ СТАТИСТИЧЕСКОМ УЧЕТЕ ДЕМОГРАФИЧЕСКИХ  ПРОЦЕССОВ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2AC6B-E9DE-3A3C-61CA-438A28F005A1}"/>
              </a:ext>
            </a:extLst>
          </p:cNvPr>
          <p:cNvSpPr txBox="1"/>
          <p:nvPr/>
        </p:nvSpPr>
        <p:spPr>
          <a:xfrm>
            <a:off x="2642533" y="1756141"/>
            <a:ext cx="7298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Бумажные формы для учета миграции населения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100% личного взаимодействия при проведении обследований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        (в том числе 50% бумажных анкет)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Длительные сроки обработки результатов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Отсутствие показателей официальной статистики на муниципальном уровне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Высокие издержки на проведение наблюдений </a:t>
            </a: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id="{FFA64291-D410-DB9A-DF31-F9D6B584F573}"/>
              </a:ext>
            </a:extLst>
          </p:cNvPr>
          <p:cNvSpPr/>
          <p:nvPr/>
        </p:nvSpPr>
        <p:spPr>
          <a:xfrm>
            <a:off x="2782403" y="1160777"/>
            <a:ext cx="3010753" cy="543698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Вызовы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217B0D-382C-EF50-89B0-798A54F885B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500" t="25413" r="72684" b="16198"/>
          <a:stretch/>
        </p:blipFill>
        <p:spPr>
          <a:xfrm>
            <a:off x="0" y="914400"/>
            <a:ext cx="2416029" cy="300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3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C9D12D4-3A4F-30AE-E0A7-B6E2DB0BE9D2}"/>
              </a:ext>
            </a:extLst>
          </p:cNvPr>
          <p:cNvGrpSpPr/>
          <p:nvPr/>
        </p:nvGrpSpPr>
        <p:grpSpPr>
          <a:xfrm>
            <a:off x="9307013" y="279540"/>
            <a:ext cx="2976614" cy="600164"/>
            <a:chOff x="6766816" y="522000"/>
            <a:chExt cx="2976614" cy="600164"/>
          </a:xfrm>
        </p:grpSpPr>
        <p:pic>
          <p:nvPicPr>
            <p:cNvPr id="18" name="Рисунок 17" descr="Изображение выглядит как текст, растение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E590D545-6F43-72E6-5D3C-BDDA1142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16" y="522000"/>
              <a:ext cx="521234" cy="593820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CD1CDC-2536-64D7-7F5F-4D07336CE05B}"/>
                </a:ext>
              </a:extLst>
            </p:cNvPr>
            <p:cNvSpPr txBox="1"/>
            <p:nvPr/>
          </p:nvSpPr>
          <p:spPr>
            <a:xfrm>
              <a:off x="7288050" y="522000"/>
              <a:ext cx="24553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spc="-1" dirty="0">
                  <a:solidFill>
                    <a:srgbClr val="000000"/>
                  </a:solidFill>
                </a:rPr>
                <a:t>ФЕДЕРАЛЬНАЯ СЛУЖБА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ГОСУДАРСТВЕННОЙ СТАТИСТИКИ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РОССИЙСКОЙ ФЕДЕРАЦИИ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9219D1-2CA5-5986-11B7-CD40CE64C8B1}"/>
              </a:ext>
            </a:extLst>
          </p:cNvPr>
          <p:cNvSpPr txBox="1"/>
          <p:nvPr/>
        </p:nvSpPr>
        <p:spPr>
          <a:xfrm>
            <a:off x="67112" y="259492"/>
            <a:ext cx="9764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DINPro-Regular" pitchFamily="50" charset="0"/>
                <a:cs typeface="DINPro-Regular"/>
              </a:rPr>
              <a:t>КЛЮЧЕВЫЕ РЕЕСТРЫ И РЕГИСТРЫ СВЕДЕНИЙ О НАСЕЛЕНИИ В РОССИИ</a:t>
            </a:r>
          </a:p>
        </p:txBody>
      </p:sp>
      <p:sp>
        <p:nvSpPr>
          <p:cNvPr id="5" name="Трапеция 4">
            <a:extLst>
              <a:ext uri="{FF2B5EF4-FFF2-40B4-BE49-F238E27FC236}">
                <a16:creationId xmlns:a16="http://schemas.microsoft.com/office/drawing/2014/main" id="{BCEEC049-B4FE-AFD0-48A5-648E1188B4CA}"/>
              </a:ext>
            </a:extLst>
          </p:cNvPr>
          <p:cNvSpPr/>
          <p:nvPr/>
        </p:nvSpPr>
        <p:spPr>
          <a:xfrm rot="5400000">
            <a:off x="3124201" y="-2209801"/>
            <a:ext cx="5943600" cy="12192001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956C1EE-5BD8-A29E-EEC4-ADEDF3B81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41115"/>
              </p:ext>
            </p:extLst>
          </p:nvPr>
        </p:nvGraphicFramePr>
        <p:xfrm>
          <a:off x="94142" y="934786"/>
          <a:ext cx="11918892" cy="59536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31200">
                  <a:extLst>
                    <a:ext uri="{9D8B030D-6E8A-4147-A177-3AD203B41FA5}">
                      <a16:colId xmlns:a16="http://schemas.microsoft.com/office/drawing/2014/main" val="4088671315"/>
                    </a:ext>
                  </a:extLst>
                </a:gridCol>
                <a:gridCol w="1437227">
                  <a:extLst>
                    <a:ext uri="{9D8B030D-6E8A-4147-A177-3AD203B41FA5}">
                      <a16:colId xmlns:a16="http://schemas.microsoft.com/office/drawing/2014/main" val="1420255333"/>
                    </a:ext>
                  </a:extLst>
                </a:gridCol>
                <a:gridCol w="4655890">
                  <a:extLst>
                    <a:ext uri="{9D8B030D-6E8A-4147-A177-3AD203B41FA5}">
                      <a16:colId xmlns:a16="http://schemas.microsoft.com/office/drawing/2014/main" val="799455103"/>
                    </a:ext>
                  </a:extLst>
                </a:gridCol>
                <a:gridCol w="1694575">
                  <a:extLst>
                    <a:ext uri="{9D8B030D-6E8A-4147-A177-3AD203B41FA5}">
                      <a16:colId xmlns:a16="http://schemas.microsoft.com/office/drawing/2014/main" val="1480338960"/>
                    </a:ext>
                  </a:extLst>
                </a:gridCol>
              </a:tblGrid>
              <a:tr h="37585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Наименование реестра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ФОИВ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Федеральный закон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Дата создания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529519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государственный реестр налогоплательщиков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Налоговый кодекс Российской Федерации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 июля 1998 года N 146-ФЗ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141648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Государственный адресный реестр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"О федеральной информационной адресной системе»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28.12.2013 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443-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8620939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Реестр прав на недвижимость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Росреестр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"О государственной регистрации недвижимости" от 13.07.2015 N 218-ФЗ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715317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государственный реестр актов гражданского состояния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"Об актах гражданского состояния"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15.11.1997 N 143-ФЗ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470010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Единый федеральный информационный регистр, содержащий сведения о населении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"О едином федеральном информационном регистре, содержащем сведения о населении Российской Федерации"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08.06.2020 N 168-ФЗ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530669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Единая система учета миграции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МВД России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"О миграционном учете иностранных граждан и лиц без гражданства в Российской Федерации" от 18.07.2006 N 109-ФЗ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6863260"/>
                  </a:ext>
                </a:extLst>
              </a:tr>
              <a:tr h="375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Единая система учета миграции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МВД России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"О праве граждан Российской Федерации на свободу передвижения, выбор места пребывания и жительства в пределах Российской Федерации" от 25.06.1993 N 5242-1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59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77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Трапеция 703">
            <a:extLst>
              <a:ext uri="{FF2B5EF4-FFF2-40B4-BE49-F238E27FC236}">
                <a16:creationId xmlns:a16="http://schemas.microsoft.com/office/drawing/2014/main" id="{F8187A9E-52B3-2A0D-769B-E34AFA6EFAB2}"/>
              </a:ext>
            </a:extLst>
          </p:cNvPr>
          <p:cNvSpPr/>
          <p:nvPr/>
        </p:nvSpPr>
        <p:spPr>
          <a:xfrm rot="5400000">
            <a:off x="-1225792" y="2164002"/>
            <a:ext cx="5798195" cy="3332548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05" name="Параллелограмм 704">
            <a:extLst>
              <a:ext uri="{FF2B5EF4-FFF2-40B4-BE49-F238E27FC236}">
                <a16:creationId xmlns:a16="http://schemas.microsoft.com/office/drawing/2014/main" id="{C52D54EC-0BCB-7557-E5D1-BDB7ED2897F6}"/>
              </a:ext>
            </a:extLst>
          </p:cNvPr>
          <p:cNvSpPr/>
          <p:nvPr/>
        </p:nvSpPr>
        <p:spPr>
          <a:xfrm rot="4932521">
            <a:off x="1420178" y="-105691"/>
            <a:ext cx="501344" cy="3304239"/>
          </a:xfrm>
          <a:prstGeom prst="parallelogram">
            <a:avLst>
              <a:gd name="adj" fmla="val 9333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Трапеция 6">
            <a:extLst>
              <a:ext uri="{FF2B5EF4-FFF2-40B4-BE49-F238E27FC236}">
                <a16:creationId xmlns:a16="http://schemas.microsoft.com/office/drawing/2014/main" id="{65CE47BC-140F-5A12-428B-E94CFEE1EA00}"/>
              </a:ext>
            </a:extLst>
          </p:cNvPr>
          <p:cNvSpPr/>
          <p:nvPr/>
        </p:nvSpPr>
        <p:spPr>
          <a:xfrm>
            <a:off x="1814630" y="931178"/>
            <a:ext cx="7346148" cy="1202422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9" name="Трапеция 58">
            <a:extLst>
              <a:ext uri="{FF2B5EF4-FFF2-40B4-BE49-F238E27FC236}">
                <a16:creationId xmlns:a16="http://schemas.microsoft.com/office/drawing/2014/main" id="{A0F85126-A481-EDCD-AF79-0B26B1DEB7AD}"/>
              </a:ext>
            </a:extLst>
          </p:cNvPr>
          <p:cNvSpPr/>
          <p:nvPr/>
        </p:nvSpPr>
        <p:spPr>
          <a:xfrm rot="5400000">
            <a:off x="7498697" y="2154917"/>
            <a:ext cx="5796796" cy="3332548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ECF3B2E-AF7A-4D5B-6C8F-C60648A4C82F}"/>
              </a:ext>
            </a:extLst>
          </p:cNvPr>
          <p:cNvSpPr/>
          <p:nvPr/>
        </p:nvSpPr>
        <p:spPr>
          <a:xfrm>
            <a:off x="11774174" y="6463515"/>
            <a:ext cx="417826" cy="394485"/>
          </a:xfrm>
          <a:prstGeom prst="rect">
            <a:avLst/>
          </a:prstGeom>
          <a:solidFill>
            <a:srgbClr val="00A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181144-409D-614F-FBBF-3030917BD8C0}"/>
              </a:ext>
            </a:extLst>
          </p:cNvPr>
          <p:cNvSpPr txBox="1"/>
          <p:nvPr/>
        </p:nvSpPr>
        <p:spPr>
          <a:xfrm>
            <a:off x="226503" y="83324"/>
            <a:ext cx="976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DINPro-Regular" pitchFamily="50" charset="0"/>
                <a:cs typeface="DINPro-Regular"/>
              </a:rPr>
              <a:t>ИСПОЛЬЗОВАНИЕ АДМИНИСТРАТИВНЫХ ДАННЫХ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DINPro-Regular" pitchFamily="50" charset="0"/>
                <a:cs typeface="DINPro-Regular"/>
              </a:rPr>
              <a:t>В ОФИЦИАЛЬНОМ СТАТИСТИЧЕСКОМ УЧЕТЕ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6CF74B-3862-EAB4-C5D0-B7811AC5687E}"/>
              </a:ext>
            </a:extLst>
          </p:cNvPr>
          <p:cNvSpPr/>
          <p:nvPr/>
        </p:nvSpPr>
        <p:spPr>
          <a:xfrm>
            <a:off x="1839345" y="2141989"/>
            <a:ext cx="7103320" cy="643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BBFD3C03-A24E-1141-7D83-E2370C9D7BAF}"/>
              </a:ext>
            </a:extLst>
          </p:cNvPr>
          <p:cNvSpPr/>
          <p:nvPr/>
        </p:nvSpPr>
        <p:spPr>
          <a:xfrm>
            <a:off x="2725855" y="914400"/>
            <a:ext cx="319087" cy="1219200"/>
          </a:xfrm>
          <a:prstGeom prst="parallelogram">
            <a:avLst>
              <a:gd name="adj" fmla="val 9333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75C303-E3A3-D9B9-DA47-4557C7DDF793}"/>
              </a:ext>
            </a:extLst>
          </p:cNvPr>
          <p:cNvSpPr/>
          <p:nvPr/>
        </p:nvSpPr>
        <p:spPr>
          <a:xfrm>
            <a:off x="2871905" y="1966913"/>
            <a:ext cx="4654550" cy="714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" name="Группа 54">
            <a:extLst>
              <a:ext uri="{FF2B5EF4-FFF2-40B4-BE49-F238E27FC236}">
                <a16:creationId xmlns:a16="http://schemas.microsoft.com/office/drawing/2014/main" id="{C8A9C0B3-A68C-D6B0-B7B3-7205ADC78093}"/>
              </a:ext>
            </a:extLst>
          </p:cNvPr>
          <p:cNvGrpSpPr>
            <a:grpSpLocks/>
          </p:cNvGrpSpPr>
          <p:nvPr/>
        </p:nvGrpSpPr>
        <p:grpSpPr bwMode="auto">
          <a:xfrm>
            <a:off x="592254" y="6593805"/>
            <a:ext cx="8358799" cy="117388"/>
            <a:chOff x="204757" y="6654796"/>
            <a:chExt cx="8082000" cy="122265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1216E82-783A-0075-A55B-BB1B7280F37B}"/>
                </a:ext>
              </a:extLst>
            </p:cNvPr>
            <p:cNvSpPr/>
            <p:nvPr/>
          </p:nvSpPr>
          <p:spPr>
            <a:xfrm>
              <a:off x="204757" y="6669087"/>
              <a:ext cx="8082000" cy="1079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B7C52BD-C5B6-D020-8415-7A0A0F8E556D}"/>
                </a:ext>
              </a:extLst>
            </p:cNvPr>
            <p:cNvSpPr/>
            <p:nvPr/>
          </p:nvSpPr>
          <p:spPr>
            <a:xfrm>
              <a:off x="204757" y="6654796"/>
              <a:ext cx="8082000" cy="36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F7C01D-DDD0-03EF-509E-95AFB4C96434}"/>
              </a:ext>
            </a:extLst>
          </p:cNvPr>
          <p:cNvSpPr/>
          <p:nvPr/>
        </p:nvSpPr>
        <p:spPr>
          <a:xfrm>
            <a:off x="1056868" y="5014473"/>
            <a:ext cx="7877408" cy="776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Трапеция 14">
            <a:extLst>
              <a:ext uri="{FF2B5EF4-FFF2-40B4-BE49-F238E27FC236}">
                <a16:creationId xmlns:a16="http://schemas.microsoft.com/office/drawing/2014/main" id="{65B3FBF5-E9F5-0085-1842-AAF188201FE1}"/>
              </a:ext>
            </a:extLst>
          </p:cNvPr>
          <p:cNvSpPr/>
          <p:nvPr/>
        </p:nvSpPr>
        <p:spPr>
          <a:xfrm>
            <a:off x="1064819" y="2285999"/>
            <a:ext cx="8439908" cy="2712571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Трапеция 15">
            <a:extLst>
              <a:ext uri="{FF2B5EF4-FFF2-40B4-BE49-F238E27FC236}">
                <a16:creationId xmlns:a16="http://schemas.microsoft.com/office/drawing/2014/main" id="{F5C61618-2D66-F6AE-E11E-26F8BA81A8DB}"/>
              </a:ext>
            </a:extLst>
          </p:cNvPr>
          <p:cNvSpPr/>
          <p:nvPr/>
        </p:nvSpPr>
        <p:spPr>
          <a:xfrm>
            <a:off x="582730" y="5261575"/>
            <a:ext cx="8494158" cy="1340167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4000">
                <a:schemeClr val="bg1">
                  <a:lumMod val="95000"/>
                </a:schemeClr>
              </a:gs>
              <a:gs pos="22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Трапеция 19">
            <a:extLst>
              <a:ext uri="{FF2B5EF4-FFF2-40B4-BE49-F238E27FC236}">
                <a16:creationId xmlns:a16="http://schemas.microsoft.com/office/drawing/2014/main" id="{DE964471-48EC-A3E9-77EE-4393A06221A5}"/>
              </a:ext>
            </a:extLst>
          </p:cNvPr>
          <p:cNvSpPr/>
          <p:nvPr/>
        </p:nvSpPr>
        <p:spPr>
          <a:xfrm>
            <a:off x="1778117" y="1000125"/>
            <a:ext cx="6862763" cy="5500688"/>
          </a:xfrm>
          <a:prstGeom prst="trapezoid">
            <a:avLst>
              <a:gd name="adj" fmla="val 258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Трапеция 20">
            <a:extLst>
              <a:ext uri="{FF2B5EF4-FFF2-40B4-BE49-F238E27FC236}">
                <a16:creationId xmlns:a16="http://schemas.microsoft.com/office/drawing/2014/main" id="{6FE71B83-DE74-4185-5709-EA2AA7B8433D}"/>
              </a:ext>
            </a:extLst>
          </p:cNvPr>
          <p:cNvSpPr/>
          <p:nvPr/>
        </p:nvSpPr>
        <p:spPr>
          <a:xfrm>
            <a:off x="2340092" y="3204920"/>
            <a:ext cx="5738813" cy="784225"/>
          </a:xfrm>
          <a:prstGeom prst="trapezoid">
            <a:avLst>
              <a:gd name="adj" fmla="val 25605"/>
            </a:avLst>
          </a:prstGeom>
          <a:solidFill>
            <a:srgbClr val="46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Трапеция 22">
            <a:extLst>
              <a:ext uri="{FF2B5EF4-FFF2-40B4-BE49-F238E27FC236}">
                <a16:creationId xmlns:a16="http://schemas.microsoft.com/office/drawing/2014/main" id="{21312ECA-C326-0071-E568-74BA157246D8}"/>
              </a:ext>
            </a:extLst>
          </p:cNvPr>
          <p:cNvSpPr/>
          <p:nvPr/>
        </p:nvSpPr>
        <p:spPr>
          <a:xfrm>
            <a:off x="1778117" y="5453737"/>
            <a:ext cx="6862763" cy="863600"/>
          </a:xfrm>
          <a:prstGeom prst="trapezoid">
            <a:avLst>
              <a:gd name="adj" fmla="val 266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Трапеция 23">
            <a:extLst>
              <a:ext uri="{FF2B5EF4-FFF2-40B4-BE49-F238E27FC236}">
                <a16:creationId xmlns:a16="http://schemas.microsoft.com/office/drawing/2014/main" id="{8589208D-5311-7247-8A1D-BAC1EB800B3B}"/>
              </a:ext>
            </a:extLst>
          </p:cNvPr>
          <p:cNvSpPr/>
          <p:nvPr/>
        </p:nvSpPr>
        <p:spPr>
          <a:xfrm>
            <a:off x="2602030" y="2362200"/>
            <a:ext cx="5214937" cy="792061"/>
          </a:xfrm>
          <a:prstGeom prst="trapezoid">
            <a:avLst>
              <a:gd name="adj" fmla="val 25605"/>
            </a:avLst>
          </a:prstGeom>
          <a:solidFill>
            <a:srgbClr val="46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5" name="Трапеция 24">
            <a:extLst>
              <a:ext uri="{FF2B5EF4-FFF2-40B4-BE49-F238E27FC236}">
                <a16:creationId xmlns:a16="http://schemas.microsoft.com/office/drawing/2014/main" id="{85D51FCC-0E34-E40E-B282-1BA9BD438CA9}"/>
              </a:ext>
            </a:extLst>
          </p:cNvPr>
          <p:cNvSpPr/>
          <p:nvPr/>
        </p:nvSpPr>
        <p:spPr>
          <a:xfrm>
            <a:off x="2873492" y="1073791"/>
            <a:ext cx="4652963" cy="894709"/>
          </a:xfrm>
          <a:prstGeom prst="trapezoid">
            <a:avLst>
              <a:gd name="adj" fmla="val 2227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133">
            <a:extLst>
              <a:ext uri="{FF2B5EF4-FFF2-40B4-BE49-F238E27FC236}">
                <a16:creationId xmlns:a16="http://schemas.microsoft.com/office/drawing/2014/main" id="{9424948D-78C0-F304-A332-A2D4B93F546F}"/>
              </a:ext>
            </a:extLst>
          </p:cNvPr>
          <p:cNvSpPr>
            <a:spLocks noChangeArrowheads="1"/>
          </p:cNvSpPr>
          <p:nvPr/>
        </p:nvSpPr>
        <p:spPr bwMode="auto">
          <a:xfrm rot="17047357">
            <a:off x="606033" y="5688404"/>
            <a:ext cx="1444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Министерство внутренних дел</a:t>
            </a:r>
          </a:p>
        </p:txBody>
      </p:sp>
      <p:sp>
        <p:nvSpPr>
          <p:cNvPr id="27" name="Прямоугольник 134">
            <a:extLst>
              <a:ext uri="{FF2B5EF4-FFF2-40B4-BE49-F238E27FC236}">
                <a16:creationId xmlns:a16="http://schemas.microsoft.com/office/drawing/2014/main" id="{74FED0DB-93EE-7274-A995-CA275D02E7E3}"/>
              </a:ext>
            </a:extLst>
          </p:cNvPr>
          <p:cNvSpPr>
            <a:spLocks noChangeArrowheads="1"/>
          </p:cNvSpPr>
          <p:nvPr/>
        </p:nvSpPr>
        <p:spPr bwMode="auto">
          <a:xfrm rot="17047357">
            <a:off x="794617" y="3409854"/>
            <a:ext cx="2170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557628"/>
                </a:solidFill>
                <a:latin typeface="Tahoma" pitchFamily="34" charset="0"/>
                <a:cs typeface="Tahoma" pitchFamily="34" charset="0"/>
              </a:rPr>
              <a:t>Федеральная налоговая служба</a:t>
            </a:r>
          </a:p>
        </p:txBody>
      </p:sp>
      <p:sp>
        <p:nvSpPr>
          <p:cNvPr id="28" name="Полилиния 36">
            <a:extLst>
              <a:ext uri="{FF2B5EF4-FFF2-40B4-BE49-F238E27FC236}">
                <a16:creationId xmlns:a16="http://schemas.microsoft.com/office/drawing/2014/main" id="{8A8E73D8-BA9F-6046-6D70-0589279DFC11}"/>
              </a:ext>
            </a:extLst>
          </p:cNvPr>
          <p:cNvSpPr/>
          <p:nvPr/>
        </p:nvSpPr>
        <p:spPr>
          <a:xfrm>
            <a:off x="1878130" y="5460074"/>
            <a:ext cx="6553200" cy="523875"/>
          </a:xfrm>
          <a:custGeom>
            <a:avLst/>
            <a:gdLst>
              <a:gd name="connsiteX0" fmla="*/ 0 w 6553200"/>
              <a:gd name="connsiteY0" fmla="*/ 523875 h 523875"/>
              <a:gd name="connsiteX1" fmla="*/ 6553200 w 6553200"/>
              <a:gd name="connsiteY1" fmla="*/ 0 h 523875"/>
              <a:gd name="connsiteX2" fmla="*/ 133350 w 6553200"/>
              <a:gd name="connsiteY2" fmla="*/ 0 h 523875"/>
              <a:gd name="connsiteX3" fmla="*/ 0 w 6553200"/>
              <a:gd name="connsiteY3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200" h="523875">
                <a:moveTo>
                  <a:pt x="0" y="523875"/>
                </a:moveTo>
                <a:lnTo>
                  <a:pt x="6553200" y="0"/>
                </a:lnTo>
                <a:lnTo>
                  <a:pt x="133350" y="0"/>
                </a:lnTo>
                <a:lnTo>
                  <a:pt x="0" y="52387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олилиния 37">
            <a:extLst>
              <a:ext uri="{FF2B5EF4-FFF2-40B4-BE49-F238E27FC236}">
                <a16:creationId xmlns:a16="http://schemas.microsoft.com/office/drawing/2014/main" id="{AA44EB20-FEC2-FA4B-8FF2-3BF7B096E568}"/>
              </a:ext>
            </a:extLst>
          </p:cNvPr>
          <p:cNvSpPr/>
          <p:nvPr/>
        </p:nvSpPr>
        <p:spPr>
          <a:xfrm>
            <a:off x="2425817" y="3200157"/>
            <a:ext cx="5338763" cy="475725"/>
          </a:xfrm>
          <a:custGeom>
            <a:avLst/>
            <a:gdLst>
              <a:gd name="connsiteX0" fmla="*/ 0 w 6553200"/>
              <a:gd name="connsiteY0" fmla="*/ 523875 h 523875"/>
              <a:gd name="connsiteX1" fmla="*/ 6553200 w 6553200"/>
              <a:gd name="connsiteY1" fmla="*/ 0 h 523875"/>
              <a:gd name="connsiteX2" fmla="*/ 133350 w 6553200"/>
              <a:gd name="connsiteY2" fmla="*/ 0 h 523875"/>
              <a:gd name="connsiteX3" fmla="*/ 0 w 6553200"/>
              <a:gd name="connsiteY3" fmla="*/ 523875 h 523875"/>
              <a:gd name="connsiteX0" fmla="*/ 0 w 5981664"/>
              <a:gd name="connsiteY0" fmla="*/ 523875 h 523875"/>
              <a:gd name="connsiteX1" fmla="*/ 5981664 w 5981664"/>
              <a:gd name="connsiteY1" fmla="*/ 0 h 523875"/>
              <a:gd name="connsiteX2" fmla="*/ 133350 w 5981664"/>
              <a:gd name="connsiteY2" fmla="*/ 0 h 523875"/>
              <a:gd name="connsiteX3" fmla="*/ 0 w 5981664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133350 w 5338690"/>
              <a:gd name="connsiteY2" fmla="*/ 0 h 523875"/>
              <a:gd name="connsiteX3" fmla="*/ 0 w 5338690"/>
              <a:gd name="connsiteY3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690" h="523875">
                <a:moveTo>
                  <a:pt x="0" y="523875"/>
                </a:moveTo>
                <a:lnTo>
                  <a:pt x="5338690" y="0"/>
                </a:lnTo>
                <a:lnTo>
                  <a:pt x="133350" y="0"/>
                </a:lnTo>
                <a:lnTo>
                  <a:pt x="0" y="52387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олилиния 38">
            <a:extLst>
              <a:ext uri="{FF2B5EF4-FFF2-40B4-BE49-F238E27FC236}">
                <a16:creationId xmlns:a16="http://schemas.microsoft.com/office/drawing/2014/main" id="{2983C851-AECC-7615-23D2-9453955C944D}"/>
              </a:ext>
            </a:extLst>
          </p:cNvPr>
          <p:cNvSpPr/>
          <p:nvPr/>
        </p:nvSpPr>
        <p:spPr>
          <a:xfrm>
            <a:off x="2697280" y="2347914"/>
            <a:ext cx="5338762" cy="428880"/>
          </a:xfrm>
          <a:custGeom>
            <a:avLst/>
            <a:gdLst>
              <a:gd name="connsiteX0" fmla="*/ 0 w 6553200"/>
              <a:gd name="connsiteY0" fmla="*/ 523875 h 523875"/>
              <a:gd name="connsiteX1" fmla="*/ 6553200 w 6553200"/>
              <a:gd name="connsiteY1" fmla="*/ 0 h 523875"/>
              <a:gd name="connsiteX2" fmla="*/ 133350 w 6553200"/>
              <a:gd name="connsiteY2" fmla="*/ 0 h 523875"/>
              <a:gd name="connsiteX3" fmla="*/ 0 w 6553200"/>
              <a:gd name="connsiteY3" fmla="*/ 523875 h 523875"/>
              <a:gd name="connsiteX0" fmla="*/ 0 w 5981664"/>
              <a:gd name="connsiteY0" fmla="*/ 523875 h 523875"/>
              <a:gd name="connsiteX1" fmla="*/ 5981664 w 5981664"/>
              <a:gd name="connsiteY1" fmla="*/ 0 h 523875"/>
              <a:gd name="connsiteX2" fmla="*/ 133350 w 5981664"/>
              <a:gd name="connsiteY2" fmla="*/ 0 h 523875"/>
              <a:gd name="connsiteX3" fmla="*/ 0 w 5981664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133350 w 5338690"/>
              <a:gd name="connsiteY2" fmla="*/ 0 h 523875"/>
              <a:gd name="connsiteX3" fmla="*/ 0 w 5338690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4895833 w 5338690"/>
              <a:gd name="connsiteY2" fmla="*/ 5 h 523875"/>
              <a:gd name="connsiteX3" fmla="*/ 133350 w 5338690"/>
              <a:gd name="connsiteY3" fmla="*/ 0 h 523875"/>
              <a:gd name="connsiteX4" fmla="*/ 0 w 5338690"/>
              <a:gd name="connsiteY4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8690" h="523875">
                <a:moveTo>
                  <a:pt x="0" y="523875"/>
                </a:moveTo>
                <a:lnTo>
                  <a:pt x="5338690" y="0"/>
                </a:lnTo>
                <a:lnTo>
                  <a:pt x="4895833" y="5"/>
                </a:lnTo>
                <a:lnTo>
                  <a:pt x="133350" y="0"/>
                </a:lnTo>
                <a:lnTo>
                  <a:pt x="0" y="52387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олилиния 39">
            <a:extLst>
              <a:ext uri="{FF2B5EF4-FFF2-40B4-BE49-F238E27FC236}">
                <a16:creationId xmlns:a16="http://schemas.microsoft.com/office/drawing/2014/main" id="{EB7E46F8-24DA-96FB-3319-ED19AE819534}"/>
              </a:ext>
            </a:extLst>
          </p:cNvPr>
          <p:cNvSpPr/>
          <p:nvPr/>
        </p:nvSpPr>
        <p:spPr>
          <a:xfrm>
            <a:off x="3021130" y="1000125"/>
            <a:ext cx="4338637" cy="523875"/>
          </a:xfrm>
          <a:custGeom>
            <a:avLst/>
            <a:gdLst>
              <a:gd name="connsiteX0" fmla="*/ 0 w 6553200"/>
              <a:gd name="connsiteY0" fmla="*/ 523875 h 523875"/>
              <a:gd name="connsiteX1" fmla="*/ 6553200 w 6553200"/>
              <a:gd name="connsiteY1" fmla="*/ 0 h 523875"/>
              <a:gd name="connsiteX2" fmla="*/ 133350 w 6553200"/>
              <a:gd name="connsiteY2" fmla="*/ 0 h 523875"/>
              <a:gd name="connsiteX3" fmla="*/ 0 w 6553200"/>
              <a:gd name="connsiteY3" fmla="*/ 523875 h 523875"/>
              <a:gd name="connsiteX0" fmla="*/ 0 w 5981664"/>
              <a:gd name="connsiteY0" fmla="*/ 523875 h 523875"/>
              <a:gd name="connsiteX1" fmla="*/ 5981664 w 5981664"/>
              <a:gd name="connsiteY1" fmla="*/ 0 h 523875"/>
              <a:gd name="connsiteX2" fmla="*/ 133350 w 5981664"/>
              <a:gd name="connsiteY2" fmla="*/ 0 h 523875"/>
              <a:gd name="connsiteX3" fmla="*/ 0 w 5981664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133350 w 5338690"/>
              <a:gd name="connsiteY2" fmla="*/ 0 h 523875"/>
              <a:gd name="connsiteX3" fmla="*/ 0 w 5338690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4895833 w 5338690"/>
              <a:gd name="connsiteY2" fmla="*/ 5 h 523875"/>
              <a:gd name="connsiteX3" fmla="*/ 133350 w 5338690"/>
              <a:gd name="connsiteY3" fmla="*/ 0 h 523875"/>
              <a:gd name="connsiteX4" fmla="*/ 0 w 5338690"/>
              <a:gd name="connsiteY4" fmla="*/ 523875 h 523875"/>
              <a:gd name="connsiteX0" fmla="*/ 0 w 4895833"/>
              <a:gd name="connsiteY0" fmla="*/ 523875 h 523875"/>
              <a:gd name="connsiteX1" fmla="*/ 4338526 w 4895833"/>
              <a:gd name="connsiteY1" fmla="*/ 0 h 523875"/>
              <a:gd name="connsiteX2" fmla="*/ 4895833 w 4895833"/>
              <a:gd name="connsiteY2" fmla="*/ 5 h 523875"/>
              <a:gd name="connsiteX3" fmla="*/ 133350 w 4895833"/>
              <a:gd name="connsiteY3" fmla="*/ 0 h 523875"/>
              <a:gd name="connsiteX4" fmla="*/ 0 w 4895833"/>
              <a:gd name="connsiteY4" fmla="*/ 523875 h 523875"/>
              <a:gd name="connsiteX0" fmla="*/ 133350 w 4987273"/>
              <a:gd name="connsiteY0" fmla="*/ 0 h 523875"/>
              <a:gd name="connsiteX1" fmla="*/ 0 w 4987273"/>
              <a:gd name="connsiteY1" fmla="*/ 523875 h 523875"/>
              <a:gd name="connsiteX2" fmla="*/ 4338526 w 4987273"/>
              <a:gd name="connsiteY2" fmla="*/ 0 h 523875"/>
              <a:gd name="connsiteX3" fmla="*/ 4987273 w 4987273"/>
              <a:gd name="connsiteY3" fmla="*/ 91445 h 523875"/>
              <a:gd name="connsiteX0" fmla="*/ 133350 w 4338526"/>
              <a:gd name="connsiteY0" fmla="*/ 0 h 523875"/>
              <a:gd name="connsiteX1" fmla="*/ 0 w 4338526"/>
              <a:gd name="connsiteY1" fmla="*/ 523875 h 523875"/>
              <a:gd name="connsiteX2" fmla="*/ 4338526 w 4338526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8526" h="523875">
                <a:moveTo>
                  <a:pt x="133350" y="0"/>
                </a:moveTo>
                <a:lnTo>
                  <a:pt x="0" y="523875"/>
                </a:lnTo>
                <a:lnTo>
                  <a:pt x="4338526" y="0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130">
            <a:extLst>
              <a:ext uri="{FF2B5EF4-FFF2-40B4-BE49-F238E27FC236}">
                <a16:creationId xmlns:a16="http://schemas.microsoft.com/office/drawing/2014/main" id="{C233857A-E940-DEE4-7937-F525D84BE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674" y="5435020"/>
            <a:ext cx="703504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Паспорт гражданина РФ</a:t>
            </a:r>
          </a:p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Регистрационный и миграционный учет населения 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(российские и иностранные граждане, лица без гражданства) </a:t>
            </a:r>
          </a:p>
        </p:txBody>
      </p:sp>
      <p:sp>
        <p:nvSpPr>
          <p:cNvPr id="33" name="Прямоугольник 136">
            <a:extLst>
              <a:ext uri="{FF2B5EF4-FFF2-40B4-BE49-F238E27FC236}">
                <a16:creationId xmlns:a16="http://schemas.microsoft.com/office/drawing/2014/main" id="{6ECB702F-75EF-8336-4F28-D3061DF36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885" y="4082529"/>
            <a:ext cx="55006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9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Определение правового статуса</a:t>
            </a:r>
          </a:p>
          <a:p>
            <a:pPr algn="ctr" eaLnBrk="1" hangingPunct="1"/>
            <a:r>
              <a:rPr lang="ru-RU" altLang="ru-RU" sz="19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субъекта, объекта</a:t>
            </a:r>
          </a:p>
        </p:txBody>
      </p:sp>
      <p:sp>
        <p:nvSpPr>
          <p:cNvPr id="34" name="Прямоугольник 137">
            <a:extLst>
              <a:ext uri="{FF2B5EF4-FFF2-40B4-BE49-F238E27FC236}">
                <a16:creationId xmlns:a16="http://schemas.microsoft.com/office/drawing/2014/main" id="{9970EEE1-3D3D-CDC8-9D10-3AF551090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514" y="2292450"/>
            <a:ext cx="5500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Единый федеральный </a:t>
            </a:r>
          </a:p>
          <a:p>
            <a:pPr algn="ctr" eaLnBrk="1" hangingPunct="1"/>
            <a:r>
              <a:rPr 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информационный регистр населения</a:t>
            </a:r>
          </a:p>
          <a:p>
            <a:pPr algn="ctr" eaLnBrk="1" hangingPunct="1"/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(ключевые идентификаторы сведений) </a:t>
            </a:r>
            <a:endParaRPr lang="ru-RU" alt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138">
            <a:extLst>
              <a:ext uri="{FF2B5EF4-FFF2-40B4-BE49-F238E27FC236}">
                <a16:creationId xmlns:a16="http://schemas.microsoft.com/office/drawing/2014/main" id="{059F65FE-FEF6-447F-0D0C-C7E2A2B8D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604" y="1118503"/>
            <a:ext cx="4348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Трудовые доходы, пенсии, иные социальные выплаты населению</a:t>
            </a:r>
          </a:p>
        </p:txBody>
      </p:sp>
      <p:sp>
        <p:nvSpPr>
          <p:cNvPr id="36" name="Стрелка вверх 44">
            <a:extLst>
              <a:ext uri="{FF2B5EF4-FFF2-40B4-BE49-F238E27FC236}">
                <a16:creationId xmlns:a16="http://schemas.microsoft.com/office/drawing/2014/main" id="{DD4BA4BB-1F47-33FD-B8FA-DA832E6A7083}"/>
              </a:ext>
            </a:extLst>
          </p:cNvPr>
          <p:cNvSpPr/>
          <p:nvPr/>
        </p:nvSpPr>
        <p:spPr>
          <a:xfrm>
            <a:off x="3087805" y="1988190"/>
            <a:ext cx="267792" cy="393059"/>
          </a:xfrm>
          <a:prstGeom prst="upArrow">
            <a:avLst/>
          </a:prstGeom>
          <a:solidFill>
            <a:srgbClr val="55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верх 45">
            <a:extLst>
              <a:ext uri="{FF2B5EF4-FFF2-40B4-BE49-F238E27FC236}">
                <a16:creationId xmlns:a16="http://schemas.microsoft.com/office/drawing/2014/main" id="{ADA1FFE1-B8CE-8398-EA99-34D50CAE019B}"/>
              </a:ext>
            </a:extLst>
          </p:cNvPr>
          <p:cNvSpPr/>
          <p:nvPr/>
        </p:nvSpPr>
        <p:spPr>
          <a:xfrm>
            <a:off x="7088305" y="1979802"/>
            <a:ext cx="277229" cy="401447"/>
          </a:xfrm>
          <a:prstGeom prst="upArrow">
            <a:avLst/>
          </a:prstGeom>
          <a:solidFill>
            <a:srgbClr val="55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>
            <a:extLst>
              <a:ext uri="{FF2B5EF4-FFF2-40B4-BE49-F238E27FC236}">
                <a16:creationId xmlns:a16="http://schemas.microsoft.com/office/drawing/2014/main" id="{4C5E7AAA-BAAF-ACA3-CBD1-8AEBE0A41A1D}"/>
              </a:ext>
            </a:extLst>
          </p:cNvPr>
          <p:cNvSpPr/>
          <p:nvPr/>
        </p:nvSpPr>
        <p:spPr>
          <a:xfrm>
            <a:off x="1986875" y="2282825"/>
            <a:ext cx="729455" cy="2715746"/>
          </a:xfrm>
          <a:prstGeom prst="parallelogram">
            <a:avLst>
              <a:gd name="adj" fmla="val 9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араллелограмм 38">
            <a:extLst>
              <a:ext uri="{FF2B5EF4-FFF2-40B4-BE49-F238E27FC236}">
                <a16:creationId xmlns:a16="http://schemas.microsoft.com/office/drawing/2014/main" id="{8C133BAC-41FE-6DD4-9991-C40A7A1D0A95}"/>
              </a:ext>
            </a:extLst>
          </p:cNvPr>
          <p:cNvSpPr/>
          <p:nvPr/>
        </p:nvSpPr>
        <p:spPr>
          <a:xfrm>
            <a:off x="1986875" y="2282824"/>
            <a:ext cx="758030" cy="2769722"/>
          </a:xfrm>
          <a:prstGeom prst="parallelogram">
            <a:avLst>
              <a:gd name="adj" fmla="val 955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C9A91274-3BFD-9EDF-B61F-6DA058C0B071}"/>
              </a:ext>
            </a:extLst>
          </p:cNvPr>
          <p:cNvSpPr/>
          <p:nvPr/>
        </p:nvSpPr>
        <p:spPr>
          <a:xfrm>
            <a:off x="1582856" y="5261575"/>
            <a:ext cx="366712" cy="1341755"/>
          </a:xfrm>
          <a:prstGeom prst="parallelogram">
            <a:avLst>
              <a:gd name="adj" fmla="val 9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009B9668-0141-115F-99DD-54D6DE4338C3}"/>
              </a:ext>
            </a:extLst>
          </p:cNvPr>
          <p:cNvSpPr/>
          <p:nvPr/>
        </p:nvSpPr>
        <p:spPr>
          <a:xfrm>
            <a:off x="1611431" y="5261575"/>
            <a:ext cx="375444" cy="1341755"/>
          </a:xfrm>
          <a:prstGeom prst="parallelogram">
            <a:avLst>
              <a:gd name="adj" fmla="val 9367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453AAC2B-1871-C518-CBD4-704EA7721346}"/>
              </a:ext>
            </a:extLst>
          </p:cNvPr>
          <p:cNvSpPr/>
          <p:nvPr/>
        </p:nvSpPr>
        <p:spPr>
          <a:xfrm>
            <a:off x="1782880" y="6315750"/>
            <a:ext cx="6861175" cy="714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9BF1DAF-3CCB-9039-1308-C7994E88CD27}"/>
              </a:ext>
            </a:extLst>
          </p:cNvPr>
          <p:cNvSpPr/>
          <p:nvPr/>
        </p:nvSpPr>
        <p:spPr>
          <a:xfrm>
            <a:off x="2333715" y="3995373"/>
            <a:ext cx="5738813" cy="71438"/>
          </a:xfrm>
          <a:prstGeom prst="rect">
            <a:avLst/>
          </a:prstGeom>
          <a:solidFill>
            <a:srgbClr val="293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93E852D-15A0-BA87-8056-28FC977533CD}"/>
              </a:ext>
            </a:extLst>
          </p:cNvPr>
          <p:cNvSpPr/>
          <p:nvPr/>
        </p:nvSpPr>
        <p:spPr>
          <a:xfrm>
            <a:off x="2609968" y="3095121"/>
            <a:ext cx="5183406" cy="59139"/>
          </a:xfrm>
          <a:prstGeom prst="rect">
            <a:avLst/>
          </a:prstGeom>
          <a:solidFill>
            <a:srgbClr val="3E5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араллелограмм 47">
            <a:extLst>
              <a:ext uri="{FF2B5EF4-FFF2-40B4-BE49-F238E27FC236}">
                <a16:creationId xmlns:a16="http://schemas.microsoft.com/office/drawing/2014/main" id="{0C3BE34F-E632-43B8-AAEA-5A80252705BB}"/>
              </a:ext>
            </a:extLst>
          </p:cNvPr>
          <p:cNvSpPr/>
          <p:nvPr/>
        </p:nvSpPr>
        <p:spPr>
          <a:xfrm>
            <a:off x="2692517" y="857250"/>
            <a:ext cx="319088" cy="1276350"/>
          </a:xfrm>
          <a:prstGeom prst="parallelogram">
            <a:avLst>
              <a:gd name="adj" fmla="val 933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134">
            <a:extLst>
              <a:ext uri="{FF2B5EF4-FFF2-40B4-BE49-F238E27FC236}">
                <a16:creationId xmlns:a16="http://schemas.microsoft.com/office/drawing/2014/main" id="{FEC32E44-2991-8D88-4E0E-6E47BD408A07}"/>
              </a:ext>
            </a:extLst>
          </p:cNvPr>
          <p:cNvSpPr>
            <a:spLocks noChangeArrowheads="1"/>
          </p:cNvSpPr>
          <p:nvPr/>
        </p:nvSpPr>
        <p:spPr bwMode="auto">
          <a:xfrm rot="17047357">
            <a:off x="1648969" y="1284790"/>
            <a:ext cx="150018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Фонд пенсионного и социального страхования РФ </a:t>
            </a:r>
          </a:p>
        </p:txBody>
      </p:sp>
      <p:sp>
        <p:nvSpPr>
          <p:cNvPr id="51" name="Трапеция 50">
            <a:extLst>
              <a:ext uri="{FF2B5EF4-FFF2-40B4-BE49-F238E27FC236}">
                <a16:creationId xmlns:a16="http://schemas.microsoft.com/office/drawing/2014/main" id="{3DB8E7B6-22BA-A59E-D1FF-3E24C7B38BF9}"/>
              </a:ext>
            </a:extLst>
          </p:cNvPr>
          <p:cNvSpPr/>
          <p:nvPr/>
        </p:nvSpPr>
        <p:spPr>
          <a:xfrm>
            <a:off x="2110885" y="4128567"/>
            <a:ext cx="6212900" cy="784225"/>
          </a:xfrm>
          <a:prstGeom prst="trapezoid">
            <a:avLst>
              <a:gd name="adj" fmla="val 25605"/>
            </a:avLst>
          </a:prstGeom>
          <a:solidFill>
            <a:srgbClr val="465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олилиния 59">
            <a:extLst>
              <a:ext uri="{FF2B5EF4-FFF2-40B4-BE49-F238E27FC236}">
                <a16:creationId xmlns:a16="http://schemas.microsoft.com/office/drawing/2014/main" id="{E385CE1F-BABE-FC8E-C856-B9BB255EEBB8}"/>
              </a:ext>
            </a:extLst>
          </p:cNvPr>
          <p:cNvSpPr/>
          <p:nvPr/>
        </p:nvSpPr>
        <p:spPr>
          <a:xfrm>
            <a:off x="2134698" y="4123804"/>
            <a:ext cx="6055332" cy="475725"/>
          </a:xfrm>
          <a:custGeom>
            <a:avLst/>
            <a:gdLst>
              <a:gd name="connsiteX0" fmla="*/ 0 w 6553200"/>
              <a:gd name="connsiteY0" fmla="*/ 523875 h 523875"/>
              <a:gd name="connsiteX1" fmla="*/ 6553200 w 6553200"/>
              <a:gd name="connsiteY1" fmla="*/ 0 h 523875"/>
              <a:gd name="connsiteX2" fmla="*/ 133350 w 6553200"/>
              <a:gd name="connsiteY2" fmla="*/ 0 h 523875"/>
              <a:gd name="connsiteX3" fmla="*/ 0 w 6553200"/>
              <a:gd name="connsiteY3" fmla="*/ 523875 h 523875"/>
              <a:gd name="connsiteX0" fmla="*/ 0 w 5981664"/>
              <a:gd name="connsiteY0" fmla="*/ 523875 h 523875"/>
              <a:gd name="connsiteX1" fmla="*/ 5981664 w 5981664"/>
              <a:gd name="connsiteY1" fmla="*/ 0 h 523875"/>
              <a:gd name="connsiteX2" fmla="*/ 133350 w 5981664"/>
              <a:gd name="connsiteY2" fmla="*/ 0 h 523875"/>
              <a:gd name="connsiteX3" fmla="*/ 0 w 5981664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133350 w 5338690"/>
              <a:gd name="connsiteY2" fmla="*/ 0 h 523875"/>
              <a:gd name="connsiteX3" fmla="*/ 0 w 5338690"/>
              <a:gd name="connsiteY3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8690" h="523875">
                <a:moveTo>
                  <a:pt x="0" y="523875"/>
                </a:moveTo>
                <a:lnTo>
                  <a:pt x="5338690" y="0"/>
                </a:lnTo>
                <a:lnTo>
                  <a:pt x="133350" y="0"/>
                </a:lnTo>
                <a:lnTo>
                  <a:pt x="0" y="523875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136">
            <a:extLst>
              <a:ext uri="{FF2B5EF4-FFF2-40B4-BE49-F238E27FC236}">
                <a16:creationId xmlns:a16="http://schemas.microsoft.com/office/drawing/2014/main" id="{A3AD4A84-9011-7F23-3A1F-F4FE297A4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680" y="3168078"/>
            <a:ext cx="5500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Единый государственный реестр актов гражданского состояния </a:t>
            </a: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(рождения, смерть, браки, разводы)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0093D99C-C555-C579-2AD2-DB6836FA9867}"/>
              </a:ext>
            </a:extLst>
          </p:cNvPr>
          <p:cNvSpPr/>
          <p:nvPr/>
        </p:nvSpPr>
        <p:spPr>
          <a:xfrm>
            <a:off x="2110886" y="4911069"/>
            <a:ext cx="6212900" cy="66220"/>
          </a:xfrm>
          <a:prstGeom prst="rect">
            <a:avLst/>
          </a:prstGeom>
          <a:solidFill>
            <a:srgbClr val="293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136">
            <a:extLst>
              <a:ext uri="{FF2B5EF4-FFF2-40B4-BE49-F238E27FC236}">
                <a16:creationId xmlns:a16="http://schemas.microsoft.com/office/drawing/2014/main" id="{F79178E7-8058-17AF-6829-E09335EEB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124" y="4082056"/>
            <a:ext cx="55006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Единый государственный реестр налогоплательщиков </a:t>
            </a:r>
          </a:p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(ИНН физлица)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77189A6-8676-05CA-3552-59E4A9D4EEC8}"/>
              </a:ext>
            </a:extLst>
          </p:cNvPr>
          <p:cNvSpPr/>
          <p:nvPr/>
        </p:nvSpPr>
        <p:spPr>
          <a:xfrm>
            <a:off x="2611950" y="3099150"/>
            <a:ext cx="5181423" cy="55111"/>
          </a:xfrm>
          <a:prstGeom prst="rect">
            <a:avLst/>
          </a:prstGeom>
          <a:solidFill>
            <a:srgbClr val="2933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Трапеция 56">
            <a:extLst>
              <a:ext uri="{FF2B5EF4-FFF2-40B4-BE49-F238E27FC236}">
                <a16:creationId xmlns:a16="http://schemas.microsoft.com/office/drawing/2014/main" id="{7ADA0F66-CF1A-3E46-700E-1CB37776250B}"/>
              </a:ext>
            </a:extLst>
          </p:cNvPr>
          <p:cNvSpPr/>
          <p:nvPr/>
        </p:nvSpPr>
        <p:spPr>
          <a:xfrm rot="5400000">
            <a:off x="6761572" y="3573667"/>
            <a:ext cx="5108897" cy="1166162"/>
          </a:xfrm>
          <a:prstGeom prst="trapezoid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олилиния 39">
            <a:extLst>
              <a:ext uri="{FF2B5EF4-FFF2-40B4-BE49-F238E27FC236}">
                <a16:creationId xmlns:a16="http://schemas.microsoft.com/office/drawing/2014/main" id="{0EBA6393-4D80-39EE-46A8-0D1DF669B0BC}"/>
              </a:ext>
            </a:extLst>
          </p:cNvPr>
          <p:cNvSpPr/>
          <p:nvPr/>
        </p:nvSpPr>
        <p:spPr>
          <a:xfrm rot="5400000">
            <a:off x="7051412" y="3669715"/>
            <a:ext cx="5167621" cy="781115"/>
          </a:xfrm>
          <a:custGeom>
            <a:avLst/>
            <a:gdLst>
              <a:gd name="connsiteX0" fmla="*/ 0 w 6553200"/>
              <a:gd name="connsiteY0" fmla="*/ 523875 h 523875"/>
              <a:gd name="connsiteX1" fmla="*/ 6553200 w 6553200"/>
              <a:gd name="connsiteY1" fmla="*/ 0 h 523875"/>
              <a:gd name="connsiteX2" fmla="*/ 133350 w 6553200"/>
              <a:gd name="connsiteY2" fmla="*/ 0 h 523875"/>
              <a:gd name="connsiteX3" fmla="*/ 0 w 6553200"/>
              <a:gd name="connsiteY3" fmla="*/ 523875 h 523875"/>
              <a:gd name="connsiteX0" fmla="*/ 0 w 5981664"/>
              <a:gd name="connsiteY0" fmla="*/ 523875 h 523875"/>
              <a:gd name="connsiteX1" fmla="*/ 5981664 w 5981664"/>
              <a:gd name="connsiteY1" fmla="*/ 0 h 523875"/>
              <a:gd name="connsiteX2" fmla="*/ 133350 w 5981664"/>
              <a:gd name="connsiteY2" fmla="*/ 0 h 523875"/>
              <a:gd name="connsiteX3" fmla="*/ 0 w 5981664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133350 w 5338690"/>
              <a:gd name="connsiteY2" fmla="*/ 0 h 523875"/>
              <a:gd name="connsiteX3" fmla="*/ 0 w 5338690"/>
              <a:gd name="connsiteY3" fmla="*/ 523875 h 523875"/>
              <a:gd name="connsiteX0" fmla="*/ 0 w 5338690"/>
              <a:gd name="connsiteY0" fmla="*/ 523875 h 523875"/>
              <a:gd name="connsiteX1" fmla="*/ 5338690 w 5338690"/>
              <a:gd name="connsiteY1" fmla="*/ 0 h 523875"/>
              <a:gd name="connsiteX2" fmla="*/ 4895833 w 5338690"/>
              <a:gd name="connsiteY2" fmla="*/ 5 h 523875"/>
              <a:gd name="connsiteX3" fmla="*/ 133350 w 5338690"/>
              <a:gd name="connsiteY3" fmla="*/ 0 h 523875"/>
              <a:gd name="connsiteX4" fmla="*/ 0 w 5338690"/>
              <a:gd name="connsiteY4" fmla="*/ 523875 h 523875"/>
              <a:gd name="connsiteX0" fmla="*/ 0 w 4895833"/>
              <a:gd name="connsiteY0" fmla="*/ 523875 h 523875"/>
              <a:gd name="connsiteX1" fmla="*/ 4338526 w 4895833"/>
              <a:gd name="connsiteY1" fmla="*/ 0 h 523875"/>
              <a:gd name="connsiteX2" fmla="*/ 4895833 w 4895833"/>
              <a:gd name="connsiteY2" fmla="*/ 5 h 523875"/>
              <a:gd name="connsiteX3" fmla="*/ 133350 w 4895833"/>
              <a:gd name="connsiteY3" fmla="*/ 0 h 523875"/>
              <a:gd name="connsiteX4" fmla="*/ 0 w 4895833"/>
              <a:gd name="connsiteY4" fmla="*/ 523875 h 523875"/>
              <a:gd name="connsiteX0" fmla="*/ 133350 w 4987273"/>
              <a:gd name="connsiteY0" fmla="*/ 0 h 523875"/>
              <a:gd name="connsiteX1" fmla="*/ 0 w 4987273"/>
              <a:gd name="connsiteY1" fmla="*/ 523875 h 523875"/>
              <a:gd name="connsiteX2" fmla="*/ 4338526 w 4987273"/>
              <a:gd name="connsiteY2" fmla="*/ 0 h 523875"/>
              <a:gd name="connsiteX3" fmla="*/ 4987273 w 4987273"/>
              <a:gd name="connsiteY3" fmla="*/ 91445 h 523875"/>
              <a:gd name="connsiteX0" fmla="*/ 133350 w 4338526"/>
              <a:gd name="connsiteY0" fmla="*/ 0 h 523875"/>
              <a:gd name="connsiteX1" fmla="*/ 0 w 4338526"/>
              <a:gd name="connsiteY1" fmla="*/ 523875 h 523875"/>
              <a:gd name="connsiteX2" fmla="*/ 4338526 w 4338526"/>
              <a:gd name="connsiteY2" fmla="*/ 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8526" h="523875">
                <a:moveTo>
                  <a:pt x="133350" y="0"/>
                </a:moveTo>
                <a:lnTo>
                  <a:pt x="0" y="523875"/>
                </a:lnTo>
                <a:lnTo>
                  <a:pt x="4338526" y="0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000"/>
                </a:schemeClr>
              </a:gs>
            </a:gsLst>
            <a:lin ang="5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145">
            <a:extLst>
              <a:ext uri="{FF2B5EF4-FFF2-40B4-BE49-F238E27FC236}">
                <a16:creationId xmlns:a16="http://schemas.microsoft.com/office/drawing/2014/main" id="{C025B7EF-B183-ECC6-F0FB-600A2BA83F1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2700" y="3732159"/>
            <a:ext cx="462371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Статистический регистр населения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(данные переписей, 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данные о ЕДН, МН, доходах и т.п.)</a:t>
            </a:r>
          </a:p>
        </p:txBody>
      </p:sp>
      <p:sp>
        <p:nvSpPr>
          <p:cNvPr id="60" name="Параллелограмм 59">
            <a:extLst>
              <a:ext uri="{FF2B5EF4-FFF2-40B4-BE49-F238E27FC236}">
                <a16:creationId xmlns:a16="http://schemas.microsoft.com/office/drawing/2014/main" id="{6FAF1115-0679-40DC-8318-B9BEF92079DD}"/>
              </a:ext>
            </a:extLst>
          </p:cNvPr>
          <p:cNvSpPr/>
          <p:nvPr/>
        </p:nvSpPr>
        <p:spPr>
          <a:xfrm rot="4932521">
            <a:off x="10143967" y="-115478"/>
            <a:ext cx="501344" cy="3304239"/>
          </a:xfrm>
          <a:prstGeom prst="parallelogram">
            <a:avLst>
              <a:gd name="adj" fmla="val 9333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134">
            <a:extLst>
              <a:ext uri="{FF2B5EF4-FFF2-40B4-BE49-F238E27FC236}">
                <a16:creationId xmlns:a16="http://schemas.microsoft.com/office/drawing/2014/main" id="{87024EA3-54BC-3861-BE07-E29A55241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235" y="958273"/>
            <a:ext cx="220018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Федеральная служба государственной статистики</a:t>
            </a:r>
          </a:p>
        </p:txBody>
      </p:sp>
      <p:sp>
        <p:nvSpPr>
          <p:cNvPr id="62" name="Прямоугольник 134">
            <a:extLst>
              <a:ext uri="{FF2B5EF4-FFF2-40B4-BE49-F238E27FC236}">
                <a16:creationId xmlns:a16="http://schemas.microsoft.com/office/drawing/2014/main" id="{88E825C2-4967-DC7F-5D20-4F976D4A2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7864" y="1647568"/>
            <a:ext cx="1762558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ПОКАЗАТЕЛИ</a:t>
            </a:r>
          </a:p>
          <a:p>
            <a:pPr algn="ctr" eaLnBrk="1" hangingPunct="1"/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Естественного движения населения</a:t>
            </a: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Миграционных потоков</a:t>
            </a: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Численности населения</a:t>
            </a: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Демографические расчеты</a:t>
            </a: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Демографические прогнозы</a:t>
            </a: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Децильные группы по доходам населения</a:t>
            </a: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Моделирование уровня доходов</a:t>
            </a: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 algn="ctr" eaLnBrk="1" hangingPunct="1">
              <a:buFont typeface="Wingdings" panose="05000000000000000000" pitchFamily="2" charset="2"/>
              <a:buChar char="ü"/>
            </a:pPr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Выборочные обследования населения</a:t>
            </a:r>
          </a:p>
        </p:txBody>
      </p:sp>
      <p:sp>
        <p:nvSpPr>
          <p:cNvPr id="46" name="Стрелка вверх 53">
            <a:extLst>
              <a:ext uri="{FF2B5EF4-FFF2-40B4-BE49-F238E27FC236}">
                <a16:creationId xmlns:a16="http://schemas.microsoft.com/office/drawing/2014/main" id="{E00D4606-1692-4084-80E8-1C7BC25EBA1F}"/>
              </a:ext>
            </a:extLst>
          </p:cNvPr>
          <p:cNvSpPr/>
          <p:nvPr/>
        </p:nvSpPr>
        <p:spPr>
          <a:xfrm>
            <a:off x="7589021" y="4935344"/>
            <a:ext cx="285750" cy="524730"/>
          </a:xfrm>
          <a:prstGeom prst="upArrow">
            <a:avLst/>
          </a:prstGeom>
          <a:solidFill>
            <a:srgbClr val="00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верх 52">
            <a:extLst>
              <a:ext uri="{FF2B5EF4-FFF2-40B4-BE49-F238E27FC236}">
                <a16:creationId xmlns:a16="http://schemas.microsoft.com/office/drawing/2014/main" id="{C37F62B2-9B46-440F-480A-F60586EE4489}"/>
              </a:ext>
            </a:extLst>
          </p:cNvPr>
          <p:cNvSpPr/>
          <p:nvPr/>
        </p:nvSpPr>
        <p:spPr>
          <a:xfrm>
            <a:off x="2593641" y="4943733"/>
            <a:ext cx="285750" cy="518394"/>
          </a:xfrm>
          <a:prstGeom prst="upArrow">
            <a:avLst/>
          </a:prstGeom>
          <a:solidFill>
            <a:srgbClr val="00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134">
            <a:extLst>
              <a:ext uri="{FF2B5EF4-FFF2-40B4-BE49-F238E27FC236}">
                <a16:creationId xmlns:a16="http://schemas.microsoft.com/office/drawing/2014/main" id="{27423F23-7018-4EB4-9AD3-6AD04C29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4838"/>
            <a:ext cx="175329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Федеральные органы исполнительной власти</a:t>
            </a:r>
          </a:p>
          <a:p>
            <a:pPr algn="ctr" eaLnBrk="1" hangingPunct="1"/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Единый реестр прав на недвижимое имущество</a:t>
            </a:r>
          </a:p>
          <a:p>
            <a:pPr algn="ctr" eaLnBrk="1" hangingPunct="1"/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Единый реестр застрахованных в системе ОМС</a:t>
            </a:r>
          </a:p>
          <a:p>
            <a:pPr algn="ctr" eaLnBrk="1" hangingPunct="1"/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Реестр документов </a:t>
            </a:r>
          </a:p>
          <a:p>
            <a:pPr algn="ctr" eaLnBrk="1" hangingPunct="1"/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об образовании</a:t>
            </a:r>
          </a:p>
          <a:p>
            <a:pPr algn="ctr" eaLnBrk="1" hangingPunct="1"/>
            <a:endParaRPr lang="ru-RU" alt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…</a:t>
            </a:r>
          </a:p>
        </p:txBody>
      </p:sp>
      <p:grpSp>
        <p:nvGrpSpPr>
          <p:cNvPr id="706" name="Группа 705">
            <a:extLst>
              <a:ext uri="{FF2B5EF4-FFF2-40B4-BE49-F238E27FC236}">
                <a16:creationId xmlns:a16="http://schemas.microsoft.com/office/drawing/2014/main" id="{BACBB64C-8CEC-3223-33B1-C2DD3C06B85D}"/>
              </a:ext>
            </a:extLst>
          </p:cNvPr>
          <p:cNvGrpSpPr/>
          <p:nvPr/>
        </p:nvGrpSpPr>
        <p:grpSpPr>
          <a:xfrm>
            <a:off x="9340569" y="111760"/>
            <a:ext cx="2976614" cy="600164"/>
            <a:chOff x="6766816" y="522000"/>
            <a:chExt cx="2976614" cy="600164"/>
          </a:xfrm>
        </p:grpSpPr>
        <p:pic>
          <p:nvPicPr>
            <p:cNvPr id="707" name="Рисунок 706" descr="Изображение выглядит как текст, растение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6C562DA-9FA7-D2DB-F40D-F39AE01AD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16" y="522000"/>
              <a:ext cx="521234" cy="593820"/>
            </a:xfrm>
            <a:prstGeom prst="rect">
              <a:avLst/>
            </a:prstGeom>
            <a:noFill/>
          </p:spPr>
        </p:pic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45885AF3-CF46-3443-4B80-145622D52CCC}"/>
                </a:ext>
              </a:extLst>
            </p:cNvPr>
            <p:cNvSpPr txBox="1"/>
            <p:nvPr/>
          </p:nvSpPr>
          <p:spPr>
            <a:xfrm>
              <a:off x="7288050" y="522000"/>
              <a:ext cx="24553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spc="-1" dirty="0">
                  <a:solidFill>
                    <a:srgbClr val="000000"/>
                  </a:solidFill>
                </a:rPr>
                <a:t>ФЕДЕРАЛЬНАЯ СЛУЖБА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ГОСУДАРСТВЕННОЙ СТАТИСТИКИ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РОССИЙСКОЙ ФЕДЕРАЦИИ</a:t>
              </a:r>
            </a:p>
          </p:txBody>
        </p:sp>
      </p:grpSp>
      <p:sp>
        <p:nvSpPr>
          <p:cNvPr id="709" name="Параллелограмм 708">
            <a:extLst>
              <a:ext uri="{FF2B5EF4-FFF2-40B4-BE49-F238E27FC236}">
                <a16:creationId xmlns:a16="http://schemas.microsoft.com/office/drawing/2014/main" id="{F8F056C3-8B57-92C6-01C8-C4D2330D17C8}"/>
              </a:ext>
            </a:extLst>
          </p:cNvPr>
          <p:cNvSpPr/>
          <p:nvPr/>
        </p:nvSpPr>
        <p:spPr>
          <a:xfrm rot="5099938">
            <a:off x="10266980" y="-193809"/>
            <a:ext cx="319088" cy="3370802"/>
          </a:xfrm>
          <a:prstGeom prst="parallelogram">
            <a:avLst>
              <a:gd name="adj" fmla="val 933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2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Трапеция 782">
            <a:extLst>
              <a:ext uri="{FF2B5EF4-FFF2-40B4-BE49-F238E27FC236}">
                <a16:creationId xmlns:a16="http://schemas.microsoft.com/office/drawing/2014/main" id="{ECA1CE88-A854-968C-70AF-44554B934E50}"/>
              </a:ext>
            </a:extLst>
          </p:cNvPr>
          <p:cNvSpPr/>
          <p:nvPr/>
        </p:nvSpPr>
        <p:spPr>
          <a:xfrm rot="5400000">
            <a:off x="3136106" y="-2197894"/>
            <a:ext cx="5926822" cy="12184970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C9D12D4-3A4F-30AE-E0A7-B6E2DB0BE9D2}"/>
              </a:ext>
            </a:extLst>
          </p:cNvPr>
          <p:cNvGrpSpPr/>
          <p:nvPr/>
        </p:nvGrpSpPr>
        <p:grpSpPr>
          <a:xfrm>
            <a:off x="9307013" y="279540"/>
            <a:ext cx="2976614" cy="600164"/>
            <a:chOff x="6766816" y="522000"/>
            <a:chExt cx="2976614" cy="600164"/>
          </a:xfrm>
        </p:grpSpPr>
        <p:pic>
          <p:nvPicPr>
            <p:cNvPr id="18" name="Рисунок 17" descr="Изображение выглядит как текст, растение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E590D545-6F43-72E6-5D3C-BDDA1142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16" y="522000"/>
              <a:ext cx="521234" cy="593820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CD1CDC-2536-64D7-7F5F-4D07336CE05B}"/>
                </a:ext>
              </a:extLst>
            </p:cNvPr>
            <p:cNvSpPr txBox="1"/>
            <p:nvPr/>
          </p:nvSpPr>
          <p:spPr>
            <a:xfrm>
              <a:off x="7288050" y="522000"/>
              <a:ext cx="24553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spc="-1" dirty="0">
                  <a:solidFill>
                    <a:srgbClr val="000000"/>
                  </a:solidFill>
                </a:rPr>
                <a:t>ФЕДЕРАЛЬНАЯ СЛУЖБА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ГОСУДАРСТВЕННОЙ СТАТИСТИКИ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РОССИЙСКОЙ ФЕДЕРАЦИИ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0395083-139A-5381-9343-32251A8C1FC1}"/>
              </a:ext>
            </a:extLst>
          </p:cNvPr>
          <p:cNvSpPr/>
          <p:nvPr/>
        </p:nvSpPr>
        <p:spPr>
          <a:xfrm>
            <a:off x="11272155" y="6482176"/>
            <a:ext cx="342406" cy="394485"/>
          </a:xfrm>
          <a:prstGeom prst="rect">
            <a:avLst/>
          </a:prstGeom>
          <a:solidFill>
            <a:srgbClr val="00A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9219D1-2CA5-5986-11B7-CD40CE64C8B1}"/>
              </a:ext>
            </a:extLst>
          </p:cNvPr>
          <p:cNvSpPr txBox="1"/>
          <p:nvPr/>
        </p:nvSpPr>
        <p:spPr>
          <a:xfrm>
            <a:off x="125835" y="142047"/>
            <a:ext cx="612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DINPro-Regular" pitchFamily="50" charset="0"/>
                <a:cs typeface="DINPro-Regular"/>
              </a:rPr>
              <a:t>ЦИФРОВЫЕ ТЕХНОЛОГИИ 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ОФИЦИАЛЬНОМ СТАТИСТИЧЕСКОМ УЧЕТЕ ДЕМОГРАФИЧЕСКИХ ПРОЦЕССОВ</a:t>
            </a:r>
          </a:p>
        </p:txBody>
      </p:sp>
      <p:pic>
        <p:nvPicPr>
          <p:cNvPr id="782" name="Рисунок 781">
            <a:extLst>
              <a:ext uri="{FF2B5EF4-FFF2-40B4-BE49-F238E27FC236}">
                <a16:creationId xmlns:a16="http://schemas.microsoft.com/office/drawing/2014/main" id="{B05E162D-D1F5-70D2-E193-BC13659C9B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33" t="25605" r="573" b="11632"/>
          <a:stretch/>
        </p:blipFill>
        <p:spPr>
          <a:xfrm>
            <a:off x="17157" y="1728132"/>
            <a:ext cx="12174843" cy="4521665"/>
          </a:xfrm>
          <a:prstGeom prst="rect">
            <a:avLst/>
          </a:prstGeom>
        </p:spPr>
      </p:pic>
      <p:sp>
        <p:nvSpPr>
          <p:cNvPr id="784" name="TextBox 783">
            <a:extLst>
              <a:ext uri="{FF2B5EF4-FFF2-40B4-BE49-F238E27FC236}">
                <a16:creationId xmlns:a16="http://schemas.microsoft.com/office/drawing/2014/main" id="{ACE26110-9405-3A02-D674-EE2B6EDD35EE}"/>
              </a:ext>
            </a:extLst>
          </p:cNvPr>
          <p:cNvSpPr txBox="1"/>
          <p:nvPr/>
        </p:nvSpPr>
        <p:spPr>
          <a:xfrm>
            <a:off x="7155809" y="1786855"/>
            <a:ext cx="332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ПОДСИСТЕМА «ДЕМОГРАФИЯ» ГИС ЦАП</a:t>
            </a:r>
          </a:p>
        </p:txBody>
      </p:sp>
    </p:spTree>
    <p:extLst>
      <p:ext uri="{BB962C8B-B14F-4D97-AF65-F5344CB8AC3E}">
        <p14:creationId xmlns:p14="http://schemas.microsoft.com/office/powerpoint/2010/main" val="392051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BC1574DA-BF7A-40CD-1A93-C00E820C766D}"/>
              </a:ext>
            </a:extLst>
          </p:cNvPr>
          <p:cNvSpPr/>
          <p:nvPr/>
        </p:nvSpPr>
        <p:spPr>
          <a:xfrm rot="5400000">
            <a:off x="3103249" y="-2239138"/>
            <a:ext cx="5872293" cy="12064729"/>
          </a:xfrm>
          <a:prstGeom prst="trapezoid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>
                  <a:lumMod val="95000"/>
                </a:schemeClr>
              </a:gs>
              <a:gs pos="2300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10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56F25B02-D074-49CA-AA09-C1A83404D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00821"/>
              </p:ext>
            </p:extLst>
          </p:nvPr>
        </p:nvGraphicFramePr>
        <p:xfrm>
          <a:off x="6734908" y="1409956"/>
          <a:ext cx="4545623" cy="276947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14091">
                  <a:extLst>
                    <a:ext uri="{9D8B030D-6E8A-4147-A177-3AD203B41FA5}">
                      <a16:colId xmlns:a16="http://schemas.microsoft.com/office/drawing/2014/main" val="3628891789"/>
                    </a:ext>
                  </a:extLst>
                </a:gridCol>
                <a:gridCol w="832883">
                  <a:extLst>
                    <a:ext uri="{9D8B030D-6E8A-4147-A177-3AD203B41FA5}">
                      <a16:colId xmlns:a16="http://schemas.microsoft.com/office/drawing/2014/main" val="3349799496"/>
                    </a:ext>
                  </a:extLst>
                </a:gridCol>
                <a:gridCol w="832883">
                  <a:extLst>
                    <a:ext uri="{9D8B030D-6E8A-4147-A177-3AD203B41FA5}">
                      <a16:colId xmlns:a16="http://schemas.microsoft.com/office/drawing/2014/main" val="1971943584"/>
                    </a:ext>
                  </a:extLst>
                </a:gridCol>
                <a:gridCol w="832883">
                  <a:extLst>
                    <a:ext uri="{9D8B030D-6E8A-4147-A177-3AD203B41FA5}">
                      <a16:colId xmlns:a16="http://schemas.microsoft.com/office/drawing/2014/main" val="1229003314"/>
                    </a:ext>
                  </a:extLst>
                </a:gridCol>
                <a:gridCol w="832883">
                  <a:extLst>
                    <a:ext uri="{9D8B030D-6E8A-4147-A177-3AD203B41FA5}">
                      <a16:colId xmlns:a16="http://schemas.microsoft.com/office/drawing/2014/main" val="478170181"/>
                    </a:ext>
                  </a:extLst>
                </a:gridCol>
              </a:tblGrid>
              <a:tr h="5446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Росстат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effectLst/>
                        </a:rPr>
                        <a:t>ФОИВ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effectLst/>
                        </a:rPr>
                        <a:t>РОИВ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effectLst/>
                        </a:rPr>
                        <a:t>ОМСУ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effectLst/>
                        </a:rPr>
                        <a:t>Бизнес </a:t>
                      </a:r>
                      <a:br>
                        <a:rPr lang="en-US" sz="1200" b="1" u="none" strike="noStrike" kern="1200" dirty="0">
                          <a:effectLst/>
                        </a:rPr>
                      </a:br>
                      <a:r>
                        <a:rPr lang="ru-RU" sz="800" b="1" u="none" strike="noStrike" kern="1200" dirty="0">
                          <a:effectLst/>
                        </a:rPr>
                        <a:t>(по</a:t>
                      </a:r>
                      <a:r>
                        <a:rPr lang="ru-RU" sz="800" b="1" u="none" strike="noStrike" kern="1200" baseline="0" dirty="0">
                          <a:effectLst/>
                        </a:rPr>
                        <a:t> </a:t>
                      </a:r>
                      <a:r>
                        <a:rPr lang="ru-RU" sz="800" b="1" u="none" strike="noStrike" kern="1200" dirty="0">
                          <a:effectLst/>
                        </a:rPr>
                        <a:t>потребности)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8337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НСИ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6"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66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6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106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методики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7678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формы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79679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сбор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884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расчет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904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предоставление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76136"/>
                  </a:ext>
                </a:extLst>
              </a:tr>
            </a:tbl>
          </a:graphicData>
        </a:graphic>
      </p:graphicFrame>
      <p:sp>
        <p:nvSpPr>
          <p:cNvPr id="738" name="TextShape 1"/>
          <p:cNvSpPr txBox="1"/>
          <p:nvPr/>
        </p:nvSpPr>
        <p:spPr>
          <a:xfrm>
            <a:off x="221837" y="103370"/>
            <a:ext cx="8839845" cy="706965"/>
          </a:xfrm>
          <a:prstGeom prst="rect">
            <a:avLst/>
          </a:prstGeom>
          <a:noFill/>
          <a:ln w="12600">
            <a:noFill/>
          </a:ln>
        </p:spPr>
        <p:txBody>
          <a:bodyPr lIns="25380" tIns="25380" rIns="25380" bIns="25380" anchor="ctr">
            <a:normAutofit/>
          </a:bodyPr>
          <a:lstStyle/>
          <a:p>
            <a:pPr>
              <a:lnSpc>
                <a:spcPct val="80000"/>
              </a:lnSpc>
              <a:spcBef>
                <a:spcPts val="2101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СТРУКТУРНЫЕ ИЗМЕНЕНИЯ В УПРАВЛЕНИИ ДАННЫМИ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C9D12D4-3A4F-30AE-E0A7-B6E2DB0BE9D2}"/>
              </a:ext>
            </a:extLst>
          </p:cNvPr>
          <p:cNvGrpSpPr/>
          <p:nvPr/>
        </p:nvGrpSpPr>
        <p:grpSpPr>
          <a:xfrm>
            <a:off x="9290235" y="136927"/>
            <a:ext cx="2976614" cy="600164"/>
            <a:chOff x="6766816" y="522000"/>
            <a:chExt cx="2976614" cy="600164"/>
          </a:xfrm>
        </p:grpSpPr>
        <p:pic>
          <p:nvPicPr>
            <p:cNvPr id="18" name="Рисунок 17" descr="Изображение выглядит как текст, растение,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E590D545-6F43-72E6-5D3C-BDDA11429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816" y="522000"/>
              <a:ext cx="521234" cy="593820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CD1CDC-2536-64D7-7F5F-4D07336CE05B}"/>
                </a:ext>
              </a:extLst>
            </p:cNvPr>
            <p:cNvSpPr txBox="1"/>
            <p:nvPr/>
          </p:nvSpPr>
          <p:spPr>
            <a:xfrm>
              <a:off x="7288050" y="522000"/>
              <a:ext cx="24553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spc="-1" dirty="0">
                  <a:solidFill>
                    <a:srgbClr val="000000"/>
                  </a:solidFill>
                </a:rPr>
                <a:t>ФЕДЕРАЛЬНАЯ СЛУЖБА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ГОСУДАРСТВЕННОЙ СТАТИСТИКИ</a:t>
              </a:r>
            </a:p>
            <a:p>
              <a:r>
                <a:rPr lang="ru-RU" sz="1100" spc="-1" dirty="0">
                  <a:solidFill>
                    <a:srgbClr val="000000"/>
                  </a:solidFill>
                </a:rPr>
                <a:t>РОССИЙСКОЙ ФЕДЕРАЦИИ</a:t>
              </a:r>
            </a:p>
          </p:txBody>
        </p:sp>
      </p:grp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56F25B02-D074-49CA-AA09-C1A83404D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83768"/>
              </p:ext>
            </p:extLst>
          </p:nvPr>
        </p:nvGraphicFramePr>
        <p:xfrm>
          <a:off x="6734908" y="4201463"/>
          <a:ext cx="4545621" cy="76482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13338">
                  <a:extLst>
                    <a:ext uri="{9D8B030D-6E8A-4147-A177-3AD203B41FA5}">
                      <a16:colId xmlns:a16="http://schemas.microsoft.com/office/drawing/2014/main" val="3628891789"/>
                    </a:ext>
                  </a:extLst>
                </a:gridCol>
                <a:gridCol w="795773">
                  <a:extLst>
                    <a:ext uri="{9D8B030D-6E8A-4147-A177-3AD203B41FA5}">
                      <a16:colId xmlns:a16="http://schemas.microsoft.com/office/drawing/2014/main" val="3349799496"/>
                    </a:ext>
                  </a:extLst>
                </a:gridCol>
                <a:gridCol w="837418">
                  <a:extLst>
                    <a:ext uri="{9D8B030D-6E8A-4147-A177-3AD203B41FA5}">
                      <a16:colId xmlns:a16="http://schemas.microsoft.com/office/drawing/2014/main" val="1971943584"/>
                    </a:ext>
                  </a:extLst>
                </a:gridCol>
                <a:gridCol w="848735">
                  <a:extLst>
                    <a:ext uri="{9D8B030D-6E8A-4147-A177-3AD203B41FA5}">
                      <a16:colId xmlns:a16="http://schemas.microsoft.com/office/drawing/2014/main" val="1229003314"/>
                    </a:ext>
                  </a:extLst>
                </a:gridCol>
                <a:gridCol w="850357">
                  <a:extLst>
                    <a:ext uri="{9D8B030D-6E8A-4147-A177-3AD203B41FA5}">
                      <a16:colId xmlns:a16="http://schemas.microsoft.com/office/drawing/2014/main" val="478170181"/>
                    </a:ext>
                  </a:extLst>
                </a:gridCol>
              </a:tblGrid>
              <a:tr h="382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анализ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FE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83375"/>
                  </a:ext>
                </a:extLst>
              </a:tr>
              <a:tr h="382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распространение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</a:rPr>
                        <a:t>✓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1069"/>
                  </a:ext>
                </a:extLst>
              </a:tr>
            </a:tbl>
          </a:graphicData>
        </a:graphic>
      </p:graphicFrame>
      <p:graphicFrame>
        <p:nvGraphicFramePr>
          <p:cNvPr id="26" name="Таблица 25">
            <a:extLst>
              <a:ext uri="{FF2B5EF4-FFF2-40B4-BE49-F238E27FC236}">
                <a16:creationId xmlns:a16="http://schemas.microsoft.com/office/drawing/2014/main" id="{56F25B02-D074-49CA-AA09-C1A83404D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49039"/>
              </p:ext>
            </p:extLst>
          </p:nvPr>
        </p:nvGraphicFramePr>
        <p:xfrm>
          <a:off x="1040684" y="1415293"/>
          <a:ext cx="4232328" cy="3524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172892">
                  <a:extLst>
                    <a:ext uri="{9D8B030D-6E8A-4147-A177-3AD203B41FA5}">
                      <a16:colId xmlns:a16="http://schemas.microsoft.com/office/drawing/2014/main" val="3628891789"/>
                    </a:ext>
                  </a:extLst>
                </a:gridCol>
                <a:gridCol w="764859">
                  <a:extLst>
                    <a:ext uri="{9D8B030D-6E8A-4147-A177-3AD203B41FA5}">
                      <a16:colId xmlns:a16="http://schemas.microsoft.com/office/drawing/2014/main" val="3349799496"/>
                    </a:ext>
                  </a:extLst>
                </a:gridCol>
                <a:gridCol w="764859">
                  <a:extLst>
                    <a:ext uri="{9D8B030D-6E8A-4147-A177-3AD203B41FA5}">
                      <a16:colId xmlns:a16="http://schemas.microsoft.com/office/drawing/2014/main" val="1971943584"/>
                    </a:ext>
                  </a:extLst>
                </a:gridCol>
                <a:gridCol w="764859">
                  <a:extLst>
                    <a:ext uri="{9D8B030D-6E8A-4147-A177-3AD203B41FA5}">
                      <a16:colId xmlns:a16="http://schemas.microsoft.com/office/drawing/2014/main" val="1229003314"/>
                    </a:ext>
                  </a:extLst>
                </a:gridCol>
                <a:gridCol w="764859">
                  <a:extLst>
                    <a:ext uri="{9D8B030D-6E8A-4147-A177-3AD203B41FA5}">
                      <a16:colId xmlns:a16="http://schemas.microsoft.com/office/drawing/2014/main" val="478170181"/>
                    </a:ext>
                  </a:extLst>
                </a:gridCol>
              </a:tblGrid>
              <a:tr h="5453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Росстат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ФОИВ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РОИВ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ОМСУ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5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Бизнес 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983375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НСИ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FE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1069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effectLst/>
                        </a:rPr>
                        <a:t>методики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DFF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bg1"/>
                          </a:solidFill>
                          <a:effectLst/>
                        </a:rPr>
                        <a:t>✓</a:t>
                      </a: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76787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формы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FE5FD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79679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сбор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A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FEF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A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018840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расчет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DFF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DFF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90404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предоставление</a:t>
                      </a:r>
                      <a:endParaRPr lang="ru-RU" sz="12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72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76136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анализ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rgbClr val="FFE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832654"/>
                  </a:ext>
                </a:extLst>
              </a:tr>
              <a:tr h="3724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1200" b="1" u="none" strike="noStrike" kern="1200" dirty="0">
                          <a:effectLst/>
                        </a:rPr>
                        <a:t>распространение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✓</a:t>
                      </a:r>
                      <a:endParaRPr lang="ru-RU" sz="1000" b="0" i="0" u="none" strike="noStrike" kern="1200" noProof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198" marR="6198" marT="619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11065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42069" y="949851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Как сейчас</a:t>
            </a:r>
          </a:p>
        </p:txBody>
      </p:sp>
      <p:sp>
        <p:nvSpPr>
          <p:cNvPr id="31" name="CustomShape 8">
            <a:extLst>
              <a:ext uri="{FF2B5EF4-FFF2-40B4-BE49-F238E27FC236}">
                <a16:creationId xmlns:a16="http://schemas.microsoft.com/office/drawing/2014/main" id="{9B7F3F5A-E7F2-C017-5920-87836DEA84C9}"/>
              </a:ext>
            </a:extLst>
          </p:cNvPr>
          <p:cNvSpPr/>
          <p:nvPr/>
        </p:nvSpPr>
        <p:spPr>
          <a:xfrm>
            <a:off x="258434" y="5129203"/>
            <a:ext cx="5796828" cy="149780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25380" tIns="25380" rIns="25380" bIns="2538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Единые требования только: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формам отчетности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(Росстат)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публикациям 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(ЕМИСС)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Первичные 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микроданные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недоступны и невозможны для использования другими участниками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запросов, несопоставимые результаты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7692" y="5117459"/>
            <a:ext cx="574752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(Росстат, ЦАП):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НСИ, методики, форма, точка сбора, инструменты, расчеты и моделирование, публикация;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доступ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(первичные,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микроданные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агрегаты официальной статистики)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ФОИВ, РОИВ, ОМСУ и бизнеса – свои методики анализа, моделирования, прогнозирования их единых данных;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Однократный сбор, многократное использование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48698" y="933869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Как должно быть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149681" y="873360"/>
            <a:ext cx="22860" cy="5575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47003" y="5052649"/>
            <a:ext cx="11816785" cy="64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0395083-139A-5381-9343-32251A8C1FC1}"/>
              </a:ext>
            </a:extLst>
          </p:cNvPr>
          <p:cNvSpPr/>
          <p:nvPr/>
        </p:nvSpPr>
        <p:spPr>
          <a:xfrm>
            <a:off x="11272155" y="6482176"/>
            <a:ext cx="342406" cy="394485"/>
          </a:xfrm>
          <a:prstGeom prst="rect">
            <a:avLst/>
          </a:prstGeom>
          <a:solidFill>
            <a:srgbClr val="00A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11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22488</TotalTime>
  <Words>667</Words>
  <Application>Microsoft Office PowerPoint</Application>
  <PresentationFormat>Широкоэкранный</PresentationFormat>
  <Paragraphs>213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DINPro-Regular</vt:lpstr>
      <vt:lpstr>Helvetica Neue</vt:lpstr>
      <vt:lpstr>Helvetica Neue Medium</vt:lpstr>
      <vt:lpstr>Tahoma</vt:lpstr>
      <vt:lpstr>Times New Roman</vt:lpstr>
      <vt:lpstr>Wingdings</vt:lpstr>
      <vt:lpstr>Тема Office</vt:lpstr>
      <vt:lpstr>Использование федеральных реестров и регистров, содержащих сведения о населении в официальном статистическом учете демографических процессов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 Росстата  Поставщик оперативной информации</dc:title>
  <dc:creator>Андрей Амелин</dc:creator>
  <cp:lastModifiedBy>user</cp:lastModifiedBy>
  <cp:revision>161</cp:revision>
  <cp:lastPrinted>2022-09-07T14:20:53Z</cp:lastPrinted>
  <dcterms:created xsi:type="dcterms:W3CDTF">2022-07-22T07:21:47Z</dcterms:created>
  <dcterms:modified xsi:type="dcterms:W3CDTF">2024-04-22T06:22:12Z</dcterms:modified>
</cp:coreProperties>
</file>