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5" r:id="rId2"/>
    <p:sldMasterId id="2147483657" r:id="rId3"/>
    <p:sldMasterId id="2147483660" r:id="rId4"/>
    <p:sldMasterId id="2147483667" r:id="rId5"/>
  </p:sldMasterIdLst>
  <p:notesMasterIdLst>
    <p:notesMasterId r:id="rId20"/>
  </p:notesMasterIdLst>
  <p:handoutMasterIdLst>
    <p:handoutMasterId r:id="rId21"/>
  </p:handoutMasterIdLst>
  <p:sldIdLst>
    <p:sldId id="257" r:id="rId6"/>
    <p:sldId id="324" r:id="rId7"/>
    <p:sldId id="323" r:id="rId8"/>
    <p:sldId id="305" r:id="rId9"/>
    <p:sldId id="306" r:id="rId10"/>
    <p:sldId id="332" r:id="rId11"/>
    <p:sldId id="327" r:id="rId12"/>
    <p:sldId id="325" r:id="rId13"/>
    <p:sldId id="326" r:id="rId14"/>
    <p:sldId id="320" r:id="rId15"/>
    <p:sldId id="331" r:id="rId16"/>
    <p:sldId id="311" r:id="rId17"/>
    <p:sldId id="328" r:id="rId18"/>
    <p:sldId id="258" r:id="rId19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60" y="-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852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D0273-3E40-478F-848E-2FAFAA42A6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EAED35-09A0-4D2E-9F04-13BEDE6D3742}">
      <dgm:prSet custT="1"/>
      <dgm:spPr/>
      <dgm:t>
        <a:bodyPr/>
        <a:lstStyle/>
        <a:p>
          <a:pPr rtl="0"/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Раунд 2020 года в регионе СНГ можно охарактеризовать как переломный с точки зрения существовавших ранее традиционных практик: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2389F-7690-4F0A-B03E-4F50E9CCE254}" type="parTrans" cxnId="{6E88135C-4E44-4315-AC88-C94E0D1026E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46ABD-07C7-4FA2-AFB7-0A841CF700ED}" type="sibTrans" cxnId="{6E88135C-4E44-4315-AC88-C94E0D1026E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66978-96D9-40C0-BE02-60B686F489CB}">
      <dgm:prSet custT="1"/>
      <dgm:spPr/>
      <dgm:t>
        <a:bodyPr/>
        <a:lstStyle/>
        <a:p>
          <a:pPr rtl="0">
            <a:spcBef>
              <a:spcPts val="900"/>
            </a:spcBef>
            <a:spcAft>
              <a:spcPts val="900"/>
            </a:spcAft>
          </a:pP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Интернета – как возможность для населения принять участие в переписи и самостоятельно заполнить переписные листы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C10586-EDC1-4EB0-A581-84CB13AD35DC}" type="parTrans" cxnId="{D24AA654-495B-4AB1-A3CE-DF5372EEDF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AE10B-14E6-4336-8FED-2837B705D3FD}" type="sibTrans" cxnId="{D24AA654-495B-4AB1-A3CE-DF5372EEDF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A8EED-B8E2-4524-A3B8-F1DFB9FE8BA8}">
      <dgm:prSet custT="1"/>
      <dgm:spPr/>
      <dgm:t>
        <a:bodyPr/>
        <a:lstStyle/>
        <a:p>
          <a:pPr rtl="0">
            <a:spcBef>
              <a:spcPts val="900"/>
            </a:spcBef>
            <a:spcAft>
              <a:spcPts val="900"/>
            </a:spcAft>
          </a:pP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практически повсеместный отказ от бумажных переписных листов и активное использование планшетов для опроса населения и ввода информации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8CBA78-845B-4CAF-9C24-EE711AF71EB2}" type="parTrans" cxnId="{99B4B34A-E55F-46D9-A1A1-6588E9603B4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B84F2-F043-4776-B05E-63007D8703A9}" type="sibTrans" cxnId="{99B4B34A-E55F-46D9-A1A1-6588E9603B4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F5AFDE-CE39-4141-B73D-6C65371E1E6B}">
      <dgm:prSet custT="1"/>
      <dgm:spPr/>
      <dgm:t>
        <a:bodyPr/>
        <a:lstStyle/>
        <a:p>
          <a:pPr rtl="0">
            <a:spcBef>
              <a:spcPts val="900"/>
            </a:spcBef>
            <a:spcAft>
              <a:spcPts val="900"/>
            </a:spcAft>
          </a:pP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в качестве технического средства для записи ответов респондентов личные телефоны переписчиков с предустановленным мобильным приложением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6428A-356D-48D1-A90D-1AFF3D70A21B}" type="parTrans" cxnId="{9A21672A-A0AC-480F-9649-3E87EAECAC4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58BE7-BE86-420B-A834-AAEF7B89A30C}" type="sibTrans" cxnId="{9A21672A-A0AC-480F-9649-3E87EAECAC4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18FBE-667D-4CFB-A02C-7F0E53E88A2A}">
      <dgm:prSet custT="1"/>
      <dgm:spPr/>
      <dgm:t>
        <a:bodyPr/>
        <a:lstStyle/>
        <a:p>
          <a:pPr rtl="0">
            <a:spcBef>
              <a:spcPts val="900"/>
            </a:spcBef>
            <a:spcAft>
              <a:spcPts val="900"/>
            </a:spcAft>
          </a:pP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усложнилась модель переписи – традиционный метод в сочетании с использованием административных данных/регистров населения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30A5C-643A-46CC-8E8B-1BC234EE47B1}" type="parTrans" cxnId="{771AA363-9B62-49D6-BDDB-2B64210BD3AB}">
      <dgm:prSet/>
      <dgm:spPr/>
      <dgm:t>
        <a:bodyPr/>
        <a:lstStyle/>
        <a:p>
          <a:endParaRPr lang="ru-RU"/>
        </a:p>
      </dgm:t>
    </dgm:pt>
    <dgm:pt modelId="{DDA241C6-16A5-48F9-8D5E-61F90D8409DF}" type="sibTrans" cxnId="{771AA363-9B62-49D6-BDDB-2B64210BD3AB}">
      <dgm:prSet/>
      <dgm:spPr/>
      <dgm:t>
        <a:bodyPr/>
        <a:lstStyle/>
        <a:p>
          <a:endParaRPr lang="ru-RU"/>
        </a:p>
      </dgm:t>
    </dgm:pt>
    <dgm:pt modelId="{F724DAEA-4AEA-4F23-B47C-B188C7422E4F}" type="pres">
      <dgm:prSet presAssocID="{FB7D0273-3E40-478F-848E-2FAFAA42A6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3D636E-9899-446D-8A52-29017E884740}" type="pres">
      <dgm:prSet presAssocID="{0BEAED35-09A0-4D2E-9F04-13BEDE6D37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BDA9B-C562-4D9C-9029-B97CD586E2D2}" type="pres">
      <dgm:prSet presAssocID="{0BEAED35-09A0-4D2E-9F04-13BEDE6D374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8135C-4E44-4315-AC88-C94E0D1026EF}" srcId="{FB7D0273-3E40-478F-848E-2FAFAA42A6C9}" destId="{0BEAED35-09A0-4D2E-9F04-13BEDE6D3742}" srcOrd="0" destOrd="0" parTransId="{E8A2389F-7690-4F0A-B03E-4F50E9CCE254}" sibTransId="{2AD46ABD-07C7-4FA2-AFB7-0A841CF700ED}"/>
    <dgm:cxn modelId="{3B2E593E-CB0F-4C14-B1B5-99DA654A68B6}" type="presOf" srcId="{15DA8EED-B8E2-4524-A3B8-F1DFB9FE8BA8}" destId="{FE7BDA9B-C562-4D9C-9029-B97CD586E2D2}" srcOrd="0" destOrd="2" presId="urn:microsoft.com/office/officeart/2005/8/layout/vList2"/>
    <dgm:cxn modelId="{49C2ECEF-0D33-4304-BA5D-222DF43F513B}" type="presOf" srcId="{FB7D0273-3E40-478F-848E-2FAFAA42A6C9}" destId="{F724DAEA-4AEA-4F23-B47C-B188C7422E4F}" srcOrd="0" destOrd="0" presId="urn:microsoft.com/office/officeart/2005/8/layout/vList2"/>
    <dgm:cxn modelId="{9A21672A-A0AC-480F-9649-3E87EAECAC4F}" srcId="{0BEAED35-09A0-4D2E-9F04-13BEDE6D3742}" destId="{53F5AFDE-CE39-4141-B73D-6C65371E1E6B}" srcOrd="3" destOrd="0" parTransId="{0B96428A-356D-48D1-A90D-1AFF3D70A21B}" sibTransId="{12658BE7-BE86-420B-A834-AAEF7B89A30C}"/>
    <dgm:cxn modelId="{99B4B34A-E55F-46D9-A1A1-6588E9603B43}" srcId="{0BEAED35-09A0-4D2E-9F04-13BEDE6D3742}" destId="{15DA8EED-B8E2-4524-A3B8-F1DFB9FE8BA8}" srcOrd="2" destOrd="0" parTransId="{318CBA78-845B-4CAF-9C24-EE711AF71EB2}" sibTransId="{08EB84F2-F043-4776-B05E-63007D8703A9}"/>
    <dgm:cxn modelId="{50594069-5792-4152-8C34-39AC284E384E}" type="presOf" srcId="{E0F18FBE-667D-4CFB-A02C-7F0E53E88A2A}" destId="{FE7BDA9B-C562-4D9C-9029-B97CD586E2D2}" srcOrd="0" destOrd="1" presId="urn:microsoft.com/office/officeart/2005/8/layout/vList2"/>
    <dgm:cxn modelId="{E4078A04-1D25-4DD2-82B0-11E2496422CC}" type="presOf" srcId="{55466978-96D9-40C0-BE02-60B686F489CB}" destId="{FE7BDA9B-C562-4D9C-9029-B97CD586E2D2}" srcOrd="0" destOrd="0" presId="urn:microsoft.com/office/officeart/2005/8/layout/vList2"/>
    <dgm:cxn modelId="{4F255ED9-55DD-4B41-8C90-3E719C126CEC}" type="presOf" srcId="{0BEAED35-09A0-4D2E-9F04-13BEDE6D3742}" destId="{023D636E-9899-446D-8A52-29017E884740}" srcOrd="0" destOrd="0" presId="urn:microsoft.com/office/officeart/2005/8/layout/vList2"/>
    <dgm:cxn modelId="{771AA363-9B62-49D6-BDDB-2B64210BD3AB}" srcId="{0BEAED35-09A0-4D2E-9F04-13BEDE6D3742}" destId="{E0F18FBE-667D-4CFB-A02C-7F0E53E88A2A}" srcOrd="1" destOrd="0" parTransId="{4EF30A5C-643A-46CC-8E8B-1BC234EE47B1}" sibTransId="{DDA241C6-16A5-48F9-8D5E-61F90D8409DF}"/>
    <dgm:cxn modelId="{47D45ED4-90D8-4ABC-BFCB-37EBBBF9ED13}" type="presOf" srcId="{53F5AFDE-CE39-4141-B73D-6C65371E1E6B}" destId="{FE7BDA9B-C562-4D9C-9029-B97CD586E2D2}" srcOrd="0" destOrd="3" presId="urn:microsoft.com/office/officeart/2005/8/layout/vList2"/>
    <dgm:cxn modelId="{D24AA654-495B-4AB1-A3CE-DF5372EEDF3A}" srcId="{0BEAED35-09A0-4D2E-9F04-13BEDE6D3742}" destId="{55466978-96D9-40C0-BE02-60B686F489CB}" srcOrd="0" destOrd="0" parTransId="{C4C10586-EDC1-4EB0-A581-84CB13AD35DC}" sibTransId="{7B5AE10B-14E6-4336-8FED-2837B705D3FD}"/>
    <dgm:cxn modelId="{0A23C288-B984-46B4-B224-80D743EEBB1B}" type="presParOf" srcId="{F724DAEA-4AEA-4F23-B47C-B188C7422E4F}" destId="{023D636E-9899-446D-8A52-29017E884740}" srcOrd="0" destOrd="0" presId="urn:microsoft.com/office/officeart/2005/8/layout/vList2"/>
    <dgm:cxn modelId="{08985209-07B1-41D5-8D7E-B889946372B1}" type="presParOf" srcId="{F724DAEA-4AEA-4F23-B47C-B188C7422E4F}" destId="{FE7BDA9B-C562-4D9C-9029-B97CD586E2D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8544AA-B4FB-43C0-B098-CC68BC140D6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58F56A-8462-4807-9225-C8BAE5315E65}">
      <dgm:prSet phldrT="[Текст]" custT="1"/>
      <dgm:spPr/>
      <dgm:t>
        <a:bodyPr/>
        <a:lstStyle/>
        <a:p>
          <a:r>
            <a:rPr lang="ru-RU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ИКТ в переписи населения</a:t>
          </a:r>
          <a:endParaRPr lang="ru-RU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DC48BC-BBEF-4F0A-9BBA-FBFB1D5E55E9}" type="parTrans" cxnId="{1CACE0B4-F8C7-4287-93F6-5B007CFDB178}">
      <dgm:prSet/>
      <dgm:spPr/>
      <dgm:t>
        <a:bodyPr/>
        <a:lstStyle/>
        <a:p>
          <a:endParaRPr lang="ru-RU"/>
        </a:p>
      </dgm:t>
    </dgm:pt>
    <dgm:pt modelId="{6BC0A98F-731A-4F5E-84A5-625DF0926D51}" type="sibTrans" cxnId="{1CACE0B4-F8C7-4287-93F6-5B007CFDB178}">
      <dgm:prSet/>
      <dgm:spPr/>
      <dgm:t>
        <a:bodyPr/>
        <a:lstStyle/>
        <a:p>
          <a:endParaRPr lang="ru-RU"/>
        </a:p>
      </dgm:t>
    </dgm:pt>
    <dgm:pt modelId="{B0A3A223-2AD6-4738-958D-FDDE4AE65335}">
      <dgm:prSet phldrT="[Текст]" custT="1"/>
      <dgm:spPr/>
      <dgm:t>
        <a:bodyPr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Снижение нагрузки на респондентов и персонал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574AA-C580-4184-A991-9C57C53DE40B}" type="parTrans" cxnId="{11D1730C-5A6E-4D50-822D-2F3EA1AB0C50}">
      <dgm:prSet/>
      <dgm:spPr/>
      <dgm:t>
        <a:bodyPr/>
        <a:lstStyle/>
        <a:p>
          <a:endParaRPr lang="ru-RU"/>
        </a:p>
      </dgm:t>
    </dgm:pt>
    <dgm:pt modelId="{17E16696-3A1A-4398-A978-9161E8C214E9}" type="sibTrans" cxnId="{11D1730C-5A6E-4D50-822D-2F3EA1AB0C50}">
      <dgm:prSet/>
      <dgm:spPr/>
      <dgm:t>
        <a:bodyPr/>
        <a:lstStyle/>
        <a:p>
          <a:endParaRPr lang="ru-RU"/>
        </a:p>
      </dgm:t>
    </dgm:pt>
    <dgm:pt modelId="{B9A60CFC-6627-4A45-9CB5-5A3F01DA5EAF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Ускорение сроков обработки и публикации итогов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D686B-FA93-436B-B14E-73C651F836B6}" type="parTrans" cxnId="{99FE2BE8-E6B4-4856-97C3-A58FC746BADF}">
      <dgm:prSet/>
      <dgm:spPr/>
      <dgm:t>
        <a:bodyPr/>
        <a:lstStyle/>
        <a:p>
          <a:endParaRPr lang="ru-RU"/>
        </a:p>
      </dgm:t>
    </dgm:pt>
    <dgm:pt modelId="{2CAA9B24-4929-41B1-A102-40D11C4A2465}" type="sibTrans" cxnId="{99FE2BE8-E6B4-4856-97C3-A58FC746BADF}">
      <dgm:prSet/>
      <dgm:spPr/>
      <dgm:t>
        <a:bodyPr/>
        <a:lstStyle/>
        <a:p>
          <a:endParaRPr lang="ru-RU"/>
        </a:p>
      </dgm:t>
    </dgm:pt>
    <dgm:pt modelId="{EB6B09B1-E8BD-49F3-BCEF-6611B4864C6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Импульс для развития национальных ИКТ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CAD87-169F-4E18-9FBD-95E31DD9E840}" type="parTrans" cxnId="{791A9BF7-5057-4C27-A028-22457DC100E9}">
      <dgm:prSet/>
      <dgm:spPr/>
      <dgm:t>
        <a:bodyPr/>
        <a:lstStyle/>
        <a:p>
          <a:endParaRPr lang="ru-RU"/>
        </a:p>
      </dgm:t>
    </dgm:pt>
    <dgm:pt modelId="{EE54FFE3-EDFA-47CC-ACBD-E834A3121A11}" type="sibTrans" cxnId="{791A9BF7-5057-4C27-A028-22457DC100E9}">
      <dgm:prSet/>
      <dgm:spPr/>
      <dgm:t>
        <a:bodyPr/>
        <a:lstStyle/>
        <a:p>
          <a:endParaRPr lang="ru-RU"/>
        </a:p>
      </dgm:t>
    </dgm:pt>
    <dgm:pt modelId="{34342C0A-9C5D-43FF-803A-DA8E3B7E02CD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качества данных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BAF369-782F-4085-A4AE-8F1076DABD99}" type="sibTrans" cxnId="{C03AA334-6B4D-4C9E-AA01-34C408AC1AA6}">
      <dgm:prSet/>
      <dgm:spPr/>
      <dgm:t>
        <a:bodyPr/>
        <a:lstStyle/>
        <a:p>
          <a:endParaRPr lang="ru-RU"/>
        </a:p>
      </dgm:t>
    </dgm:pt>
    <dgm:pt modelId="{98A3FD5D-AF87-41B4-B72D-1DF149FA8CDF}" type="parTrans" cxnId="{C03AA334-6B4D-4C9E-AA01-34C408AC1AA6}">
      <dgm:prSet/>
      <dgm:spPr/>
      <dgm:t>
        <a:bodyPr/>
        <a:lstStyle/>
        <a:p>
          <a:endParaRPr lang="ru-RU"/>
        </a:p>
      </dgm:t>
    </dgm:pt>
    <dgm:pt modelId="{9AB58BA0-A745-487A-98FA-A8959DAC4574}" type="pres">
      <dgm:prSet presAssocID="{DD8544AA-B4FB-43C0-B098-CC68BC140D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76C1DC-EDFE-47FB-9B22-F376B82EB3D5}" type="pres">
      <dgm:prSet presAssocID="{8258F56A-8462-4807-9225-C8BAE5315E65}" presName="centerShape" presStyleLbl="node0" presStyleIdx="0" presStyleCnt="1" custScaleX="141136" custScaleY="147272"/>
      <dgm:spPr/>
      <dgm:t>
        <a:bodyPr/>
        <a:lstStyle/>
        <a:p>
          <a:endParaRPr lang="ru-RU"/>
        </a:p>
      </dgm:t>
    </dgm:pt>
    <dgm:pt modelId="{6F5C1F20-1EF7-4E1B-9A70-1E97C9F96760}" type="pres">
      <dgm:prSet presAssocID="{F34574AA-C580-4184-A991-9C57C53DE40B}" presName="parTrans" presStyleLbl="sibTrans2D1" presStyleIdx="0" presStyleCnt="4"/>
      <dgm:spPr/>
      <dgm:t>
        <a:bodyPr/>
        <a:lstStyle/>
        <a:p>
          <a:endParaRPr lang="ru-RU"/>
        </a:p>
      </dgm:t>
    </dgm:pt>
    <dgm:pt modelId="{01747D8F-B98E-42A0-BC88-22AD1AE62B50}" type="pres">
      <dgm:prSet presAssocID="{F34574AA-C580-4184-A991-9C57C53DE40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57EB519-E18F-4634-B493-9673CCEEC2E1}" type="pres">
      <dgm:prSet presAssocID="{B0A3A223-2AD6-4738-958D-FDDE4AE65335}" presName="node" presStyleLbl="node1" presStyleIdx="0" presStyleCnt="4" custScaleX="116590" custScaleY="114773" custRadScaleRad="140185" custRadScaleInc="-104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89D33-19E0-4907-BF82-28C0BCB02D0C}" type="pres">
      <dgm:prSet presAssocID="{012D686B-FA93-436B-B14E-73C651F836B6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2BF4F35-A04C-495A-8F06-D488543AC012}" type="pres">
      <dgm:prSet presAssocID="{012D686B-FA93-436B-B14E-73C651F836B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5A21BBF-E748-4AD9-A46C-492691C29E90}" type="pres">
      <dgm:prSet presAssocID="{B9A60CFC-6627-4A45-9CB5-5A3F01DA5EAF}" presName="node" presStyleLbl="node1" presStyleIdx="1" presStyleCnt="4" custScaleX="104317" custScaleY="107385" custRadScaleRad="141136" custRadScaleInc="-94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57B9A-A414-4CB6-B9DB-96019E057EA3}" type="pres">
      <dgm:prSet presAssocID="{98A3FD5D-AF87-41B4-B72D-1DF149FA8CD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AEB8356-00A8-45F5-B691-F5F11F35A943}" type="pres">
      <dgm:prSet presAssocID="{98A3FD5D-AF87-41B4-B72D-1DF149FA8CD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03E5FCA-E6B0-4BBF-A3BC-B007614EE6A8}" type="pres">
      <dgm:prSet presAssocID="{34342C0A-9C5D-43FF-803A-DA8E3B7E02CD}" presName="node" presStyleLbl="node1" presStyleIdx="2" presStyleCnt="4" custScaleX="112271" custScaleY="112272" custRadScaleRad="139061" custRadScaleInc="-107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5BEF0-B9A4-49CD-A656-97DFE2DB3D86}" type="pres">
      <dgm:prSet presAssocID="{BA5CAD87-169F-4E18-9FBD-95E31DD9E84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86FD1874-3F32-4D95-B8E4-747D1AC0C954}" type="pres">
      <dgm:prSet presAssocID="{BA5CAD87-169F-4E18-9FBD-95E31DD9E84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9F3A439-1F52-4258-B7AF-8A1266668563}" type="pres">
      <dgm:prSet presAssocID="{EB6B09B1-E8BD-49F3-BCEF-6611B4864C6A}" presName="node" presStyleLbl="node1" presStyleIdx="3" presStyleCnt="4" custScaleX="108635" custScaleY="106136" custRadScaleRad="141375" custRadScaleInc="-91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707DC3-C57A-40B5-8EE2-DEB69BD692E3}" type="presOf" srcId="{012D686B-FA93-436B-B14E-73C651F836B6}" destId="{52BF4F35-A04C-495A-8F06-D488543AC012}" srcOrd="1" destOrd="0" presId="urn:microsoft.com/office/officeart/2005/8/layout/radial5"/>
    <dgm:cxn modelId="{F0B52192-DAEA-44C8-B154-F008FADD38F8}" type="presOf" srcId="{DD8544AA-B4FB-43C0-B098-CC68BC140D6E}" destId="{9AB58BA0-A745-487A-98FA-A8959DAC4574}" srcOrd="0" destOrd="0" presId="urn:microsoft.com/office/officeart/2005/8/layout/radial5"/>
    <dgm:cxn modelId="{C9DB4B99-14F4-4119-BCEE-1BBFDE477E57}" type="presOf" srcId="{B0A3A223-2AD6-4738-958D-FDDE4AE65335}" destId="{457EB519-E18F-4634-B493-9673CCEEC2E1}" srcOrd="0" destOrd="0" presId="urn:microsoft.com/office/officeart/2005/8/layout/radial5"/>
    <dgm:cxn modelId="{6D8A464B-4A43-4E66-8D25-65D57C2AD399}" type="presOf" srcId="{012D686B-FA93-436B-B14E-73C651F836B6}" destId="{8AF89D33-19E0-4907-BF82-28C0BCB02D0C}" srcOrd="0" destOrd="0" presId="urn:microsoft.com/office/officeart/2005/8/layout/radial5"/>
    <dgm:cxn modelId="{8C7A91C3-FD09-4BFE-9E6C-116C32ADBF65}" type="presOf" srcId="{BA5CAD87-169F-4E18-9FBD-95E31DD9E840}" destId="{86FD1874-3F32-4D95-B8E4-747D1AC0C954}" srcOrd="1" destOrd="0" presId="urn:microsoft.com/office/officeart/2005/8/layout/radial5"/>
    <dgm:cxn modelId="{A2D986B9-7BA1-4B7B-83BD-79E65EACBFEA}" type="presOf" srcId="{8258F56A-8462-4807-9225-C8BAE5315E65}" destId="{1A76C1DC-EDFE-47FB-9B22-F376B82EB3D5}" srcOrd="0" destOrd="0" presId="urn:microsoft.com/office/officeart/2005/8/layout/radial5"/>
    <dgm:cxn modelId="{BC9680DB-32F7-47CC-AC57-5BCB04508CC8}" type="presOf" srcId="{BA5CAD87-169F-4E18-9FBD-95E31DD9E840}" destId="{4EA5BEF0-B9A4-49CD-A656-97DFE2DB3D86}" srcOrd="0" destOrd="0" presId="urn:microsoft.com/office/officeart/2005/8/layout/radial5"/>
    <dgm:cxn modelId="{E381153D-03FE-468F-975B-5D93CE32CB44}" type="presOf" srcId="{F34574AA-C580-4184-A991-9C57C53DE40B}" destId="{6F5C1F20-1EF7-4E1B-9A70-1E97C9F96760}" srcOrd="0" destOrd="0" presId="urn:microsoft.com/office/officeart/2005/8/layout/radial5"/>
    <dgm:cxn modelId="{11D1730C-5A6E-4D50-822D-2F3EA1AB0C50}" srcId="{8258F56A-8462-4807-9225-C8BAE5315E65}" destId="{B0A3A223-2AD6-4738-958D-FDDE4AE65335}" srcOrd="0" destOrd="0" parTransId="{F34574AA-C580-4184-A991-9C57C53DE40B}" sibTransId="{17E16696-3A1A-4398-A978-9161E8C214E9}"/>
    <dgm:cxn modelId="{096EAF4F-D756-4329-98E5-A8C4AB67CA93}" type="presOf" srcId="{98A3FD5D-AF87-41B4-B72D-1DF149FA8CDF}" destId="{0AEB8356-00A8-45F5-B691-F5F11F35A943}" srcOrd="1" destOrd="0" presId="urn:microsoft.com/office/officeart/2005/8/layout/radial5"/>
    <dgm:cxn modelId="{C03AA334-6B4D-4C9E-AA01-34C408AC1AA6}" srcId="{8258F56A-8462-4807-9225-C8BAE5315E65}" destId="{34342C0A-9C5D-43FF-803A-DA8E3B7E02CD}" srcOrd="2" destOrd="0" parTransId="{98A3FD5D-AF87-41B4-B72D-1DF149FA8CDF}" sibTransId="{4EBAF369-782F-4085-A4AE-8F1076DABD99}"/>
    <dgm:cxn modelId="{791A9BF7-5057-4C27-A028-22457DC100E9}" srcId="{8258F56A-8462-4807-9225-C8BAE5315E65}" destId="{EB6B09B1-E8BD-49F3-BCEF-6611B4864C6A}" srcOrd="3" destOrd="0" parTransId="{BA5CAD87-169F-4E18-9FBD-95E31DD9E840}" sibTransId="{EE54FFE3-EDFA-47CC-ACBD-E834A3121A11}"/>
    <dgm:cxn modelId="{96B9978B-B251-4337-A647-170FFCA58C6C}" type="presOf" srcId="{98A3FD5D-AF87-41B4-B72D-1DF149FA8CDF}" destId="{F4D57B9A-A414-4CB6-B9DB-96019E057EA3}" srcOrd="0" destOrd="0" presId="urn:microsoft.com/office/officeart/2005/8/layout/radial5"/>
    <dgm:cxn modelId="{99FE2BE8-E6B4-4856-97C3-A58FC746BADF}" srcId="{8258F56A-8462-4807-9225-C8BAE5315E65}" destId="{B9A60CFC-6627-4A45-9CB5-5A3F01DA5EAF}" srcOrd="1" destOrd="0" parTransId="{012D686B-FA93-436B-B14E-73C651F836B6}" sibTransId="{2CAA9B24-4929-41B1-A102-40D11C4A2465}"/>
    <dgm:cxn modelId="{1CACE0B4-F8C7-4287-93F6-5B007CFDB178}" srcId="{DD8544AA-B4FB-43C0-B098-CC68BC140D6E}" destId="{8258F56A-8462-4807-9225-C8BAE5315E65}" srcOrd="0" destOrd="0" parTransId="{F5DC48BC-BBEF-4F0A-9BBA-FBFB1D5E55E9}" sibTransId="{6BC0A98F-731A-4F5E-84A5-625DF0926D51}"/>
    <dgm:cxn modelId="{808ECCCA-8C63-4134-960A-4DA559DB909B}" type="presOf" srcId="{34342C0A-9C5D-43FF-803A-DA8E3B7E02CD}" destId="{503E5FCA-E6B0-4BBF-A3BC-B007614EE6A8}" srcOrd="0" destOrd="0" presId="urn:microsoft.com/office/officeart/2005/8/layout/radial5"/>
    <dgm:cxn modelId="{E6EE91AD-EC85-4373-B751-607AD1F68B59}" type="presOf" srcId="{EB6B09B1-E8BD-49F3-BCEF-6611B4864C6A}" destId="{99F3A439-1F52-4258-B7AF-8A1266668563}" srcOrd="0" destOrd="0" presId="urn:microsoft.com/office/officeart/2005/8/layout/radial5"/>
    <dgm:cxn modelId="{2D19A3E4-7B28-459C-BBAD-4878D9947272}" type="presOf" srcId="{F34574AA-C580-4184-A991-9C57C53DE40B}" destId="{01747D8F-B98E-42A0-BC88-22AD1AE62B50}" srcOrd="1" destOrd="0" presId="urn:microsoft.com/office/officeart/2005/8/layout/radial5"/>
    <dgm:cxn modelId="{2480CDDF-3CC4-43A5-B5F2-F8342B5D7BF7}" type="presOf" srcId="{B9A60CFC-6627-4A45-9CB5-5A3F01DA5EAF}" destId="{75A21BBF-E748-4AD9-A46C-492691C29E90}" srcOrd="0" destOrd="0" presId="urn:microsoft.com/office/officeart/2005/8/layout/radial5"/>
    <dgm:cxn modelId="{C6CF7A39-EAE1-462B-B783-D44A0254F6AB}" type="presParOf" srcId="{9AB58BA0-A745-487A-98FA-A8959DAC4574}" destId="{1A76C1DC-EDFE-47FB-9B22-F376B82EB3D5}" srcOrd="0" destOrd="0" presId="urn:microsoft.com/office/officeart/2005/8/layout/radial5"/>
    <dgm:cxn modelId="{2F50C9DB-69FF-4F27-8E56-DAF56955D6A6}" type="presParOf" srcId="{9AB58BA0-A745-487A-98FA-A8959DAC4574}" destId="{6F5C1F20-1EF7-4E1B-9A70-1E97C9F96760}" srcOrd="1" destOrd="0" presId="urn:microsoft.com/office/officeart/2005/8/layout/radial5"/>
    <dgm:cxn modelId="{CB19FB0B-EE67-4686-9E4C-E7804BD0D016}" type="presParOf" srcId="{6F5C1F20-1EF7-4E1B-9A70-1E97C9F96760}" destId="{01747D8F-B98E-42A0-BC88-22AD1AE62B50}" srcOrd="0" destOrd="0" presId="urn:microsoft.com/office/officeart/2005/8/layout/radial5"/>
    <dgm:cxn modelId="{D998C489-5314-4421-BEB9-98FC3606E8A5}" type="presParOf" srcId="{9AB58BA0-A745-487A-98FA-A8959DAC4574}" destId="{457EB519-E18F-4634-B493-9673CCEEC2E1}" srcOrd="2" destOrd="0" presId="urn:microsoft.com/office/officeart/2005/8/layout/radial5"/>
    <dgm:cxn modelId="{6D1E15C4-1815-4FD1-88C4-A53AAE297CB8}" type="presParOf" srcId="{9AB58BA0-A745-487A-98FA-A8959DAC4574}" destId="{8AF89D33-19E0-4907-BF82-28C0BCB02D0C}" srcOrd="3" destOrd="0" presId="urn:microsoft.com/office/officeart/2005/8/layout/radial5"/>
    <dgm:cxn modelId="{31609684-333F-4A19-BB11-2A4E6C23702B}" type="presParOf" srcId="{8AF89D33-19E0-4907-BF82-28C0BCB02D0C}" destId="{52BF4F35-A04C-495A-8F06-D488543AC012}" srcOrd="0" destOrd="0" presId="urn:microsoft.com/office/officeart/2005/8/layout/radial5"/>
    <dgm:cxn modelId="{A69D85E2-7FF8-4675-8D4B-FA721CB0B2B9}" type="presParOf" srcId="{9AB58BA0-A745-487A-98FA-A8959DAC4574}" destId="{75A21BBF-E748-4AD9-A46C-492691C29E90}" srcOrd="4" destOrd="0" presId="urn:microsoft.com/office/officeart/2005/8/layout/radial5"/>
    <dgm:cxn modelId="{E8909633-3900-40FD-B551-1F85AE079695}" type="presParOf" srcId="{9AB58BA0-A745-487A-98FA-A8959DAC4574}" destId="{F4D57B9A-A414-4CB6-B9DB-96019E057EA3}" srcOrd="5" destOrd="0" presId="urn:microsoft.com/office/officeart/2005/8/layout/radial5"/>
    <dgm:cxn modelId="{4E6A55A8-192B-4DAD-A6FD-EE044C439D6E}" type="presParOf" srcId="{F4D57B9A-A414-4CB6-B9DB-96019E057EA3}" destId="{0AEB8356-00A8-45F5-B691-F5F11F35A943}" srcOrd="0" destOrd="0" presId="urn:microsoft.com/office/officeart/2005/8/layout/radial5"/>
    <dgm:cxn modelId="{973C2EC6-8989-4B3E-AC82-8B806BCCB75F}" type="presParOf" srcId="{9AB58BA0-A745-487A-98FA-A8959DAC4574}" destId="{503E5FCA-E6B0-4BBF-A3BC-B007614EE6A8}" srcOrd="6" destOrd="0" presId="urn:microsoft.com/office/officeart/2005/8/layout/radial5"/>
    <dgm:cxn modelId="{3B98FC53-70DE-46EA-8BE2-42CBB12C4A6E}" type="presParOf" srcId="{9AB58BA0-A745-487A-98FA-A8959DAC4574}" destId="{4EA5BEF0-B9A4-49CD-A656-97DFE2DB3D86}" srcOrd="7" destOrd="0" presId="urn:microsoft.com/office/officeart/2005/8/layout/radial5"/>
    <dgm:cxn modelId="{01796263-70DC-401A-AD80-1858914B1372}" type="presParOf" srcId="{4EA5BEF0-B9A4-49CD-A656-97DFE2DB3D86}" destId="{86FD1874-3F32-4D95-B8E4-747D1AC0C954}" srcOrd="0" destOrd="0" presId="urn:microsoft.com/office/officeart/2005/8/layout/radial5"/>
    <dgm:cxn modelId="{814C466F-B7A5-435B-809E-5656EB0D2C13}" type="presParOf" srcId="{9AB58BA0-A745-487A-98FA-A8959DAC4574}" destId="{99F3A439-1F52-4258-B7AF-8A126666856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D636E-9899-446D-8A52-29017E884740}">
      <dsp:nvSpPr>
        <dsp:cNvPr id="0" name=""/>
        <dsp:cNvSpPr/>
      </dsp:nvSpPr>
      <dsp:spPr>
        <a:xfrm>
          <a:off x="0" y="251841"/>
          <a:ext cx="873033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Раунд 2020 года в регионе СНГ можно охарактеризовать как переломный с точки зрения существовавших ранее традиционных практик: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311240"/>
        <a:ext cx="8611534" cy="1098002"/>
      </dsp:txXfrm>
    </dsp:sp>
    <dsp:sp modelId="{FE7BDA9B-C562-4D9C-9029-B97CD586E2D2}">
      <dsp:nvSpPr>
        <dsp:cNvPr id="0" name=""/>
        <dsp:cNvSpPr/>
      </dsp:nvSpPr>
      <dsp:spPr>
        <a:xfrm>
          <a:off x="0" y="1468641"/>
          <a:ext cx="8730332" cy="275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18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Интернета – как возможность для населения принять участие в переписи и самостоятельно заполнить переписные листы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усложнилась модель переписи – традиционный метод в сочетании с использованием административных данных/регистров населения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практически повсеместный отказ от бумажных переписных листов и активное использование планшетов для опроса населения и ввода информации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900"/>
            </a:spcAft>
            <a:buChar char="••"/>
          </a:pPr>
          <a:r>
            <a:rPr lang="ru-RU" sz="1800" b="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в качестве технического средства для записи ответов респондентов личные телефоны переписчиков с предустановленным мобильным приложением</a:t>
          </a:r>
          <a:endParaRPr lang="ru-RU" sz="1800" b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68641"/>
        <a:ext cx="8730332" cy="2758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6C1DC-EDFE-47FB-9B22-F376B82EB3D5}">
      <dsp:nvSpPr>
        <dsp:cNvPr id="0" name=""/>
        <dsp:cNvSpPr/>
      </dsp:nvSpPr>
      <dsp:spPr>
        <a:xfrm>
          <a:off x="2492011" y="1482486"/>
          <a:ext cx="1452461" cy="1515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ИКТ в переписи населения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4719" y="1704442"/>
        <a:ext cx="1027045" cy="1071696"/>
      </dsp:txXfrm>
    </dsp:sp>
    <dsp:sp modelId="{6F5C1F20-1EF7-4E1B-9A70-1E97C9F96760}">
      <dsp:nvSpPr>
        <dsp:cNvPr id="0" name=""/>
        <dsp:cNvSpPr/>
      </dsp:nvSpPr>
      <dsp:spPr>
        <a:xfrm rot="13385979">
          <a:off x="2232677" y="1327847"/>
          <a:ext cx="380850" cy="336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320071" y="1429709"/>
        <a:ext cx="279826" cy="202049"/>
      </dsp:txXfrm>
    </dsp:sp>
    <dsp:sp modelId="{457EB519-E18F-4634-B493-9673CCEEC2E1}">
      <dsp:nvSpPr>
        <dsp:cNvPr id="0" name=""/>
        <dsp:cNvSpPr/>
      </dsp:nvSpPr>
      <dsp:spPr>
        <a:xfrm>
          <a:off x="859456" y="-3472"/>
          <a:ext cx="1499816" cy="1476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Снижение нагрузки на респондентов и персонал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9099" y="212748"/>
        <a:ext cx="1060530" cy="1044002"/>
      </dsp:txXfrm>
    </dsp:sp>
    <dsp:sp modelId="{8AF89D33-19E0-4907-BF82-28C0BCB02D0C}">
      <dsp:nvSpPr>
        <dsp:cNvPr id="0" name=""/>
        <dsp:cNvSpPr/>
      </dsp:nvSpPr>
      <dsp:spPr>
        <a:xfrm rot="19035648">
          <a:off x="3834746" y="1306770"/>
          <a:ext cx="423082" cy="336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848159" y="1408400"/>
        <a:ext cx="322058" cy="202049"/>
      </dsp:txXfrm>
    </dsp:sp>
    <dsp:sp modelId="{75A21BBF-E748-4AD9-A46C-492691C29E90}">
      <dsp:nvSpPr>
        <dsp:cNvPr id="0" name=""/>
        <dsp:cNvSpPr/>
      </dsp:nvSpPr>
      <dsp:spPr>
        <a:xfrm>
          <a:off x="4176570" y="44053"/>
          <a:ext cx="1341936" cy="1381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Ускорение сроков обработки и публикации итогов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3092" y="246355"/>
        <a:ext cx="948892" cy="976799"/>
      </dsp:txXfrm>
    </dsp:sp>
    <dsp:sp modelId="{F4D57B9A-A414-4CB6-B9DB-96019E057EA3}">
      <dsp:nvSpPr>
        <dsp:cNvPr id="0" name=""/>
        <dsp:cNvSpPr/>
      </dsp:nvSpPr>
      <dsp:spPr>
        <a:xfrm rot="2508354">
          <a:off x="3839539" y="2799085"/>
          <a:ext cx="383653" cy="336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852399" y="2832762"/>
        <a:ext cx="282629" cy="202049"/>
      </dsp:txXfrm>
    </dsp:sp>
    <dsp:sp modelId="{503E5FCA-E6B0-4BBF-A3BC-B007614EE6A8}">
      <dsp:nvSpPr>
        <dsp:cNvPr id="0" name=""/>
        <dsp:cNvSpPr/>
      </dsp:nvSpPr>
      <dsp:spPr>
        <a:xfrm>
          <a:off x="4125405" y="2975212"/>
          <a:ext cx="1444257" cy="1444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качества данных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6912" y="3186720"/>
        <a:ext cx="1021243" cy="1021253"/>
      </dsp:txXfrm>
    </dsp:sp>
    <dsp:sp modelId="{4EA5BEF0-B9A4-49CD-A656-97DFE2DB3D86}">
      <dsp:nvSpPr>
        <dsp:cNvPr id="0" name=""/>
        <dsp:cNvSpPr/>
      </dsp:nvSpPr>
      <dsp:spPr>
        <a:xfrm rot="8341650">
          <a:off x="2160687" y="2808275"/>
          <a:ext cx="419302" cy="336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249337" y="2842503"/>
        <a:ext cx="318278" cy="202049"/>
      </dsp:txXfrm>
    </dsp:sp>
    <dsp:sp modelId="{99F3A439-1F52-4258-B7AF-8A1266668563}">
      <dsp:nvSpPr>
        <dsp:cNvPr id="0" name=""/>
        <dsp:cNvSpPr/>
      </dsp:nvSpPr>
      <dsp:spPr>
        <a:xfrm>
          <a:off x="841727" y="3014675"/>
          <a:ext cx="1397483" cy="1365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Импульс для развития национальных ИКТ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6384" y="3214624"/>
        <a:ext cx="988169" cy="965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F3A74-7BF4-4CC1-A30C-1DA23601D33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5A9DF-E9C1-4DCA-8788-17808F072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8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2BD50-A53A-42AF-BAAC-943B9F81B8E1}" type="datetimeFigureOut">
              <a:rPr lang="ru-RU" smtClean="0"/>
              <a:t>22.04.2024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F93F-85EC-4545-86AB-96C0DCB733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13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F93F-85EC-4545-86AB-96C0DCB7333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18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84463" y="9448908"/>
            <a:ext cx="2972004" cy="4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7" tIns="48014" rIns="96027" bIns="48014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B473F06-5C09-4E05-AE5F-8716E682631B}" type="slidenum">
              <a:rPr lang="ru-RU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10</a:t>
            </a:fld>
            <a:endParaRPr lang="ru-RU" sz="13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84464" y="9448908"/>
            <a:ext cx="2972005" cy="4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27" tIns="48014" rIns="96027" bIns="48014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B473F06-5C09-4E05-AE5F-8716E682631B}" type="slidenum">
              <a:rPr lang="ru-RU" sz="13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ru-RU" sz="13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25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Cis-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изображения для правки\Карта 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3" y="666286"/>
            <a:ext cx="7672289" cy="43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755576" y="51470"/>
            <a:ext cx="81369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3" descr="C:\Users\Admin\Desktop\изображения для правки\эмблема белая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63638"/>
            <a:ext cx="10058216" cy="94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изображения для правки\лого статком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403992"/>
            <a:ext cx="1622033" cy="15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88383" y="123475"/>
            <a:ext cx="776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Межгосударственный статистический комитет</a:t>
            </a:r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Содружества Независимых Государств</a:t>
            </a:r>
            <a:b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Статкомитет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СНГ)</a:t>
            </a:r>
            <a:endParaRPr lang="ru-RU" sz="12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5" name="Picture 3" descr="C:\Users\Admin\Desktop\изображения для правки\эмблема белая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08" y="-1604714"/>
            <a:ext cx="10058216" cy="94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0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1 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5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55576" y="51470"/>
            <a:ext cx="828092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C:\Users\Admin\Desktop\изображения для правки\лого статком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403992"/>
            <a:ext cx="1622033" cy="15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93" y="3363838"/>
            <a:ext cx="1436145" cy="143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2485933" y="1794729"/>
            <a:ext cx="41764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02057" y="285978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www.</a:t>
            </a:r>
            <a:r>
              <a:rPr lang="de-DE" sz="14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new.cisstat.org</a:t>
            </a:r>
            <a:endParaRPr lang="ru-RU" sz="1400" b="1" kern="0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2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BB3EE7B7-F5C2-4E5A-B7C9-88A1341BEEC8}" type="datetime1">
              <a:rPr lang="ru-RU">
                <a:solidFill>
                  <a:prstClr val="black"/>
                </a:solidFill>
              </a:rPr>
              <a:pPr>
                <a:defRPr/>
              </a:pPr>
              <a:t>22.04.2024</a:t>
            </a:fld>
            <a:r>
              <a:rPr lang="ru-RU">
                <a:solidFill>
                  <a:prstClr val="black"/>
                </a:solidFill>
              </a:rPr>
              <a:t>16.04.2012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1F497D">
                    <a:lumMod val="75000"/>
                  </a:srgbClr>
                </a:solidFill>
              </a:rPr>
              <a:t>Иванов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17359776-8E79-459D-9FF0-91CB30E192D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1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1 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8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25083"/>
            <a:ext cx="6480720" cy="5466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27584" y="3867894"/>
            <a:ext cx="7416824" cy="936104"/>
          </a:xfrm>
        </p:spPr>
        <p:txBody>
          <a:bodyPr/>
          <a:lstStyle/>
          <a:p>
            <a:r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1 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Нижний колонтитул 2"/>
          <p:cNvSpPr txBox="1">
            <a:spLocks/>
          </p:cNvSpPr>
          <p:nvPr userDrawn="1"/>
        </p:nvSpPr>
        <p:spPr>
          <a:xfrm>
            <a:off x="611560" y="2663406"/>
            <a:ext cx="8064896" cy="7920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Текст</a:t>
            </a:r>
          </a:p>
          <a:p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9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Cis-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изображения для правки\Карта 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3" y="666286"/>
            <a:ext cx="7672289" cy="43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755576" y="51470"/>
            <a:ext cx="81369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3" descr="C:\Users\Admin\Desktop\изображения для правки\эмблема белая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63638"/>
            <a:ext cx="10058216" cy="94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изображения для правки\лого статком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403992"/>
            <a:ext cx="1622033" cy="15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88383" y="123475"/>
            <a:ext cx="776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Межгосударственный статистический комитет</a:t>
            </a:r>
            <a:r>
              <a:rPr lang="en-US" sz="1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Содружества Независимых Государств</a:t>
            </a:r>
            <a:b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Статкомитет</a:t>
            </a:r>
            <a:r>
              <a:rPr lang="ru-RU" sz="12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СНГ)</a:t>
            </a:r>
            <a:endParaRPr lang="ru-RU" sz="12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5" name="Picture 3" descr="C:\Users\Admin\Desktop\изображения для правки\эмблема белая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08" y="-1604714"/>
            <a:ext cx="10058216" cy="94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5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1 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7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55576" y="51470"/>
            <a:ext cx="828092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 descr="C:\Users\Admin\Desktop\изображения для правки\лого статком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403992"/>
            <a:ext cx="1622033" cy="15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93" y="3363838"/>
            <a:ext cx="1436145" cy="143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2485933" y="1794729"/>
            <a:ext cx="41764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02057" y="285978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www.</a:t>
            </a:r>
            <a:r>
              <a:rPr lang="de-DE" sz="1400" b="1" kern="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new.cisstat.org</a:t>
            </a:r>
            <a:endParaRPr lang="ru-RU" sz="1400" b="1" kern="0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7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BB3EE7B7-F5C2-4E5A-B7C9-88A1341BEEC8}" type="datetime1">
              <a:rPr lang="ru-RU">
                <a:solidFill>
                  <a:prstClr val="black"/>
                </a:solidFill>
              </a:rPr>
              <a:pPr>
                <a:defRPr/>
              </a:pPr>
              <a:t>22.04.2024</a:t>
            </a:fld>
            <a:r>
              <a:rPr lang="ru-RU">
                <a:solidFill>
                  <a:prstClr val="black"/>
                </a:solidFill>
              </a:rPr>
              <a:t>16.04.2012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1F497D">
                    <a:lumMod val="75000"/>
                  </a:srgbClr>
                </a:solidFill>
              </a:rPr>
              <a:t>Иванов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17359776-8E79-459D-9FF0-91CB30E192D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9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25083"/>
            <a:ext cx="6480720" cy="5466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27584" y="3867894"/>
            <a:ext cx="7416824" cy="936104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1 </a:t>
            </a:r>
            <a:endParaRPr lang="ru-RU" dirty="0"/>
          </a:p>
        </p:txBody>
      </p:sp>
      <p:sp>
        <p:nvSpPr>
          <p:cNvPr id="4" name="Нижний колонтитул 2"/>
          <p:cNvSpPr txBox="1">
            <a:spLocks/>
          </p:cNvSpPr>
          <p:nvPr userDrawn="1"/>
        </p:nvSpPr>
        <p:spPr>
          <a:xfrm>
            <a:off x="611560" y="2663406"/>
            <a:ext cx="8064896" cy="7920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Текст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7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Cis-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изображения для правки\Карта 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3" y="666286"/>
            <a:ext cx="7672289" cy="43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755576" y="51470"/>
            <a:ext cx="81369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3" descr="C:\Users\Admin\Desktop\изображения для правки\эмблема белая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63638"/>
            <a:ext cx="10058216" cy="94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изображения для правки\лого статком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403992"/>
            <a:ext cx="1622033" cy="15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88383" y="123475"/>
            <a:ext cx="776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baseline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Межгосударственный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статистический комитет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Содружества Независимых Государств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(Статкомитет СНГ)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3" descr="C:\Users\Admin\Desktop\изображения для правки\эмблема белая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08" y="-1604714"/>
            <a:ext cx="10058216" cy="94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1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23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55576" y="51470"/>
            <a:ext cx="828092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C:\Users\Admin\Desktop\изображения для правки\лого статком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403992"/>
            <a:ext cx="1622033" cy="15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93" y="3363838"/>
            <a:ext cx="1436145" cy="143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2485933" y="1794729"/>
            <a:ext cx="41764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602057" y="285978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www.</a:t>
            </a:r>
            <a:r>
              <a:rPr lang="de-DE" sz="1400" b="1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new.cisstat.org</a:t>
            </a:r>
            <a:endParaRPr lang="ru-RU" sz="1400" b="1" kern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239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 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59776-8E79-459D-9FF0-91CB30E19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4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1FDDC010-49BB-4967-B111-477AB6EF5F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36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1 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9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25083"/>
            <a:ext cx="6480720" cy="5466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27584" y="3867894"/>
            <a:ext cx="7416824" cy="936104"/>
          </a:xfrm>
        </p:spPr>
        <p:txBody>
          <a:bodyPr/>
          <a:lstStyle/>
          <a:p>
            <a:r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1 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Нижний колонтитул 2"/>
          <p:cNvSpPr txBox="1">
            <a:spLocks/>
          </p:cNvSpPr>
          <p:nvPr userDrawn="1"/>
        </p:nvSpPr>
        <p:spPr>
          <a:xfrm>
            <a:off x="611560" y="2663406"/>
            <a:ext cx="8064896" cy="7920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Текст</a:t>
            </a:r>
          </a:p>
          <a:p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0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theme" Target="../theme/theme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480720" cy="54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C:\Users\Admin\Desktop\изображения для правки\лого статком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03992"/>
            <a:ext cx="1622033" cy="15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изображения для правки\лого снг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46344"/>
            <a:ext cx="1712626" cy="16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331640" y="546667"/>
            <a:ext cx="748883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1520" y="771550"/>
            <a:ext cx="8640960" cy="417646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3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  <p:sldLayoutId id="2147483653" r:id="rId4"/>
    <p:sldLayoutId id="2147483650" r:id="rId5"/>
    <p:sldLayoutId id="214748365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000" b="1" i="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изображения для правки\Карта 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7" y="671601"/>
            <a:ext cx="7780323" cy="43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1520" y="4443959"/>
            <a:ext cx="8640960" cy="5979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>
                <a:ea typeface="Yu Gothic UI Semilight" panose="020B0400000000000000" pitchFamily="34" charset="-128"/>
                <a:cs typeface="Arial" panose="020B0604020202020204" pitchFamily="34" charset="0"/>
              </a:rPr>
              <a:t>1 </a:t>
            </a:r>
            <a:endParaRPr lang="ru-RU" dirty="0"/>
          </a:p>
        </p:txBody>
      </p:sp>
      <p:pic>
        <p:nvPicPr>
          <p:cNvPr id="7" name="Picture 3" descr="C:\Users\Admin\Desktop\изображения для правки\лого сн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46344"/>
            <a:ext cx="1712626" cy="16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изображения для правки\лого статком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403992"/>
            <a:ext cx="1622033" cy="15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123475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baseline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Межгосударственный статистический комитет</a:t>
            </a:r>
            <a:r>
              <a:rPr lang="en-US" sz="1200" b="1" baseline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baseline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Содружества Независимых Государств</a:t>
            </a:r>
            <a:br>
              <a:rPr lang="ru-RU" sz="1200" b="1" baseline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baseline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(Статкомитет СНГ)</a:t>
            </a:r>
            <a:endParaRPr lang="ru-RU" sz="1200" baseline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Admin\Desktop\изображения для правки\эмблема финал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91" y="1824600"/>
            <a:ext cx="2664298" cy="25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9812" y="3435846"/>
            <a:ext cx="3384376" cy="504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ru-RU" dirty="0" smtClean="0"/>
              <a:t>И.О. Фамилия</a:t>
            </a:r>
          </a:p>
          <a:p>
            <a:pPr lvl="4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949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11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000" b="1" i="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600" b="1" i="1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5933" y="1794729"/>
            <a:ext cx="41764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93" y="3363838"/>
            <a:ext cx="1436145" cy="143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02057" y="285978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www.</a:t>
            </a:r>
            <a:r>
              <a:rPr lang="de-DE" sz="1400" b="1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new.cisstat.org</a:t>
            </a:r>
            <a:endParaRPr lang="ru-RU" sz="1400" b="1" kern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" name="Picture 3" descr="C:\Users\Admin\Desktop\изображения для правки\лого сн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46344"/>
            <a:ext cx="1712626" cy="16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\Desktop\изображения для правки\лого статко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403992"/>
            <a:ext cx="1622033" cy="15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0595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480720" cy="54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C:\Users\Admin\Desktop\изображения для правки\лого статком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03992"/>
            <a:ext cx="1622033" cy="15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изображения для правки\лого снг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46344"/>
            <a:ext cx="1712626" cy="16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331640" y="546667"/>
            <a:ext cx="748883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1520" y="771550"/>
            <a:ext cx="8640960" cy="417646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1 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8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000" b="1" i="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480720" cy="54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Picture 4" descr="C:\Users\Admin\Desktop\изображения для правки\лого статком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03992"/>
            <a:ext cx="1622033" cy="151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изображения для правки\лого снг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46344"/>
            <a:ext cx="1712626" cy="16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331640" y="546667"/>
            <a:ext cx="748883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1520" y="771550"/>
            <a:ext cx="8640960" cy="417646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1 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9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000" b="1" i="0" kern="1200" baseline="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armstat.am/ru/?nid=743" TargetMode="External"/><Relationship Id="rId7" Type="http://schemas.openxmlformats.org/officeDocument/2006/relationships/hyperlink" Target="https://elkattoo.stat.kg/" TargetMode="External"/><Relationship Id="rId2" Type="http://schemas.openxmlformats.org/officeDocument/2006/relationships/hyperlink" Target="https://www.armstat.am/ru/?nid=157&amp;id=90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census.belstat.gov.by/sections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hyperlink" Target="https://new.stat.gov.kz/ru/instuments/dashboards/8763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rosstat.gov.ru/vpn/2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50963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Инновационные подходы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в переписях населения стран СНГ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64671" y="3291830"/>
            <a:ext cx="6172429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600" b="1" i="1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И. А.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Збарская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Yu Gothic UI Semilight" panose="020B0400000000000000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Начальник Управления социально-демографической статистики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Статкомитета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 СНГ,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к.соц.н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.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Yu Gothic UI Semilight" panose="020B0400000000000000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ru-RU" sz="12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Yu Gothic UI Semilight" panose="020B0400000000000000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Международная конференция </a:t>
            </a:r>
          </a:p>
          <a:p>
            <a:pPr>
              <a:spcBef>
                <a:spcPts val="0"/>
              </a:spcBef>
            </a:pP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«Развитие профессиональных компетенций в статистике (РПК-статистика)»</a:t>
            </a:r>
          </a:p>
          <a:p>
            <a:pPr>
              <a:spcBef>
                <a:spcPts val="0"/>
              </a:spcBef>
            </a:pP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23-24 апреля 2024 г.</a:t>
            </a:r>
          </a:p>
          <a:p>
            <a:pPr>
              <a:spcBef>
                <a:spcPts val="0"/>
              </a:spcBef>
            </a:pPr>
            <a:r>
              <a:rPr lang="ru-RU" sz="105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г</a:t>
            </a:r>
            <a:r>
              <a:rPr lang="ru-RU" sz="105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.Москва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 </a:t>
            </a:r>
            <a:b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 txBox="1">
            <a:spLocks/>
          </p:cNvSpPr>
          <p:nvPr/>
        </p:nvSpPr>
        <p:spPr bwMode="auto">
          <a:xfrm>
            <a:off x="179513" y="735807"/>
            <a:ext cx="8730331" cy="415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238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ctr">
              <a:spcAft>
                <a:spcPts val="600"/>
              </a:spcAft>
            </a:pPr>
            <a:endParaRPr lang="ru-RU" b="1" u="sng" dirty="0" smtClean="0"/>
          </a:p>
          <a:p>
            <a:pPr indent="0" algn="ctr">
              <a:spcAft>
                <a:spcPts val="600"/>
              </a:spcAft>
            </a:pPr>
            <a:endParaRPr lang="ru-RU" b="1" u="sng" dirty="0" smtClean="0"/>
          </a:p>
          <a:p>
            <a:pPr indent="0" algn="ctr">
              <a:spcAft>
                <a:spcPts val="600"/>
              </a:spcAft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Основные методы контроля и оценки качества итогов переписи: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Оперативный мониторинг и контроль для исключения ошибок на всех этапах – подготовительные мероприятия, во время переписи населения, обработка материалов переписи и формирование итогов. 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Проведение контрольных мероприятий - выборочный контрольный обход, заполнение контрольных документов.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Проведение выборочного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постпереписного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обследования (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PES)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Сопоставление итогов переписи с данными текущей статистикой.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Применение методов демографического анализа на итогах переписи.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Сопоставление итогов переписи с данными из регистров и административных источников.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ts val="0"/>
              </a:spcBef>
              <a:defRPr/>
            </a:pPr>
            <a:endParaRPr lang="ru-RU" sz="2000" dirty="0"/>
          </a:p>
          <a:p>
            <a:pPr algn="just">
              <a:lnSpc>
                <a:spcPct val="115000"/>
              </a:lnSpc>
              <a:buFont typeface="Wingdings" pitchFamily="2" charset="2"/>
              <a:buChar char="Ø"/>
            </a:pPr>
            <a:endParaRPr lang="ru-RU" sz="2200" b="1" dirty="0" smtClean="0">
              <a:solidFill>
                <a:schemeClr val="tx2"/>
              </a:solidFill>
            </a:endParaRPr>
          </a:p>
          <a:p>
            <a:endParaRPr lang="ru-RU" sz="1600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225973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 переписи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9"/>
          <p:cNvSpPr txBox="1">
            <a:spLocks noGrp="1"/>
          </p:cNvSpPr>
          <p:nvPr/>
        </p:nvSpPr>
        <p:spPr bwMode="auto">
          <a:xfrm>
            <a:off x="8710614" y="4894008"/>
            <a:ext cx="325883" cy="16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5A0AF09-52F7-48EF-A352-546885F47D7B}" type="slidenum">
              <a:rPr lang="ru-RU" sz="12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10</a:t>
            </a:fld>
            <a:endParaRPr lang="ru-RU" sz="1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206" y="735807"/>
            <a:ext cx="8496944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 охвата          ошибки содержания         операционные ошибки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Риски качества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748464" y="4803998"/>
            <a:ext cx="221196" cy="23710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A12213-85E6-4BB1-B04B-48C29C108851}" type="slidenum">
              <a:rPr lang="ru-RU" sz="100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z="10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759" y="1059582"/>
            <a:ext cx="2312039" cy="3454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882610"/>
            <a:ext cx="5583206" cy="413446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u="sng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риски для качества при использовании административных данных: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НСС имеет ограниченный контроль над сбором и обработкой данных.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административных данных в иных целях, чем те, для которых эти данные были изначально собраны.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Административные данные не собираются для статистических целей. Источники данных могут использовать  концепции, классификации и определения, отличные от тех, которые требуются для переписи.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Сложность административных данных, доступность и полнота связанных метаданных будут влиять на способность НСС понимать, получать доступ и использовать административный источник.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131192"/>
            <a:ext cx="1008112" cy="151216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649736" y="1131192"/>
            <a:ext cx="1004218" cy="151216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39552" y="2643360"/>
            <a:ext cx="1008112" cy="1582982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1547664" y="2643360"/>
            <a:ext cx="1106290" cy="1582982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2843808" y="2643360"/>
            <a:ext cx="360040" cy="288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90012129"/>
              </p:ext>
            </p:extLst>
          </p:nvPr>
        </p:nvGraphicFramePr>
        <p:xfrm>
          <a:off x="179512" y="523588"/>
          <a:ext cx="8730332" cy="447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123478"/>
            <a:ext cx="7447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Особенности переписей раунда 2020 в странах СНГ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778788" y="4883792"/>
            <a:ext cx="365212" cy="23710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A12213-85E6-4BB1-B04B-48C29C108851}" type="slidenum">
              <a:rPr lang="ru-RU" sz="10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47148" cy="546667"/>
          </a:xfrm>
        </p:spPr>
        <p:txBody>
          <a:bodyPr/>
          <a:lstStyle/>
          <a:p>
            <a:r>
              <a:rPr lang="ru-RU" dirty="0" smtClean="0"/>
              <a:t>Цифровые технологии в переписи</a:t>
            </a:r>
            <a:endParaRPr lang="ru-RU" dirty="0"/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4188965417"/>
              </p:ext>
            </p:extLst>
          </p:nvPr>
        </p:nvGraphicFramePr>
        <p:xfrm>
          <a:off x="1259632" y="627534"/>
          <a:ext cx="64087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1"/>
          <p:cNvSpPr txBox="1">
            <a:spLocks/>
          </p:cNvSpPr>
          <p:nvPr/>
        </p:nvSpPr>
        <p:spPr>
          <a:xfrm>
            <a:off x="8778788" y="4883792"/>
            <a:ext cx="365212" cy="23710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9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Документы ООН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748464" y="4803998"/>
            <a:ext cx="221196" cy="23710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A12213-85E6-4BB1-B04B-48C29C108851}" type="slidenum">
              <a:rPr lang="ru-RU" sz="100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10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761" y="1520086"/>
            <a:ext cx="2312039" cy="3454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Резолюция ООН от</a:t>
            </a:r>
          </a:p>
          <a:p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июня 2015 года «Всемирная про-грамма переписей населения и </a:t>
            </a:r>
            <a:r>
              <a:rPr lang="ru-RU" sz="1400" b="1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жи-лищного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фонда 2020 года»:</a:t>
            </a:r>
            <a:r>
              <a:rPr lang="ru-RU" sz="1400" i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i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настоятельно призывает государства-члены провести в период с 2015 по 2024 год по меньшей мере одну перепись населения и жилищного фонда».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9542"/>
            <a:ext cx="8208912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1947 год –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Резолюция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«Международные планы в отношении переписи в или около 1950 года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1958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–«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и рекомендации в отношении переписей населения и жилищного фонда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1520086"/>
            <a:ext cx="5799230" cy="345479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u="sng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Руководства </a:t>
            </a:r>
            <a:r>
              <a:rPr lang="ru-RU" sz="1400" u="sng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рекомендации </a:t>
            </a:r>
            <a:r>
              <a:rPr lang="ru-RU" sz="1400" u="sng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ООН в отношении раунда 2020 года: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и Рекомендации в отношении переписей населения и жилищного фонда. Третье пересмотренное издание. </a:t>
            </a:r>
            <a:endParaRPr lang="ru-RU" sz="1400" b="1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по подготовке и проведению переписей населения и жилищного фонда. Второе пересмотренное издание.</a:t>
            </a:r>
            <a:endParaRPr lang="ru-RU" sz="1400" b="1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Руководящие принципы использования технологий электронного сбора данных в переписях населения и жилищного фонда.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Конференции европейских статистиков по проведению переписей населения и жилищного фонда 2020 года.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Руководящие принципы использования регистров и административных данных в целях переписей населения и жилищного фонда</a:t>
            </a:r>
          </a:p>
          <a:p>
            <a:pPr marL="72000" indent="-7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по оценке качества административных источников данных для использования при переписи населения. </a:t>
            </a:r>
            <a:endParaRPr lang="ru-RU" sz="14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771800" y="3003798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Раунд 2020 года в СНГ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9761" y="771551"/>
            <a:ext cx="81446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глав государств СНГ «О проведении переписей населения раунда 2020 года в государствах-участниках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СНГ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(сентябрь 2016 г., г. Бишкек)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Пункт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1.Провести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переписи населения … в максимально близкие к 2020 году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сроки. 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Пункт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2.Совету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руководителей статистических служб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стран СНГ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согласовать </a:t>
            </a:r>
            <a:r>
              <a:rPr lang="ky-KG" sz="16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показателей для включения в </a:t>
            </a:r>
            <a:r>
              <a:rPr lang="ky-KG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национальных переписей населения </a:t>
            </a:r>
            <a:r>
              <a:rPr lang="ky-KG" sz="16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обеспечения </a:t>
            </a:r>
            <a:r>
              <a:rPr lang="ky-KG" sz="16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межстрановой </a:t>
            </a:r>
            <a:r>
              <a:rPr lang="ky-KG" sz="16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сопоставимости.</a:t>
            </a:r>
          </a:p>
          <a:p>
            <a:pPr algn="just">
              <a:spcAft>
                <a:spcPts val="1200"/>
              </a:spcAft>
            </a:pPr>
            <a:r>
              <a:rPr lang="ky-KG" sz="1600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3.Совету глав правительств СНГ ежегодно рассматривать ход реализации настоящего Решения.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748464" y="4803998"/>
            <a:ext cx="221196" cy="23710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A12213-85E6-4BB1-B04B-48C29C108851}" type="slidenum">
              <a:rPr lang="ru-RU" sz="100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10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546667"/>
          </a:xfrm>
        </p:spPr>
        <p:txBody>
          <a:bodyPr>
            <a:normAutofit/>
          </a:bodyPr>
          <a:lstStyle/>
          <a:p>
            <a:r>
              <a:rPr lang="ru-RU" dirty="0" smtClean="0"/>
              <a:t>Перепись населения в странах СНГ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7504" y="1356978"/>
            <a:ext cx="9001000" cy="1480458"/>
            <a:chOff x="0" y="1896978"/>
            <a:chExt cx="8909185" cy="1480458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0" y="2381841"/>
              <a:ext cx="8909185" cy="9393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472731" y="2499522"/>
              <a:ext cx="14680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Азербайджан</a:t>
              </a:r>
            </a:p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Беларусь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65466" y="2531050"/>
              <a:ext cx="14790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Таджикистан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06457" y="2531050"/>
              <a:ext cx="11475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Казахстан</a:t>
              </a:r>
            </a:p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Россия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778802" y="2546439"/>
              <a:ext cx="150861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Армения</a:t>
              </a:r>
            </a:p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Кыргызстан</a:t>
              </a:r>
            </a:p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Туркменистан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86819" y="1904372"/>
              <a:ext cx="6399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2019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03518" y="1896978"/>
              <a:ext cx="6399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2020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39112" y="1905227"/>
              <a:ext cx="6399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2023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30530" y="1904372"/>
              <a:ext cx="6399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2021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09291" y="1904372"/>
              <a:ext cx="6399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2022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567482" y="1935934"/>
              <a:ext cx="6399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2024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433421" y="2532253"/>
              <a:ext cx="12514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Молдова</a:t>
              </a:r>
            </a:p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Узбекистан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Блок-схема: узел 25"/>
            <p:cNvSpPr/>
            <p:nvPr/>
          </p:nvSpPr>
          <p:spPr>
            <a:xfrm>
              <a:off x="1116778" y="2291841"/>
              <a:ext cx="180000" cy="18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2333477" y="2291841"/>
              <a:ext cx="180000" cy="18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3760489" y="2301509"/>
              <a:ext cx="180000" cy="18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Блок-схема: узел 28"/>
            <p:cNvSpPr/>
            <p:nvPr/>
          </p:nvSpPr>
          <p:spPr>
            <a:xfrm>
              <a:off x="5039250" y="2296537"/>
              <a:ext cx="180000" cy="180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Блок-схема: узел 29"/>
            <p:cNvSpPr/>
            <p:nvPr/>
          </p:nvSpPr>
          <p:spPr>
            <a:xfrm>
              <a:off x="6269071" y="2274488"/>
              <a:ext cx="180000" cy="180000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7797441" y="2274488"/>
              <a:ext cx="180000" cy="180000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79512" y="3147814"/>
            <a:ext cx="8928992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ЧИСЛЕННОСТЬ ПЕРЕПИСАННОГО НАСЕЛЕНИЯ СТРАН СНГ </a:t>
            </a:r>
          </a:p>
          <a:p>
            <a:pPr algn="ctr">
              <a:spcBef>
                <a:spcPts val="90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(по состоянию на апрель 2024 г.)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11279" y="3867894"/>
            <a:ext cx="2797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212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млн человек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564" y="0"/>
            <a:ext cx="7416824" cy="546667"/>
          </a:xfrm>
        </p:spPr>
        <p:txBody>
          <a:bodyPr/>
          <a:lstStyle/>
          <a:p>
            <a:r>
              <a:rPr lang="ru-RU" dirty="0" smtClean="0"/>
              <a:t>Перепись населения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90194" y="680060"/>
            <a:ext cx="8414255" cy="4394671"/>
            <a:chOff x="190194" y="680060"/>
            <a:chExt cx="7902891" cy="439467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90194" y="4428400"/>
              <a:ext cx="5472608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Переписано </a:t>
              </a: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населения стран СНГ в раунде </a:t>
              </a:r>
              <a:r>
                <a:rPr lang="ru-RU" sz="12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2020: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н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а электронных устройствах переписчиком - </a:t>
              </a:r>
              <a:r>
                <a:rPr lang="ru-RU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156 млн человек 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(74%)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по 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Интернет самими респондентами - </a:t>
              </a:r>
              <a:r>
                <a:rPr lang="ru-RU" sz="1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35 млн человек </a:t>
              </a:r>
              <a:r>
                <a:rPr lang="ru-RU" sz="12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(16%)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3567" y="680060"/>
              <a:ext cx="2793587" cy="289292"/>
            </a:xfrm>
            <a:prstGeom prst="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 СНГ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4382" y="690245"/>
              <a:ext cx="2328701" cy="307777"/>
            </a:xfrm>
            <a:prstGeom prst="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ts val="900"/>
                </a:spcBef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РЕГИОН ЕЭК ООН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700593" y="1796479"/>
              <a:ext cx="1862609" cy="632554"/>
            </a:xfrm>
            <a:prstGeom prst="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Традиционный метод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700594" y="2809774"/>
              <a:ext cx="1918346" cy="743500"/>
            </a:xfrm>
            <a:prstGeom prst="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Комбинированный метод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700595" y="3855672"/>
              <a:ext cx="1962207" cy="474690"/>
            </a:xfrm>
            <a:prstGeom prst="rect">
              <a:avLst/>
            </a:prstGeom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Административные регистры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83566" y="1076706"/>
              <a:ext cx="1255022" cy="517559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Раунд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2000</a:t>
              </a:r>
            </a:p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Раунд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2010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038281" y="1076706"/>
              <a:ext cx="1437695" cy="517558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Раунд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2020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683567" y="1679375"/>
              <a:ext cx="1215497" cy="89452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Все страны СНГ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2038281" y="1679375"/>
              <a:ext cx="1437693" cy="89452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Азербайджан</a:t>
              </a:r>
            </a:p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Таджикистан</a:t>
              </a:r>
            </a:p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Туркменистан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2038282" y="2710914"/>
              <a:ext cx="1437694" cy="99678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Армения</a:t>
              </a:r>
            </a:p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Беларусь</a:t>
              </a:r>
            </a:p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Казахстан</a:t>
              </a:r>
            </a:p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Кыргызстан</a:t>
              </a:r>
            </a:p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Россия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683567" y="2710915"/>
              <a:ext cx="1224137" cy="99678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764381" y="1076706"/>
              <a:ext cx="1111329" cy="517557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Раунд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2000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928733" y="1076705"/>
              <a:ext cx="1164352" cy="517557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Раунд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2020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5940152" y="1920638"/>
              <a:ext cx="988580" cy="39205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40 стран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7012964" y="1920638"/>
              <a:ext cx="1080119" cy="39205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22 страны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5940152" y="2995463"/>
              <a:ext cx="988580" cy="37212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5 стран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7012964" y="2990267"/>
              <a:ext cx="1080120" cy="37212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13 стран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5940152" y="3909629"/>
              <a:ext cx="988580" cy="37212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страны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7012964" y="3906957"/>
              <a:ext cx="1080120" cy="37212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16 стран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683567" y="3855672"/>
              <a:ext cx="1215497" cy="47469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2038281" y="3855672"/>
              <a:ext cx="1410313" cy="47469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5576223" y="1992435"/>
              <a:ext cx="252000" cy="228526"/>
            </a:xfrm>
            <a:prstGeom prst="rightArrow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право 47"/>
            <p:cNvSpPr/>
            <p:nvPr/>
          </p:nvSpPr>
          <p:spPr>
            <a:xfrm>
              <a:off x="5618940" y="3062064"/>
              <a:ext cx="252000" cy="228526"/>
            </a:xfrm>
            <a:prstGeom prst="rightArrow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трелка вправо 48"/>
            <p:cNvSpPr/>
            <p:nvPr/>
          </p:nvSpPr>
          <p:spPr>
            <a:xfrm>
              <a:off x="5638382" y="3981426"/>
              <a:ext cx="252000" cy="228526"/>
            </a:xfrm>
            <a:prstGeom prst="rightArrow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7"/>
            <p:cNvSpPr/>
            <p:nvPr/>
          </p:nvSpPr>
          <p:spPr>
            <a:xfrm rot="10800000">
              <a:off x="3448595" y="4027773"/>
              <a:ext cx="252000" cy="228526"/>
            </a:xfrm>
            <a:prstGeom prst="right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трелка вправо 72"/>
            <p:cNvSpPr/>
            <p:nvPr/>
          </p:nvSpPr>
          <p:spPr>
            <a:xfrm rot="10800000">
              <a:off x="3448595" y="3062064"/>
              <a:ext cx="252000" cy="228526"/>
            </a:xfrm>
            <a:prstGeom prst="right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трелка вправо 73"/>
            <p:cNvSpPr/>
            <p:nvPr/>
          </p:nvSpPr>
          <p:spPr>
            <a:xfrm rot="10800000">
              <a:off x="3448593" y="2012373"/>
              <a:ext cx="252000" cy="228526"/>
            </a:xfrm>
            <a:prstGeom prst="right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121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25973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и способы получения сведений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80312"/>
              </p:ext>
            </p:extLst>
          </p:nvPr>
        </p:nvGraphicFramePr>
        <p:xfrm>
          <a:off x="251520" y="626083"/>
          <a:ext cx="7920000" cy="4336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6022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процентах</a:t>
                      </a:r>
                      <a:endParaRPr lang="ru-RU" sz="1100" b="0" i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576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Раунды 2000  и  2010</a:t>
                      </a:r>
                      <a:endParaRPr lang="ru-RU" sz="1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Раунд </a:t>
                      </a:r>
                      <a:r>
                        <a:rPr lang="ru-RU" sz="12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 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04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Опрос населения с использованием бумажных </a:t>
                      </a: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п\л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Опрос населения с использованием: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spc="-1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Заполнение населением п/л</a:t>
                      </a:r>
                      <a:endParaRPr lang="ru-RU" sz="1200" b="0" spc="-1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Интернету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бумажных </a:t>
                      </a: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п/л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п/л в электронном  виде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Азербайджан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100" b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21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Армения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100*/25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Беларусь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76 **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5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Казахстан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Кыргызстан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100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Молдова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Перепись с 8</a:t>
                      </a:r>
                      <a:r>
                        <a:rPr lang="ru-RU" sz="1000" b="1" i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апреля по 4 июля 2024 г.</a:t>
                      </a:r>
                      <a:endParaRPr lang="ru-RU" sz="1000" b="1" i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1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3,5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US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Таджикистан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7646860"/>
                  </a:ext>
                </a:extLst>
              </a:tr>
              <a:tr h="246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Туркменистан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Узбекистан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решение по срокам проведения принимается </a:t>
                      </a:r>
                      <a:endParaRPr lang="ru-RU" sz="1000" b="1" i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546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  </a:t>
                      </a:r>
                      <a:r>
                        <a:rPr lang="ru-RU" sz="900" b="0" i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Получение основных характеристик из РН</a:t>
                      </a:r>
                      <a:r>
                        <a:rPr lang="ru-RU" sz="900" b="0" i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и выборочный опрос по более широкой программе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i="1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** Частично информация получена из административных источников</a:t>
                      </a:r>
                      <a:endParaRPr lang="ru-RU" sz="900" b="0" i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Номер слайда 9">
            <a:extLst>
              <a:ext uri="{FF2B5EF4-FFF2-40B4-BE49-F238E27FC236}">
                <a16:creationId xmlns:a16="http://schemas.microsoft.com/office/drawing/2014/main" xmlns="" id="{469CCF6D-4034-4C32-BBE1-7256F4F21A0A}"/>
              </a:ext>
            </a:extLst>
          </p:cNvPr>
          <p:cNvSpPr txBox="1">
            <a:spLocks noGrp="1"/>
          </p:cNvSpPr>
          <p:nvPr/>
        </p:nvSpPr>
        <p:spPr bwMode="auto">
          <a:xfrm>
            <a:off x="8532440" y="4960717"/>
            <a:ext cx="398462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5A0AF09-52F7-48EF-A352-546885F47D7B}" type="slidenum">
              <a:rPr lang="ru-RU" sz="1600">
                <a:solidFill>
                  <a:srgbClr val="000099"/>
                </a:solidFill>
                <a:latin typeface="Calibri" pitchFamily="34" charset="0"/>
              </a:rPr>
              <a:pPr algn="r" eaLnBrk="1" hangingPunct="1"/>
              <a:t>6</a:t>
            </a:fld>
            <a:endParaRPr lang="ru-RU" sz="16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47148" cy="546667"/>
          </a:xfrm>
        </p:spPr>
        <p:txBody>
          <a:bodyPr/>
          <a:lstStyle/>
          <a:p>
            <a:r>
              <a:rPr lang="ru-RU" dirty="0" smtClean="0"/>
              <a:t>Представление итогов переписи</a:t>
            </a:r>
            <a:endParaRPr lang="ru-RU" dirty="0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778788" y="4883792"/>
            <a:ext cx="365212" cy="23710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A12213-85E6-4BB1-B04B-48C29C108851}" type="slidenum">
              <a:rPr lang="ru-RU" sz="10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164" y="728685"/>
            <a:ext cx="53332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Резолюция ООН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 2015 года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настоятельно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призывает государства-члены провести в период с 2015 по 2024 год по меньшей мере одну перепись населения и жилищного фонда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уделяя особое </a:t>
            </a:r>
            <a:r>
              <a:rPr lang="ru-RU" sz="14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внимание…своевременному </a:t>
            </a:r>
            <a:r>
              <a:rPr lang="ru-RU" sz="14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распространению результатов переписи и удобному доступу к ним для национальных заинтересованных сторон, Организации Объединенных Наций и других соответствующих межправительственных </a:t>
            </a:r>
            <a:r>
              <a:rPr lang="ru-RU" sz="14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647" y="3481533"/>
            <a:ext cx="50796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Резолюция Международного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форума «Переписи населения: вызовы и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возможности»… 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необходимость представления информации </a:t>
            </a: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территориальном разрезе, в том числе на районном уровне.</a:t>
            </a:r>
            <a:endParaRPr lang="ru-RU" sz="1400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11" y="627534"/>
            <a:ext cx="3737395" cy="2520280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88224" y="574796"/>
            <a:ext cx="1440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Беларусь</a:t>
            </a:r>
            <a:endParaRPr lang="ru-RU"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24" y="1724390"/>
            <a:ext cx="3599616" cy="2846847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25" y="2663691"/>
            <a:ext cx="2800369" cy="2456019"/>
          </a:xfrm>
          <a:prstGeom prst="rect">
            <a:avLst/>
          </a:prstGeom>
          <a:noFill/>
          <a:ln w="31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32895" y="2005957"/>
            <a:ext cx="1296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Кыргызстан</a:t>
            </a:r>
            <a:endParaRPr lang="ru-RU"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02359" y="2910269"/>
            <a:ext cx="8533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Россия</a:t>
            </a:r>
            <a:endParaRPr lang="ru-RU"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1471"/>
            <a:ext cx="7848872" cy="43204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Распространение итогов переписи населения – страны СНГ (1/2)</a:t>
            </a:r>
            <a:endParaRPr lang="ru-RU" sz="1800" dirty="0">
              <a:solidFill>
                <a:srgbClr val="1F497D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778788" y="4883792"/>
            <a:ext cx="365212" cy="23710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A12213-85E6-4BB1-B04B-48C29C108851}" type="slidenum">
              <a:rPr lang="ru-RU" sz="10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178832-EE06-4043-B7E3-2C86649D69B2}"/>
              </a:ext>
            </a:extLst>
          </p:cNvPr>
          <p:cNvSpPr txBox="1"/>
          <p:nvPr/>
        </p:nvSpPr>
        <p:spPr>
          <a:xfrm>
            <a:off x="179513" y="699542"/>
            <a:ext cx="4536504" cy="2008242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r>
              <a:rPr lang="ru-RU" sz="14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Армения:</a:t>
            </a:r>
            <a:endParaRPr lang="ru-RU" sz="14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предварительных результатах переписи населения РА 2022г</a:t>
            </a:r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://www.armstat.am/ru/?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nid=157&amp;id=904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Статистические бюллетени и сборники: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размещены в электронном формат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сайте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АРМСТАТ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https://www.armstat.am/ru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/?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nid=743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" indent="-200025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населения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00025" indent="-200025"/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aphic 57">
            <a:extLst>
              <a:ext uri="{FF2B5EF4-FFF2-40B4-BE49-F238E27FC236}">
                <a16:creationId xmlns="" xmlns:a16="http://schemas.microsoft.com/office/drawing/2014/main" id="{EF22C10B-7BC9-4413-998D-351D94E0587F}"/>
              </a:ext>
            </a:extLst>
          </p:cNvPr>
          <p:cNvGrpSpPr/>
          <p:nvPr/>
        </p:nvGrpSpPr>
        <p:grpSpPr>
          <a:xfrm>
            <a:off x="3880706" y="1979569"/>
            <a:ext cx="770037" cy="726416"/>
            <a:chOff x="2662566" y="4"/>
            <a:chExt cx="6870770" cy="6860860"/>
          </a:xfrm>
        </p:grpSpPr>
        <p:sp>
          <p:nvSpPr>
            <p:cNvPr id="12" name="Freeform: Shape 138">
              <a:extLst>
                <a:ext uri="{FF2B5EF4-FFF2-40B4-BE49-F238E27FC236}">
                  <a16:creationId xmlns="" xmlns:a16="http://schemas.microsoft.com/office/drawing/2014/main" id="{115C3BCF-822F-43BA-80F8-544DF6353CF0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9">
              <a:extLst>
                <a:ext uri="{FF2B5EF4-FFF2-40B4-BE49-F238E27FC236}">
                  <a16:creationId xmlns="" xmlns:a16="http://schemas.microsoft.com/office/drawing/2014/main" id="{1F14ADCD-7726-4F8F-836B-88E646A2B8C2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0">
              <a:extLst>
                <a:ext uri="{FF2B5EF4-FFF2-40B4-BE49-F238E27FC236}">
                  <a16:creationId xmlns="" xmlns:a16="http://schemas.microsoft.com/office/drawing/2014/main" id="{CE69FA1D-9843-4ADB-9B8C-39AC8C7D70A6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1">
              <a:extLst>
                <a:ext uri="{FF2B5EF4-FFF2-40B4-BE49-F238E27FC236}">
                  <a16:creationId xmlns="" xmlns:a16="http://schemas.microsoft.com/office/drawing/2014/main" id="{80303EFE-4B98-4ECD-B7DB-16420DEB215C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42">
              <a:extLst>
                <a:ext uri="{FF2B5EF4-FFF2-40B4-BE49-F238E27FC236}">
                  <a16:creationId xmlns="" xmlns:a16="http://schemas.microsoft.com/office/drawing/2014/main" id="{FD547B47-4ADB-4258-A4CE-10E216663129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43">
              <a:extLst>
                <a:ext uri="{FF2B5EF4-FFF2-40B4-BE49-F238E27FC236}">
                  <a16:creationId xmlns="" xmlns:a16="http://schemas.microsoft.com/office/drawing/2014/main" id="{2736AA6D-EE42-4863-AC90-475DE38C0844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44">
              <a:extLst>
                <a:ext uri="{FF2B5EF4-FFF2-40B4-BE49-F238E27FC236}">
                  <a16:creationId xmlns="" xmlns:a16="http://schemas.microsoft.com/office/drawing/2014/main" id="{E03E23C4-6B2E-4F77-8525-9B6A224868F0}"/>
                </a:ext>
              </a:extLst>
            </p:cNvPr>
            <p:cNvSpPr/>
            <p:nvPr/>
          </p:nvSpPr>
          <p:spPr>
            <a:xfrm>
              <a:off x="4745026" y="1175347"/>
              <a:ext cx="2706760" cy="1503485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45">
              <a:extLst>
                <a:ext uri="{FF2B5EF4-FFF2-40B4-BE49-F238E27FC236}">
                  <a16:creationId xmlns="" xmlns:a16="http://schemas.microsoft.com/office/drawing/2014/main" id="{9976058A-7DC1-4E94-8456-C99E5F4DCD9D}"/>
                </a:ext>
              </a:extLst>
            </p:cNvPr>
            <p:cNvSpPr/>
            <p:nvPr/>
          </p:nvSpPr>
          <p:spPr>
            <a:xfrm>
              <a:off x="4744917" y="4206038"/>
              <a:ext cx="2706760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44">
            <a:extLst>
              <a:ext uri="{FF2B5EF4-FFF2-40B4-BE49-F238E27FC236}">
                <a16:creationId xmlns="" xmlns:a16="http://schemas.microsoft.com/office/drawing/2014/main" id="{60DAB206-7FD8-4207-BB72-A6A889B80F6E}"/>
              </a:ext>
            </a:extLst>
          </p:cNvPr>
          <p:cNvGrpSpPr/>
          <p:nvPr/>
        </p:nvGrpSpPr>
        <p:grpSpPr>
          <a:xfrm>
            <a:off x="4094794" y="2148423"/>
            <a:ext cx="408599" cy="363590"/>
            <a:chOff x="2694095" y="150545"/>
            <a:chExt cx="2189491" cy="2188386"/>
          </a:xfrm>
        </p:grpSpPr>
        <p:sp>
          <p:nvSpPr>
            <p:cNvPr id="21" name="Freeform: Shape 145">
              <a:extLst>
                <a:ext uri="{FF2B5EF4-FFF2-40B4-BE49-F238E27FC236}">
                  <a16:creationId xmlns="" xmlns:a16="http://schemas.microsoft.com/office/drawing/2014/main" id="{1B4254A8-5A72-436B-8F62-269207A2E914}"/>
                </a:ext>
              </a:extLst>
            </p:cNvPr>
            <p:cNvSpPr/>
            <p:nvPr/>
          </p:nvSpPr>
          <p:spPr>
            <a:xfrm>
              <a:off x="2694095" y="150545"/>
              <a:ext cx="2188386" cy="2188386"/>
            </a:xfrm>
            <a:custGeom>
              <a:avLst/>
              <a:gdLst>
                <a:gd name="connsiteX0" fmla="*/ 5063164 w 5063163"/>
                <a:gd name="connsiteY0" fmla="*/ 2531582 h 5063163"/>
                <a:gd name="connsiteX1" fmla="*/ 2531582 w 5063163"/>
                <a:gd name="connsiteY1" fmla="*/ 5063164 h 5063163"/>
                <a:gd name="connsiteX2" fmla="*/ 0 w 5063163"/>
                <a:gd name="connsiteY2" fmla="*/ 2531582 h 5063163"/>
                <a:gd name="connsiteX3" fmla="*/ 2531582 w 5063163"/>
                <a:gd name="connsiteY3" fmla="*/ 0 h 5063163"/>
                <a:gd name="connsiteX4" fmla="*/ 5063164 w 5063163"/>
                <a:gd name="connsiteY4" fmla="*/ 2531582 h 506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3163" h="5063163">
                  <a:moveTo>
                    <a:pt x="5063164" y="2531582"/>
                  </a:moveTo>
                  <a:cubicBezTo>
                    <a:pt x="5063164" y="3929736"/>
                    <a:pt x="3929736" y="5063164"/>
                    <a:pt x="2531582" y="5063164"/>
                  </a:cubicBezTo>
                  <a:cubicBezTo>
                    <a:pt x="1133428" y="5063164"/>
                    <a:pt x="0" y="3929736"/>
                    <a:pt x="0" y="2531582"/>
                  </a:cubicBezTo>
                  <a:cubicBezTo>
                    <a:pt x="0" y="1133428"/>
                    <a:pt x="1133428" y="0"/>
                    <a:pt x="2531582" y="0"/>
                  </a:cubicBezTo>
                  <a:cubicBezTo>
                    <a:pt x="3929736" y="0"/>
                    <a:pt x="5063164" y="1133428"/>
                    <a:pt x="5063164" y="25315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46">
              <a:extLst>
                <a:ext uri="{FF2B5EF4-FFF2-40B4-BE49-F238E27FC236}">
                  <a16:creationId xmlns="" xmlns:a16="http://schemas.microsoft.com/office/drawing/2014/main" id="{EF289E1F-2203-403C-8BB2-843C481D82CE}"/>
                </a:ext>
              </a:extLst>
            </p:cNvPr>
            <p:cNvSpPr/>
            <p:nvPr/>
          </p:nvSpPr>
          <p:spPr>
            <a:xfrm>
              <a:off x="2797531" y="244324"/>
              <a:ext cx="2086055" cy="2085494"/>
            </a:xfrm>
            <a:custGeom>
              <a:avLst/>
              <a:gdLst>
                <a:gd name="connsiteX0" fmla="*/ 848114 w 1878869"/>
                <a:gd name="connsiteY0" fmla="*/ 1699384 h 2359692"/>
                <a:gd name="connsiteX1" fmla="*/ 868186 w 1878869"/>
                <a:gd name="connsiteY1" fmla="*/ 1703335 h 2359692"/>
                <a:gd name="connsiteX2" fmla="*/ 870779 w 1878869"/>
                <a:gd name="connsiteY2" fmla="*/ 1705131 h 2359692"/>
                <a:gd name="connsiteX3" fmla="*/ 893804 w 1878869"/>
                <a:gd name="connsiteY3" fmla="*/ 1729272 h 2359692"/>
                <a:gd name="connsiteX4" fmla="*/ 894722 w 1878869"/>
                <a:gd name="connsiteY4" fmla="*/ 1731268 h 2359692"/>
                <a:gd name="connsiteX5" fmla="*/ 808170 w 1878869"/>
                <a:gd name="connsiteY5" fmla="*/ 1726639 h 2359692"/>
                <a:gd name="connsiteX6" fmla="*/ 800988 w 1878869"/>
                <a:gd name="connsiteY6" fmla="*/ 1715067 h 2359692"/>
                <a:gd name="connsiteX7" fmla="*/ 810286 w 1878869"/>
                <a:gd name="connsiteY7" fmla="*/ 1707046 h 2359692"/>
                <a:gd name="connsiteX8" fmla="*/ 848114 w 1878869"/>
                <a:gd name="connsiteY8" fmla="*/ 1699384 h 2359692"/>
                <a:gd name="connsiteX9" fmla="*/ 626249 w 1878869"/>
                <a:gd name="connsiteY9" fmla="*/ 1653335 h 2359692"/>
                <a:gd name="connsiteX10" fmla="*/ 708890 w 1878869"/>
                <a:gd name="connsiteY10" fmla="*/ 1676319 h 2359692"/>
                <a:gd name="connsiteX11" fmla="*/ 737262 w 1878869"/>
                <a:gd name="connsiteY11" fmla="*/ 1679911 h 2359692"/>
                <a:gd name="connsiteX12" fmla="*/ 779679 w 1878869"/>
                <a:gd name="connsiteY12" fmla="*/ 1693838 h 2359692"/>
                <a:gd name="connsiteX13" fmla="*/ 782752 w 1878869"/>
                <a:gd name="connsiteY13" fmla="*/ 1699623 h 2359692"/>
                <a:gd name="connsiteX14" fmla="*/ 772935 w 1878869"/>
                <a:gd name="connsiteY14" fmla="*/ 1711874 h 2359692"/>
                <a:gd name="connsiteX15" fmla="*/ 741252 w 1878869"/>
                <a:gd name="connsiteY15" fmla="*/ 1716264 h 2359692"/>
                <a:gd name="connsiteX16" fmla="*/ 731356 w 1878869"/>
                <a:gd name="connsiteY16" fmla="*/ 1712393 h 2359692"/>
                <a:gd name="connsiteX17" fmla="*/ 687022 w 1878869"/>
                <a:gd name="connsiteY17" fmla="*/ 1683821 h 2359692"/>
                <a:gd name="connsiteX18" fmla="*/ 598077 w 1878869"/>
                <a:gd name="connsiteY18" fmla="*/ 1660318 h 2359692"/>
                <a:gd name="connsiteX19" fmla="*/ 626249 w 1878869"/>
                <a:gd name="connsiteY19" fmla="*/ 1653335 h 2359692"/>
                <a:gd name="connsiteX20" fmla="*/ 976644 w 1878869"/>
                <a:gd name="connsiteY20" fmla="*/ 1025170 h 2359692"/>
                <a:gd name="connsiteX21" fmla="*/ 1048151 w 1878869"/>
                <a:gd name="connsiteY21" fmla="*/ 1085664 h 2359692"/>
                <a:gd name="connsiteX22" fmla="*/ 1051384 w 1878869"/>
                <a:gd name="connsiteY22" fmla="*/ 1088657 h 2359692"/>
                <a:gd name="connsiteX23" fmla="*/ 1057848 w 1878869"/>
                <a:gd name="connsiteY23" fmla="*/ 1105177 h 2359692"/>
                <a:gd name="connsiteX24" fmla="*/ 1043562 w 1878869"/>
                <a:gd name="connsiteY24" fmla="*/ 1107013 h 2359692"/>
                <a:gd name="connsiteX25" fmla="*/ 992526 w 1878869"/>
                <a:gd name="connsiteY25" fmla="*/ 1084387 h 2359692"/>
                <a:gd name="connsiteX26" fmla="*/ 976085 w 1878869"/>
                <a:gd name="connsiteY26" fmla="*/ 1059966 h 2359692"/>
                <a:gd name="connsiteX27" fmla="*/ 976644 w 1878869"/>
                <a:gd name="connsiteY27" fmla="*/ 1025170 h 2359692"/>
                <a:gd name="connsiteX28" fmla="*/ 656018 w 1878869"/>
                <a:gd name="connsiteY28" fmla="*/ 705342 h 2359692"/>
                <a:gd name="connsiteX29" fmla="*/ 660168 w 1878869"/>
                <a:gd name="connsiteY29" fmla="*/ 706579 h 2359692"/>
                <a:gd name="connsiteX30" fmla="*/ 658053 w 1878869"/>
                <a:gd name="connsiteY30" fmla="*/ 708455 h 2359692"/>
                <a:gd name="connsiteX31" fmla="*/ 656018 w 1878869"/>
                <a:gd name="connsiteY31" fmla="*/ 705342 h 2359692"/>
                <a:gd name="connsiteX32" fmla="*/ 637621 w 1878869"/>
                <a:gd name="connsiteY32" fmla="*/ 632677 h 2359692"/>
                <a:gd name="connsiteX33" fmla="*/ 727724 w 1878869"/>
                <a:gd name="connsiteY33" fmla="*/ 672581 h 2359692"/>
                <a:gd name="connsiteX34" fmla="*/ 758091 w 1878869"/>
                <a:gd name="connsiteY34" fmla="*/ 705821 h 2359692"/>
                <a:gd name="connsiteX35" fmla="*/ 788897 w 1878869"/>
                <a:gd name="connsiteY35" fmla="*/ 736387 h 2359692"/>
                <a:gd name="connsiteX36" fmla="*/ 832711 w 1878869"/>
                <a:gd name="connsiteY36" fmla="*/ 779443 h 2359692"/>
                <a:gd name="connsiteX37" fmla="*/ 831155 w 1878869"/>
                <a:gd name="connsiteY37" fmla="*/ 787943 h 2359692"/>
                <a:gd name="connsiteX38" fmla="*/ 812440 w 1878869"/>
                <a:gd name="connsiteY38" fmla="*/ 826370 h 2359692"/>
                <a:gd name="connsiteX39" fmla="*/ 804260 w 1878869"/>
                <a:gd name="connsiteY39" fmla="*/ 835229 h 2359692"/>
                <a:gd name="connsiteX40" fmla="*/ 772297 w 1878869"/>
                <a:gd name="connsiteY40" fmla="*/ 833314 h 2359692"/>
                <a:gd name="connsiteX41" fmla="*/ 691492 w 1878869"/>
                <a:gd name="connsiteY41" fmla="*/ 811286 h 2359692"/>
                <a:gd name="connsiteX42" fmla="*/ 698116 w 1878869"/>
                <a:gd name="connsiteY42" fmla="*/ 806179 h 2359692"/>
                <a:gd name="connsiteX43" fmla="*/ 727565 w 1878869"/>
                <a:gd name="connsiteY43" fmla="*/ 748718 h 2359692"/>
                <a:gd name="connsiteX44" fmla="*/ 701388 w 1878869"/>
                <a:gd name="connsiteY44" fmla="*/ 713363 h 2359692"/>
                <a:gd name="connsiteX45" fmla="*/ 644285 w 1878869"/>
                <a:gd name="connsiteY45" fmla="*/ 693890 h 2359692"/>
                <a:gd name="connsiteX46" fmla="*/ 607175 w 1878869"/>
                <a:gd name="connsiteY46" fmla="*/ 654145 h 2359692"/>
                <a:gd name="connsiteX47" fmla="*/ 606855 w 1878869"/>
                <a:gd name="connsiteY47" fmla="*/ 650993 h 2359692"/>
                <a:gd name="connsiteX48" fmla="*/ 637621 w 1878869"/>
                <a:gd name="connsiteY48" fmla="*/ 632677 h 2359692"/>
                <a:gd name="connsiteX49" fmla="*/ 1144399 w 1878869"/>
                <a:gd name="connsiteY49" fmla="*/ 569070 h 2359692"/>
                <a:gd name="connsiteX50" fmla="*/ 1169739 w 1878869"/>
                <a:gd name="connsiteY50" fmla="*/ 584792 h 2359692"/>
                <a:gd name="connsiteX51" fmla="*/ 1168422 w 1878869"/>
                <a:gd name="connsiteY51" fmla="*/ 599916 h 2359692"/>
                <a:gd name="connsiteX52" fmla="*/ 1134344 w 1878869"/>
                <a:gd name="connsiteY52" fmla="*/ 661008 h 2359692"/>
                <a:gd name="connsiteX53" fmla="*/ 1120537 w 1878869"/>
                <a:gd name="connsiteY53" fmla="*/ 664320 h 2359692"/>
                <a:gd name="connsiteX54" fmla="*/ 1087936 w 1878869"/>
                <a:gd name="connsiteY54" fmla="*/ 606660 h 2359692"/>
                <a:gd name="connsiteX55" fmla="*/ 1094600 w 1878869"/>
                <a:gd name="connsiteY55" fmla="*/ 598240 h 2359692"/>
                <a:gd name="connsiteX56" fmla="*/ 1110681 w 1878869"/>
                <a:gd name="connsiteY56" fmla="*/ 586309 h 2359692"/>
                <a:gd name="connsiteX57" fmla="*/ 1144399 w 1878869"/>
                <a:gd name="connsiteY57" fmla="*/ 569070 h 2359692"/>
                <a:gd name="connsiteX58" fmla="*/ 2514 w 1878869"/>
                <a:gd name="connsiteY58" fmla="*/ 557698 h 2359692"/>
                <a:gd name="connsiteX59" fmla="*/ 1117 w 1878869"/>
                <a:gd name="connsiteY59" fmla="*/ 559295 h 2359692"/>
                <a:gd name="connsiteX60" fmla="*/ 0 w 1878869"/>
                <a:gd name="connsiteY60" fmla="*/ 557858 h 2359692"/>
                <a:gd name="connsiteX61" fmla="*/ 2514 w 1878869"/>
                <a:gd name="connsiteY61" fmla="*/ 557698 h 2359692"/>
                <a:gd name="connsiteX62" fmla="*/ 1302583 w 1878869"/>
                <a:gd name="connsiteY62" fmla="*/ 552430 h 2359692"/>
                <a:gd name="connsiteX63" fmla="*/ 1311637 w 1878869"/>
                <a:gd name="connsiteY63" fmla="*/ 554585 h 2359692"/>
                <a:gd name="connsiteX64" fmla="*/ 1394916 w 1878869"/>
                <a:gd name="connsiteY64" fmla="*/ 601791 h 2359692"/>
                <a:gd name="connsiteX65" fmla="*/ 1426799 w 1878869"/>
                <a:gd name="connsiteY65" fmla="*/ 616715 h 2359692"/>
                <a:gd name="connsiteX66" fmla="*/ 1438051 w 1878869"/>
                <a:gd name="connsiteY66" fmla="*/ 645526 h 2359692"/>
                <a:gd name="connsiteX67" fmla="*/ 1436136 w 1878869"/>
                <a:gd name="connsiteY67" fmla="*/ 660729 h 2359692"/>
                <a:gd name="connsiteX68" fmla="*/ 1425961 w 1878869"/>
                <a:gd name="connsiteY68" fmla="*/ 668231 h 2359692"/>
                <a:gd name="connsiteX69" fmla="*/ 1366663 w 1878869"/>
                <a:gd name="connsiteY69" fmla="*/ 641735 h 2359692"/>
                <a:gd name="connsiteX70" fmla="*/ 1364669 w 1878869"/>
                <a:gd name="connsiteY70" fmla="*/ 640817 h 2359692"/>
                <a:gd name="connsiteX71" fmla="*/ 1350263 w 1878869"/>
                <a:gd name="connsiteY71" fmla="*/ 638702 h 2359692"/>
                <a:gd name="connsiteX72" fmla="*/ 1355411 w 1878869"/>
                <a:gd name="connsiteY72" fmla="*/ 657657 h 2359692"/>
                <a:gd name="connsiteX73" fmla="*/ 1374525 w 1878869"/>
                <a:gd name="connsiteY73" fmla="*/ 674336 h 2359692"/>
                <a:gd name="connsiteX74" fmla="*/ 1386935 w 1878869"/>
                <a:gd name="connsiteY74" fmla="*/ 695326 h 2359692"/>
                <a:gd name="connsiteX75" fmla="*/ 1361636 w 1878869"/>
                <a:gd name="connsiteY75" fmla="*/ 688223 h 2359692"/>
                <a:gd name="connsiteX76" fmla="*/ 1328915 w 1878869"/>
                <a:gd name="connsiteY76" fmla="*/ 637346 h 2359692"/>
                <a:gd name="connsiteX77" fmla="*/ 1306130 w 1878869"/>
                <a:gd name="connsiteY77" fmla="*/ 587785 h 2359692"/>
                <a:gd name="connsiteX78" fmla="*/ 1294438 w 1878869"/>
                <a:gd name="connsiteY78" fmla="*/ 566676 h 2359692"/>
                <a:gd name="connsiteX79" fmla="*/ 1294039 w 1878869"/>
                <a:gd name="connsiteY79" fmla="*/ 557578 h 2359692"/>
                <a:gd name="connsiteX80" fmla="*/ 1302583 w 1878869"/>
                <a:gd name="connsiteY80" fmla="*/ 552430 h 2359692"/>
                <a:gd name="connsiteX81" fmla="*/ 1665263 w 1878869"/>
                <a:gd name="connsiteY81" fmla="*/ 505903 h 2359692"/>
                <a:gd name="connsiteX82" fmla="*/ 1694114 w 1878869"/>
                <a:gd name="connsiteY82" fmla="*/ 548041 h 2359692"/>
                <a:gd name="connsiteX83" fmla="*/ 1797983 w 1878869"/>
                <a:gd name="connsiteY83" fmla="*/ 749396 h 2359692"/>
                <a:gd name="connsiteX84" fmla="*/ 1844112 w 1878869"/>
                <a:gd name="connsiteY84" fmla="*/ 893927 h 2359692"/>
                <a:gd name="connsiteX85" fmla="*/ 1877232 w 1878869"/>
                <a:gd name="connsiteY85" fmla="*/ 1243883 h 2359692"/>
                <a:gd name="connsiteX86" fmla="*/ 1872803 w 1878869"/>
                <a:gd name="connsiteY86" fmla="*/ 1299947 h 2359692"/>
                <a:gd name="connsiteX87" fmla="*/ 1863705 w 1878869"/>
                <a:gd name="connsiteY87" fmla="*/ 1311839 h 2359692"/>
                <a:gd name="connsiteX88" fmla="*/ 1837727 w 1878869"/>
                <a:gd name="connsiteY88" fmla="*/ 1333706 h 2359692"/>
                <a:gd name="connsiteX89" fmla="*/ 1807082 w 1878869"/>
                <a:gd name="connsiteY89" fmla="*/ 1382109 h 2359692"/>
                <a:gd name="connsiteX90" fmla="*/ 1794472 w 1878869"/>
                <a:gd name="connsiteY90" fmla="*/ 1387616 h 2359692"/>
                <a:gd name="connsiteX91" fmla="*/ 1762269 w 1878869"/>
                <a:gd name="connsiteY91" fmla="*/ 1380234 h 2359692"/>
                <a:gd name="connsiteX92" fmla="*/ 1754808 w 1878869"/>
                <a:gd name="connsiteY92" fmla="*/ 1375964 h 2359692"/>
                <a:gd name="connsiteX93" fmla="*/ 1705446 w 1878869"/>
                <a:gd name="connsiteY93" fmla="*/ 1310522 h 2359692"/>
                <a:gd name="connsiteX94" fmla="*/ 1668974 w 1878869"/>
                <a:gd name="connsiteY94" fmla="*/ 1210204 h 2359692"/>
                <a:gd name="connsiteX95" fmla="*/ 1658879 w 1878869"/>
                <a:gd name="connsiteY95" fmla="*/ 1138537 h 2359692"/>
                <a:gd name="connsiteX96" fmla="*/ 1660475 w 1878869"/>
                <a:gd name="connsiteY96" fmla="*/ 1022736 h 2359692"/>
                <a:gd name="connsiteX97" fmla="*/ 1650459 w 1878869"/>
                <a:gd name="connsiteY97" fmla="*/ 987262 h 2359692"/>
                <a:gd name="connsiteX98" fmla="*/ 1624482 w 1878869"/>
                <a:gd name="connsiteY98" fmla="*/ 918348 h 2359692"/>
                <a:gd name="connsiteX99" fmla="*/ 1632981 w 1878869"/>
                <a:gd name="connsiteY99" fmla="*/ 881836 h 2359692"/>
                <a:gd name="connsiteX100" fmla="*/ 1643077 w 1878869"/>
                <a:gd name="connsiteY100" fmla="*/ 829721 h 2359692"/>
                <a:gd name="connsiteX101" fmla="*/ 1645272 w 1878869"/>
                <a:gd name="connsiteY101" fmla="*/ 806937 h 2359692"/>
                <a:gd name="connsiteX102" fmla="*/ 1647387 w 1878869"/>
                <a:gd name="connsiteY102" fmla="*/ 769906 h 2359692"/>
                <a:gd name="connsiteX103" fmla="*/ 1649222 w 1878869"/>
                <a:gd name="connsiteY103" fmla="*/ 697242 h 2359692"/>
                <a:gd name="connsiteX104" fmla="*/ 1657522 w 1878869"/>
                <a:gd name="connsiteY104" fmla="*/ 689062 h 2359692"/>
                <a:gd name="connsiteX105" fmla="*/ 1683819 w 1878869"/>
                <a:gd name="connsiteY105" fmla="*/ 694169 h 2359692"/>
                <a:gd name="connsiteX106" fmla="*/ 1691480 w 1878869"/>
                <a:gd name="connsiteY106" fmla="*/ 689261 h 2359692"/>
                <a:gd name="connsiteX107" fmla="*/ 1688368 w 1878869"/>
                <a:gd name="connsiteY107" fmla="*/ 642254 h 2359692"/>
                <a:gd name="connsiteX108" fmla="*/ 1668017 w 1878869"/>
                <a:gd name="connsiteY108" fmla="*/ 614162 h 2359692"/>
                <a:gd name="connsiteX109" fmla="*/ 1649821 w 1878869"/>
                <a:gd name="connsiteY109" fmla="*/ 586669 h 2359692"/>
                <a:gd name="connsiteX110" fmla="*/ 1669653 w 1878869"/>
                <a:gd name="connsiteY110" fmla="*/ 553708 h 2359692"/>
                <a:gd name="connsiteX111" fmla="*/ 1665263 w 1878869"/>
                <a:gd name="connsiteY111" fmla="*/ 505903 h 2359692"/>
                <a:gd name="connsiteX112" fmla="*/ 252470 w 1878869"/>
                <a:gd name="connsiteY112" fmla="*/ 456128 h 2359692"/>
                <a:gd name="connsiteX113" fmla="*/ 282119 w 1878869"/>
                <a:gd name="connsiteY113" fmla="*/ 464403 h 2359692"/>
                <a:gd name="connsiteX114" fmla="*/ 286748 w 1878869"/>
                <a:gd name="connsiteY114" fmla="*/ 472583 h 2359692"/>
                <a:gd name="connsiteX115" fmla="*/ 295048 w 1878869"/>
                <a:gd name="connsiteY115" fmla="*/ 532359 h 2359692"/>
                <a:gd name="connsiteX116" fmla="*/ 300555 w 1878869"/>
                <a:gd name="connsiteY116" fmla="*/ 549558 h 2359692"/>
                <a:gd name="connsiteX117" fmla="*/ 327888 w 1878869"/>
                <a:gd name="connsiteY117" fmla="*/ 585989 h 2359692"/>
                <a:gd name="connsiteX118" fmla="*/ 374695 w 1878869"/>
                <a:gd name="connsiteY118" fmla="*/ 625854 h 2359692"/>
                <a:gd name="connsiteX119" fmla="*/ 461367 w 1878869"/>
                <a:gd name="connsiteY119" fmla="*/ 693530 h 2359692"/>
                <a:gd name="connsiteX120" fmla="*/ 471742 w 1878869"/>
                <a:gd name="connsiteY120" fmla="*/ 689101 h 2359692"/>
                <a:gd name="connsiteX121" fmla="*/ 474973 w 1878869"/>
                <a:gd name="connsiteY121" fmla="*/ 669628 h 2359692"/>
                <a:gd name="connsiteX122" fmla="*/ 471941 w 1878869"/>
                <a:gd name="connsiteY122" fmla="*/ 662086 h 2359692"/>
                <a:gd name="connsiteX123" fmla="*/ 459730 w 1878869"/>
                <a:gd name="connsiteY123" fmla="*/ 652669 h 2359692"/>
                <a:gd name="connsiteX124" fmla="*/ 440218 w 1878869"/>
                <a:gd name="connsiteY124" fmla="*/ 619509 h 2359692"/>
                <a:gd name="connsiteX125" fmla="*/ 423139 w 1878869"/>
                <a:gd name="connsiteY125" fmla="*/ 599158 h 2359692"/>
                <a:gd name="connsiteX126" fmla="*/ 422979 w 1878869"/>
                <a:gd name="connsiteY126" fmla="*/ 582718 h 2359692"/>
                <a:gd name="connsiteX127" fmla="*/ 463162 w 1878869"/>
                <a:gd name="connsiteY127" fmla="*/ 572223 h 2359692"/>
                <a:gd name="connsiteX128" fmla="*/ 470066 w 1878869"/>
                <a:gd name="connsiteY128" fmla="*/ 578527 h 2359692"/>
                <a:gd name="connsiteX129" fmla="*/ 507934 w 1878869"/>
                <a:gd name="connsiteY129" fmla="*/ 614880 h 2359692"/>
                <a:gd name="connsiteX130" fmla="*/ 514399 w 1878869"/>
                <a:gd name="connsiteY130" fmla="*/ 623060 h 2359692"/>
                <a:gd name="connsiteX131" fmla="*/ 524375 w 1878869"/>
                <a:gd name="connsiteY131" fmla="*/ 683914 h 2359692"/>
                <a:gd name="connsiteX132" fmla="*/ 539498 w 1878869"/>
                <a:gd name="connsiteY132" fmla="*/ 709053 h 2359692"/>
                <a:gd name="connsiteX133" fmla="*/ 546362 w 1878869"/>
                <a:gd name="connsiteY133" fmla="*/ 708973 h 2359692"/>
                <a:gd name="connsiteX134" fmla="*/ 565675 w 1878869"/>
                <a:gd name="connsiteY134" fmla="*/ 682517 h 2359692"/>
                <a:gd name="connsiteX135" fmla="*/ 569107 w 1878869"/>
                <a:gd name="connsiteY135" fmla="*/ 663004 h 2359692"/>
                <a:gd name="connsiteX136" fmla="*/ 580719 w 1878869"/>
                <a:gd name="connsiteY136" fmla="*/ 653786 h 2359692"/>
                <a:gd name="connsiteX137" fmla="*/ 588420 w 1878869"/>
                <a:gd name="connsiteY137" fmla="*/ 664201 h 2359692"/>
                <a:gd name="connsiteX138" fmla="*/ 593967 w 1878869"/>
                <a:gd name="connsiteY138" fmla="*/ 704584 h 2359692"/>
                <a:gd name="connsiteX139" fmla="*/ 601828 w 1878869"/>
                <a:gd name="connsiteY139" fmla="*/ 713602 h 2359692"/>
                <a:gd name="connsiteX140" fmla="*/ 647836 w 1878869"/>
                <a:gd name="connsiteY140" fmla="*/ 714200 h 2359692"/>
                <a:gd name="connsiteX141" fmla="*/ 662322 w 1878869"/>
                <a:gd name="connsiteY141" fmla="*/ 719548 h 2359692"/>
                <a:gd name="connsiteX142" fmla="*/ 663679 w 1878869"/>
                <a:gd name="connsiteY142" fmla="*/ 745644 h 2359692"/>
                <a:gd name="connsiteX143" fmla="*/ 624054 w 1878869"/>
                <a:gd name="connsiteY143" fmla="*/ 778645 h 2359692"/>
                <a:gd name="connsiteX144" fmla="*/ 546960 w 1878869"/>
                <a:gd name="connsiteY144" fmla="*/ 866952 h 2359692"/>
                <a:gd name="connsiteX145" fmla="*/ 544566 w 1878869"/>
                <a:gd name="connsiteY145" fmla="*/ 877566 h 2359692"/>
                <a:gd name="connsiteX146" fmla="*/ 541054 w 1878869"/>
                <a:gd name="connsiteY146" fmla="*/ 917150 h 2359692"/>
                <a:gd name="connsiteX147" fmla="*/ 567790 w 1878869"/>
                <a:gd name="connsiteY147" fmla="*/ 954341 h 2359692"/>
                <a:gd name="connsiteX148" fmla="*/ 623735 w 1878869"/>
                <a:gd name="connsiteY148" fmla="*/ 970701 h 2359692"/>
                <a:gd name="connsiteX149" fmla="*/ 637222 w 1878869"/>
                <a:gd name="connsiteY149" fmla="*/ 990414 h 2359692"/>
                <a:gd name="connsiteX150" fmla="*/ 682353 w 1878869"/>
                <a:gd name="connsiteY150" fmla="*/ 1063278 h 2359692"/>
                <a:gd name="connsiteX151" fmla="*/ 688578 w 1878869"/>
                <a:gd name="connsiteY151" fmla="*/ 1059168 h 2359692"/>
                <a:gd name="connsiteX152" fmla="*/ 700031 w 1878869"/>
                <a:gd name="connsiteY152" fmla="*/ 989536 h 2359692"/>
                <a:gd name="connsiteX153" fmla="*/ 711084 w 1878869"/>
                <a:gd name="connsiteY153" fmla="*/ 963678 h 2359692"/>
                <a:gd name="connsiteX154" fmla="*/ 710445 w 1878869"/>
                <a:gd name="connsiteY154" fmla="*/ 951428 h 2359692"/>
                <a:gd name="connsiteX155" fmla="*/ 696719 w 1878869"/>
                <a:gd name="connsiteY155" fmla="*/ 916033 h 2359692"/>
                <a:gd name="connsiteX156" fmla="*/ 694923 w 1878869"/>
                <a:gd name="connsiteY156" fmla="*/ 862003 h 2359692"/>
                <a:gd name="connsiteX157" fmla="*/ 720462 w 1878869"/>
                <a:gd name="connsiteY157" fmla="*/ 844087 h 2359692"/>
                <a:gd name="connsiteX158" fmla="*/ 774012 w 1878869"/>
                <a:gd name="connsiteY158" fmla="*/ 867191 h 2359692"/>
                <a:gd name="connsiteX159" fmla="*/ 793525 w 1878869"/>
                <a:gd name="connsiteY159" fmla="*/ 889019 h 2359692"/>
                <a:gd name="connsiteX160" fmla="*/ 809686 w 1878869"/>
                <a:gd name="connsiteY160" fmla="*/ 898835 h 2359692"/>
                <a:gd name="connsiteX161" fmla="*/ 843485 w 1878869"/>
                <a:gd name="connsiteY161" fmla="*/ 903264 h 2359692"/>
                <a:gd name="connsiteX162" fmla="*/ 870500 w 1878869"/>
                <a:gd name="connsiteY162" fmla="*/ 913480 h 2359692"/>
                <a:gd name="connsiteX163" fmla="*/ 952502 w 1878869"/>
                <a:gd name="connsiteY163" fmla="*/ 988179 h 2359692"/>
                <a:gd name="connsiteX164" fmla="*/ 968025 w 1878869"/>
                <a:gd name="connsiteY164" fmla="*/ 1024292 h 2359692"/>
                <a:gd name="connsiteX165" fmla="*/ 951863 w 1878869"/>
                <a:gd name="connsiteY165" fmla="*/ 1052424 h 2359692"/>
                <a:gd name="connsiteX166" fmla="*/ 904817 w 1878869"/>
                <a:gd name="connsiteY166" fmla="*/ 1066670 h 2359692"/>
                <a:gd name="connsiteX167" fmla="*/ 853142 w 1878869"/>
                <a:gd name="connsiteY167" fmla="*/ 1092129 h 2359692"/>
                <a:gd name="connsiteX168" fmla="*/ 833709 w 1878869"/>
                <a:gd name="connsiteY168" fmla="*/ 1111641 h 2359692"/>
                <a:gd name="connsiteX169" fmla="*/ 832112 w 1878869"/>
                <a:gd name="connsiteY169" fmla="*/ 1127643 h 2359692"/>
                <a:gd name="connsiteX170" fmla="*/ 844323 w 1878869"/>
                <a:gd name="connsiteY170" fmla="*/ 1126605 h 2359692"/>
                <a:gd name="connsiteX171" fmla="*/ 873014 w 1878869"/>
                <a:gd name="connsiteY171" fmla="*/ 1108609 h 2359692"/>
                <a:gd name="connsiteX172" fmla="*/ 899909 w 1878869"/>
                <a:gd name="connsiteY172" fmla="*/ 1104698 h 2359692"/>
                <a:gd name="connsiteX173" fmla="*/ 905735 w 1878869"/>
                <a:gd name="connsiteY173" fmla="*/ 1117428 h 2359692"/>
                <a:gd name="connsiteX174" fmla="*/ 929438 w 1878869"/>
                <a:gd name="connsiteY174" fmla="*/ 1135903 h 2359692"/>
                <a:gd name="connsiteX175" fmla="*/ 944761 w 1878869"/>
                <a:gd name="connsiteY175" fmla="*/ 1134027 h 2359692"/>
                <a:gd name="connsiteX176" fmla="*/ 965910 w 1878869"/>
                <a:gd name="connsiteY176" fmla="*/ 1147914 h 2359692"/>
                <a:gd name="connsiteX177" fmla="*/ 962079 w 1878869"/>
                <a:gd name="connsiteY177" fmla="*/ 1154378 h 2359692"/>
                <a:gd name="connsiteX178" fmla="*/ 925607 w 1878869"/>
                <a:gd name="connsiteY178" fmla="*/ 1175009 h 2359692"/>
                <a:gd name="connsiteX179" fmla="*/ 898273 w 1878869"/>
                <a:gd name="connsiteY179" fmla="*/ 1196597 h 2359692"/>
                <a:gd name="connsiteX180" fmla="*/ 885424 w 1878869"/>
                <a:gd name="connsiteY180" fmla="*/ 1198472 h 2359692"/>
                <a:gd name="connsiteX181" fmla="*/ 844722 w 1878869"/>
                <a:gd name="connsiteY181" fmla="*/ 1210284 h 2359692"/>
                <a:gd name="connsiteX182" fmla="*/ 820022 w 1878869"/>
                <a:gd name="connsiteY182" fmla="*/ 1255574 h 2359692"/>
                <a:gd name="connsiteX183" fmla="*/ 813637 w 1878869"/>
                <a:gd name="connsiteY183" fmla="*/ 1262557 h 2359692"/>
                <a:gd name="connsiteX184" fmla="*/ 777324 w 1878869"/>
                <a:gd name="connsiteY184" fmla="*/ 1304097 h 2359692"/>
                <a:gd name="connsiteX185" fmla="*/ 760964 w 1878869"/>
                <a:gd name="connsiteY185" fmla="*/ 1347233 h 2359692"/>
                <a:gd name="connsiteX186" fmla="*/ 757692 w 1878869"/>
                <a:gd name="connsiteY186" fmla="*/ 1385461 h 2359692"/>
                <a:gd name="connsiteX187" fmla="*/ 749432 w 1878869"/>
                <a:gd name="connsiteY187" fmla="*/ 1402260 h 2359692"/>
                <a:gd name="connsiteX188" fmla="*/ 691731 w 1878869"/>
                <a:gd name="connsiteY188" fmla="*/ 1446633 h 2359692"/>
                <a:gd name="connsiteX189" fmla="*/ 664078 w 1878869"/>
                <a:gd name="connsiteY189" fmla="*/ 1490328 h 2359692"/>
                <a:gd name="connsiteX190" fmla="*/ 659848 w 1878869"/>
                <a:gd name="connsiteY190" fmla="*/ 1510759 h 2359692"/>
                <a:gd name="connsiteX191" fmla="*/ 665115 w 1878869"/>
                <a:gd name="connsiteY191" fmla="*/ 1536975 h 2359692"/>
                <a:gd name="connsiteX192" fmla="*/ 678882 w 1878869"/>
                <a:gd name="connsiteY192" fmla="*/ 1580830 h 2359692"/>
                <a:gd name="connsiteX193" fmla="*/ 675171 w 1878869"/>
                <a:gd name="connsiteY193" fmla="*/ 1590088 h 2359692"/>
                <a:gd name="connsiteX194" fmla="*/ 657054 w 1878869"/>
                <a:gd name="connsiteY194" fmla="*/ 1589928 h 2359692"/>
                <a:gd name="connsiteX195" fmla="*/ 620343 w 1878869"/>
                <a:gd name="connsiteY195" fmla="*/ 1536218 h 2359692"/>
                <a:gd name="connsiteX196" fmla="*/ 600391 w 1878869"/>
                <a:gd name="connsiteY196" fmla="*/ 1520176 h 2359692"/>
                <a:gd name="connsiteX197" fmla="*/ 548676 w 1878869"/>
                <a:gd name="connsiteY197" fmla="*/ 1506689 h 2359692"/>
                <a:gd name="connsiteX198" fmla="*/ 521421 w 1878869"/>
                <a:gd name="connsiteY198" fmla="*/ 1512036 h 2359692"/>
                <a:gd name="connsiteX199" fmla="*/ 475133 w 1878869"/>
                <a:gd name="connsiteY199" fmla="*/ 1512874 h 2359692"/>
                <a:gd name="connsiteX200" fmla="*/ 433513 w 1878869"/>
                <a:gd name="connsiteY200" fmla="*/ 1506130 h 2359692"/>
                <a:gd name="connsiteX201" fmla="*/ 392532 w 1878869"/>
                <a:gd name="connsiteY201" fmla="*/ 1514709 h 2359692"/>
                <a:gd name="connsiteX202" fmla="*/ 383674 w 1878869"/>
                <a:gd name="connsiteY202" fmla="*/ 1520735 h 2359692"/>
                <a:gd name="connsiteX203" fmla="*/ 352868 w 1878869"/>
                <a:gd name="connsiteY203" fmla="*/ 1562434 h 2359692"/>
                <a:gd name="connsiteX204" fmla="*/ 347481 w 1878869"/>
                <a:gd name="connsiteY204" fmla="*/ 1580112 h 2359692"/>
                <a:gd name="connsiteX205" fmla="*/ 347242 w 1878869"/>
                <a:gd name="connsiteY205" fmla="*/ 1651340 h 2359692"/>
                <a:gd name="connsiteX206" fmla="*/ 354903 w 1878869"/>
                <a:gd name="connsiteY206" fmla="*/ 1664029 h 2359692"/>
                <a:gd name="connsiteX207" fmla="*/ 378845 w 1878869"/>
                <a:gd name="connsiteY207" fmla="*/ 1683542 h 2359692"/>
                <a:gd name="connsiteX208" fmla="*/ 425772 w 1878869"/>
                <a:gd name="connsiteY208" fmla="*/ 1706686 h 2359692"/>
                <a:gd name="connsiteX209" fmla="*/ 459371 w 1878869"/>
                <a:gd name="connsiteY209" fmla="*/ 1693079 h 2359692"/>
                <a:gd name="connsiteX210" fmla="*/ 497878 w 1878869"/>
                <a:gd name="connsiteY210" fmla="*/ 1665625 h 2359692"/>
                <a:gd name="connsiteX211" fmla="*/ 517710 w 1878869"/>
                <a:gd name="connsiteY211" fmla="*/ 1673087 h 2359692"/>
                <a:gd name="connsiteX212" fmla="*/ 525292 w 1878869"/>
                <a:gd name="connsiteY212" fmla="*/ 1689727 h 2359692"/>
                <a:gd name="connsiteX213" fmla="*/ 509131 w 1878869"/>
                <a:gd name="connsiteY213" fmla="*/ 1742759 h 2359692"/>
                <a:gd name="connsiteX214" fmla="*/ 511725 w 1878869"/>
                <a:gd name="connsiteY214" fmla="*/ 1768099 h 2359692"/>
                <a:gd name="connsiteX215" fmla="*/ 526489 w 1878869"/>
                <a:gd name="connsiteY215" fmla="*/ 1771251 h 2359692"/>
                <a:gd name="connsiteX216" fmla="*/ 593288 w 1878869"/>
                <a:gd name="connsiteY216" fmla="*/ 1782065 h 2359692"/>
                <a:gd name="connsiteX217" fmla="*/ 618707 w 1878869"/>
                <a:gd name="connsiteY217" fmla="*/ 1798106 h 2359692"/>
                <a:gd name="connsiteX218" fmla="*/ 620063 w 1878869"/>
                <a:gd name="connsiteY218" fmla="*/ 1808322 h 2359692"/>
                <a:gd name="connsiteX219" fmla="*/ 611125 w 1878869"/>
                <a:gd name="connsiteY219" fmla="*/ 1851817 h 2359692"/>
                <a:gd name="connsiteX220" fmla="*/ 621420 w 1878869"/>
                <a:gd name="connsiteY220" fmla="*/ 1883699 h 2359692"/>
                <a:gd name="connsiteX221" fmla="*/ 622338 w 1878869"/>
                <a:gd name="connsiteY221" fmla="*/ 1884298 h 2359692"/>
                <a:gd name="connsiteX222" fmla="*/ 709049 w 1878869"/>
                <a:gd name="connsiteY222" fmla="*/ 1914784 h 2359692"/>
                <a:gd name="connsiteX223" fmla="*/ 745960 w 1878869"/>
                <a:gd name="connsiteY223" fmla="*/ 1902574 h 2359692"/>
                <a:gd name="connsiteX224" fmla="*/ 812919 w 1878869"/>
                <a:gd name="connsiteY224" fmla="*/ 1858400 h 2359692"/>
                <a:gd name="connsiteX225" fmla="*/ 826366 w 1878869"/>
                <a:gd name="connsiteY225" fmla="*/ 1860356 h 2359692"/>
                <a:gd name="connsiteX226" fmla="*/ 853581 w 1878869"/>
                <a:gd name="connsiteY226" fmla="*/ 1870292 h 2359692"/>
                <a:gd name="connsiteX227" fmla="*/ 890970 w 1878869"/>
                <a:gd name="connsiteY227" fmla="*/ 1868097 h 2359692"/>
                <a:gd name="connsiteX228" fmla="*/ 919462 w 1878869"/>
                <a:gd name="connsiteY228" fmla="*/ 1861353 h 2359692"/>
                <a:gd name="connsiteX229" fmla="*/ 1030753 w 1878869"/>
                <a:gd name="connsiteY229" fmla="*/ 1848864 h 2359692"/>
                <a:gd name="connsiteX230" fmla="*/ 1042485 w 1878869"/>
                <a:gd name="connsiteY230" fmla="*/ 1849701 h 2359692"/>
                <a:gd name="connsiteX231" fmla="*/ 1102381 w 1878869"/>
                <a:gd name="connsiteY231" fmla="*/ 1874921 h 2359692"/>
                <a:gd name="connsiteX232" fmla="*/ 1146554 w 1878869"/>
                <a:gd name="connsiteY232" fmla="*/ 1884019 h 2359692"/>
                <a:gd name="connsiteX233" fmla="*/ 1237894 w 1878869"/>
                <a:gd name="connsiteY233" fmla="*/ 1886214 h 2359692"/>
                <a:gd name="connsiteX234" fmla="*/ 1258484 w 1878869"/>
                <a:gd name="connsiteY234" fmla="*/ 1895710 h 2359692"/>
                <a:gd name="connsiteX235" fmla="*/ 1293559 w 1878869"/>
                <a:gd name="connsiteY235" fmla="*/ 1938128 h 2359692"/>
                <a:gd name="connsiteX236" fmla="*/ 1314948 w 1878869"/>
                <a:gd name="connsiteY236" fmla="*/ 1945351 h 2359692"/>
                <a:gd name="connsiteX237" fmla="*/ 1440366 w 1878869"/>
                <a:gd name="connsiteY237" fmla="*/ 1921129 h 2359692"/>
                <a:gd name="connsiteX238" fmla="*/ 1475002 w 1878869"/>
                <a:gd name="connsiteY238" fmla="*/ 1907083 h 2359692"/>
                <a:gd name="connsiteX239" fmla="*/ 1504850 w 1878869"/>
                <a:gd name="connsiteY239" fmla="*/ 1910235 h 2359692"/>
                <a:gd name="connsiteX240" fmla="*/ 1511674 w 1878869"/>
                <a:gd name="connsiteY240" fmla="*/ 1948543 h 2359692"/>
                <a:gd name="connsiteX241" fmla="*/ 1480589 w 1878869"/>
                <a:gd name="connsiteY241" fmla="*/ 1992797 h 2359692"/>
                <a:gd name="connsiteX242" fmla="*/ 1448346 w 1878869"/>
                <a:gd name="connsiteY242" fmla="*/ 2085852 h 2359692"/>
                <a:gd name="connsiteX243" fmla="*/ 1443718 w 1878869"/>
                <a:gd name="connsiteY243" fmla="*/ 2097504 h 2359692"/>
                <a:gd name="connsiteX244" fmla="*/ 1324485 w 1878869"/>
                <a:gd name="connsiteY244" fmla="*/ 2183018 h 2359692"/>
                <a:gd name="connsiteX245" fmla="*/ 1197072 w 1878869"/>
                <a:gd name="connsiteY245" fmla="*/ 2253368 h 2359692"/>
                <a:gd name="connsiteX246" fmla="*/ 1100665 w 1878869"/>
                <a:gd name="connsiteY246" fmla="*/ 2293910 h 2359692"/>
                <a:gd name="connsiteX247" fmla="*/ 918863 w 1878869"/>
                <a:gd name="connsiteY247" fmla="*/ 2345825 h 2359692"/>
                <a:gd name="connsiteX248" fmla="*/ 858289 w 1878869"/>
                <a:gd name="connsiteY248" fmla="*/ 2357237 h 2359692"/>
                <a:gd name="connsiteX249" fmla="*/ 845241 w 1878869"/>
                <a:gd name="connsiteY249" fmla="*/ 2357437 h 2359692"/>
                <a:gd name="connsiteX250" fmla="*/ 841889 w 1878869"/>
                <a:gd name="connsiteY250" fmla="*/ 2335410 h 2359692"/>
                <a:gd name="connsiteX251" fmla="*/ 844802 w 1878869"/>
                <a:gd name="connsiteY251" fmla="*/ 2329464 h 2359692"/>
                <a:gd name="connsiteX252" fmla="*/ 851426 w 1878869"/>
                <a:gd name="connsiteY252" fmla="*/ 2282657 h 2359692"/>
                <a:gd name="connsiteX253" fmla="*/ 842607 w 1878869"/>
                <a:gd name="connsiteY253" fmla="*/ 2275595 h 2359692"/>
                <a:gd name="connsiteX254" fmla="*/ 805217 w 1878869"/>
                <a:gd name="connsiteY254" fmla="*/ 2256042 h 2359692"/>
                <a:gd name="connsiteX255" fmla="*/ 733830 w 1878869"/>
                <a:gd name="connsiteY255" fmla="*/ 2182459 h 2359692"/>
                <a:gd name="connsiteX256" fmla="*/ 694843 w 1878869"/>
                <a:gd name="connsiteY256" fmla="*/ 2157639 h 2359692"/>
                <a:gd name="connsiteX257" fmla="*/ 682513 w 1878869"/>
                <a:gd name="connsiteY257" fmla="*/ 2150376 h 2359692"/>
                <a:gd name="connsiteX258" fmla="*/ 650031 w 1878869"/>
                <a:gd name="connsiteY258" fmla="*/ 2077752 h 2359692"/>
                <a:gd name="connsiteX259" fmla="*/ 685785 w 1878869"/>
                <a:gd name="connsiteY259" fmla="*/ 2033857 h 2359692"/>
                <a:gd name="connsiteX260" fmla="*/ 721339 w 1878869"/>
                <a:gd name="connsiteY260" fmla="*/ 1985294 h 2359692"/>
                <a:gd name="connsiteX261" fmla="*/ 725968 w 1878869"/>
                <a:gd name="connsiteY261" fmla="*/ 1934018 h 2359692"/>
                <a:gd name="connsiteX262" fmla="*/ 721618 w 1878869"/>
                <a:gd name="connsiteY262" fmla="*/ 1927514 h 2359692"/>
                <a:gd name="connsiteX263" fmla="*/ 673335 w 1878869"/>
                <a:gd name="connsiteY263" fmla="*/ 1925678 h 2359692"/>
                <a:gd name="connsiteX264" fmla="*/ 598914 w 1878869"/>
                <a:gd name="connsiteY264" fmla="*/ 1912351 h 2359692"/>
                <a:gd name="connsiteX265" fmla="*/ 548716 w 1878869"/>
                <a:gd name="connsiteY265" fmla="*/ 1864825 h 2359692"/>
                <a:gd name="connsiteX266" fmla="*/ 488501 w 1878869"/>
                <a:gd name="connsiteY266" fmla="*/ 1800341 h 2359692"/>
                <a:gd name="connsiteX267" fmla="*/ 381399 w 1878869"/>
                <a:gd name="connsiteY267" fmla="*/ 1752177 h 2359692"/>
                <a:gd name="connsiteX268" fmla="*/ 304665 w 1878869"/>
                <a:gd name="connsiteY268" fmla="*/ 1725042 h 2359692"/>
                <a:gd name="connsiteX269" fmla="*/ 289900 w 1878869"/>
                <a:gd name="connsiteY269" fmla="*/ 1715665 h 2359692"/>
                <a:gd name="connsiteX270" fmla="*/ 266277 w 1878869"/>
                <a:gd name="connsiteY270" fmla="*/ 1694077 h 2359692"/>
                <a:gd name="connsiteX271" fmla="*/ 196006 w 1878869"/>
                <a:gd name="connsiteY271" fmla="*/ 1645594 h 2359692"/>
                <a:gd name="connsiteX272" fmla="*/ 171585 w 1878869"/>
                <a:gd name="connsiteY272" fmla="*/ 1612833 h 2359692"/>
                <a:gd name="connsiteX273" fmla="*/ 176972 w 1878869"/>
                <a:gd name="connsiteY273" fmla="*/ 1594996 h 2359692"/>
                <a:gd name="connsiteX274" fmla="*/ 177731 w 1878869"/>
                <a:gd name="connsiteY274" fmla="*/ 1579513 h 2359692"/>
                <a:gd name="connsiteX275" fmla="*/ 149199 w 1878869"/>
                <a:gd name="connsiteY275" fmla="*/ 1507168 h 2359692"/>
                <a:gd name="connsiteX276" fmla="*/ 121586 w 1878869"/>
                <a:gd name="connsiteY276" fmla="*/ 1428517 h 2359692"/>
                <a:gd name="connsiteX277" fmla="*/ 108178 w 1878869"/>
                <a:gd name="connsiteY277" fmla="*/ 1383067 h 2359692"/>
                <a:gd name="connsiteX278" fmla="*/ 94571 w 1878869"/>
                <a:gd name="connsiteY278" fmla="*/ 1379076 h 2359692"/>
                <a:gd name="connsiteX279" fmla="*/ 83917 w 1878869"/>
                <a:gd name="connsiteY279" fmla="*/ 1389452 h 2359692"/>
                <a:gd name="connsiteX280" fmla="*/ 108857 w 1878869"/>
                <a:gd name="connsiteY280" fmla="*/ 1492004 h 2359692"/>
                <a:gd name="connsiteX281" fmla="*/ 125337 w 1878869"/>
                <a:gd name="connsiteY281" fmla="*/ 1515188 h 2359692"/>
                <a:gd name="connsiteX282" fmla="*/ 109375 w 1878869"/>
                <a:gd name="connsiteY282" fmla="*/ 1506489 h 2359692"/>
                <a:gd name="connsiteX283" fmla="*/ 72265 w 1878869"/>
                <a:gd name="connsiteY283" fmla="*/ 1442963 h 2359692"/>
                <a:gd name="connsiteX284" fmla="*/ 22146 w 1878869"/>
                <a:gd name="connsiteY284" fmla="*/ 1275167 h 2359692"/>
                <a:gd name="connsiteX285" fmla="*/ 22465 w 1878869"/>
                <a:gd name="connsiteY285" fmla="*/ 1248831 h 2359692"/>
                <a:gd name="connsiteX286" fmla="*/ 37908 w 1878869"/>
                <a:gd name="connsiteY286" fmla="*/ 1119662 h 2359692"/>
                <a:gd name="connsiteX287" fmla="*/ 68195 w 1878869"/>
                <a:gd name="connsiteY287" fmla="*/ 1044404 h 2359692"/>
                <a:gd name="connsiteX288" fmla="*/ 113166 w 1878869"/>
                <a:gd name="connsiteY288" fmla="*/ 979241 h 2359692"/>
                <a:gd name="connsiteX289" fmla="*/ 116438 w 1878869"/>
                <a:gd name="connsiteY289" fmla="*/ 965354 h 2359692"/>
                <a:gd name="connsiteX290" fmla="*/ 124938 w 1878869"/>
                <a:gd name="connsiteY290" fmla="*/ 817830 h 2359692"/>
                <a:gd name="connsiteX291" fmla="*/ 148561 w 1878869"/>
                <a:gd name="connsiteY291" fmla="*/ 723299 h 2359692"/>
                <a:gd name="connsiteX292" fmla="*/ 138106 w 1878869"/>
                <a:gd name="connsiteY292" fmla="*/ 648878 h 2359692"/>
                <a:gd name="connsiteX293" fmla="*/ 118833 w 1878869"/>
                <a:gd name="connsiteY293" fmla="*/ 626652 h 2359692"/>
                <a:gd name="connsiteX294" fmla="*/ 23582 w 1878869"/>
                <a:gd name="connsiteY294" fmla="*/ 586389 h 2359692"/>
                <a:gd name="connsiteX295" fmla="*/ 5107 w 1878869"/>
                <a:gd name="connsiteY295" fmla="*/ 563284 h 2359692"/>
                <a:gd name="connsiteX296" fmla="*/ 6504 w 1878869"/>
                <a:gd name="connsiteY296" fmla="*/ 561648 h 2359692"/>
                <a:gd name="connsiteX297" fmla="*/ 42696 w 1878869"/>
                <a:gd name="connsiteY297" fmla="*/ 577929 h 2359692"/>
                <a:gd name="connsiteX298" fmla="*/ 54069 w 1878869"/>
                <a:gd name="connsiteY298" fmla="*/ 571465 h 2359692"/>
                <a:gd name="connsiteX299" fmla="*/ 67077 w 1878869"/>
                <a:gd name="connsiteY299" fmla="*/ 536389 h 2359692"/>
                <a:gd name="connsiteX300" fmla="*/ 87189 w 1878869"/>
                <a:gd name="connsiteY300" fmla="*/ 508297 h 2359692"/>
                <a:gd name="connsiteX301" fmla="*/ 124100 w 1878869"/>
                <a:gd name="connsiteY301" fmla="*/ 501952 h 2359692"/>
                <a:gd name="connsiteX302" fmla="*/ 161051 w 1878869"/>
                <a:gd name="connsiteY302" fmla="*/ 482878 h 2359692"/>
                <a:gd name="connsiteX303" fmla="*/ 161530 w 1878869"/>
                <a:gd name="connsiteY303" fmla="*/ 481881 h 2359692"/>
                <a:gd name="connsiteX304" fmla="*/ 194730 w 1878869"/>
                <a:gd name="connsiteY304" fmla="*/ 464961 h 2359692"/>
                <a:gd name="connsiteX305" fmla="*/ 222702 w 1878869"/>
                <a:gd name="connsiteY305" fmla="*/ 461410 h 2359692"/>
                <a:gd name="connsiteX306" fmla="*/ 252470 w 1878869"/>
                <a:gd name="connsiteY306" fmla="*/ 456128 h 2359692"/>
                <a:gd name="connsiteX307" fmla="*/ 804500 w 1878869"/>
                <a:gd name="connsiteY307" fmla="*/ 439343 h 2359692"/>
                <a:gd name="connsiteX308" fmla="*/ 805617 w 1878869"/>
                <a:gd name="connsiteY308" fmla="*/ 439343 h 2359692"/>
                <a:gd name="connsiteX309" fmla="*/ 887420 w 1878869"/>
                <a:gd name="connsiteY309" fmla="*/ 463045 h 2359692"/>
                <a:gd name="connsiteX310" fmla="*/ 918505 w 1878869"/>
                <a:gd name="connsiteY310" fmla="*/ 476493 h 2359692"/>
                <a:gd name="connsiteX311" fmla="*/ 1005575 w 1878869"/>
                <a:gd name="connsiteY311" fmla="*/ 525814 h 2359692"/>
                <a:gd name="connsiteX312" fmla="*/ 1026285 w 1878869"/>
                <a:gd name="connsiteY312" fmla="*/ 545606 h 2359692"/>
                <a:gd name="connsiteX313" fmla="*/ 1046755 w 1878869"/>
                <a:gd name="connsiteY313" fmla="*/ 595087 h 2359692"/>
                <a:gd name="connsiteX314" fmla="*/ 1039293 w 1878869"/>
                <a:gd name="connsiteY314" fmla="*/ 612166 h 2359692"/>
                <a:gd name="connsiteX315" fmla="*/ 1016868 w 1878869"/>
                <a:gd name="connsiteY315" fmla="*/ 658773 h 2359692"/>
                <a:gd name="connsiteX316" fmla="*/ 1011161 w 1878869"/>
                <a:gd name="connsiteY316" fmla="*/ 748995 h 2359692"/>
                <a:gd name="connsiteX317" fmla="*/ 1033826 w 1878869"/>
                <a:gd name="connsiteY317" fmla="*/ 784270 h 2359692"/>
                <a:gd name="connsiteX318" fmla="*/ 1071177 w 1878869"/>
                <a:gd name="connsiteY318" fmla="*/ 798436 h 2359692"/>
                <a:gd name="connsiteX319" fmla="*/ 1029956 w 1878869"/>
                <a:gd name="connsiteY319" fmla="*/ 812761 h 2359692"/>
                <a:gd name="connsiteX320" fmla="*/ 1003779 w 1878869"/>
                <a:gd name="connsiteY320" fmla="*/ 821181 h 2359692"/>
                <a:gd name="connsiteX321" fmla="*/ 966270 w 1878869"/>
                <a:gd name="connsiteY321" fmla="*/ 815874 h 2359692"/>
                <a:gd name="connsiteX322" fmla="*/ 944881 w 1878869"/>
                <a:gd name="connsiteY322" fmla="*/ 802267 h 2359692"/>
                <a:gd name="connsiteX323" fmla="*/ 922695 w 1878869"/>
                <a:gd name="connsiteY323" fmla="*/ 772259 h 2359692"/>
                <a:gd name="connsiteX324" fmla="*/ 906015 w 1878869"/>
                <a:gd name="connsiteY324" fmla="*/ 758293 h 2359692"/>
                <a:gd name="connsiteX325" fmla="*/ 891171 w 1878869"/>
                <a:gd name="connsiteY325" fmla="*/ 736426 h 2359692"/>
                <a:gd name="connsiteX326" fmla="*/ 884786 w 1878869"/>
                <a:gd name="connsiteY326" fmla="*/ 687225 h 2359692"/>
                <a:gd name="connsiteX327" fmla="*/ 878241 w 1878869"/>
                <a:gd name="connsiteY327" fmla="*/ 676171 h 2359692"/>
                <a:gd name="connsiteX328" fmla="*/ 798833 w 1878869"/>
                <a:gd name="connsiteY328" fmla="*/ 609612 h 2359692"/>
                <a:gd name="connsiteX329" fmla="*/ 789336 w 1878869"/>
                <a:gd name="connsiteY329" fmla="*/ 604105 h 2359692"/>
                <a:gd name="connsiteX330" fmla="*/ 735147 w 1878869"/>
                <a:gd name="connsiteY330" fmla="*/ 564042 h 2359692"/>
                <a:gd name="connsiteX331" fmla="*/ 723694 w 1878869"/>
                <a:gd name="connsiteY331" fmla="*/ 533715 h 2359692"/>
                <a:gd name="connsiteX332" fmla="*/ 721300 w 1878869"/>
                <a:gd name="connsiteY332" fmla="*/ 525255 h 2359692"/>
                <a:gd name="connsiteX333" fmla="*/ 714357 w 1878869"/>
                <a:gd name="connsiteY333" fmla="*/ 523220 h 2359692"/>
                <a:gd name="connsiteX334" fmla="*/ 695363 w 1878869"/>
                <a:gd name="connsiteY334" fmla="*/ 549836 h 2359692"/>
                <a:gd name="connsiteX335" fmla="*/ 681316 w 1878869"/>
                <a:gd name="connsiteY335" fmla="*/ 596603 h 2359692"/>
                <a:gd name="connsiteX336" fmla="*/ 633552 w 1878869"/>
                <a:gd name="connsiteY336" fmla="*/ 556859 h 2359692"/>
                <a:gd name="connsiteX337" fmla="*/ 632474 w 1878869"/>
                <a:gd name="connsiteY337" fmla="*/ 541776 h 2359692"/>
                <a:gd name="connsiteX338" fmla="*/ 638420 w 1878869"/>
                <a:gd name="connsiteY338" fmla="*/ 527570 h 2359692"/>
                <a:gd name="connsiteX339" fmla="*/ 642490 w 1878869"/>
                <a:gd name="connsiteY339" fmla="*/ 488065 h 2359692"/>
                <a:gd name="connsiteX340" fmla="*/ 645084 w 1878869"/>
                <a:gd name="connsiteY340" fmla="*/ 478887 h 2359692"/>
                <a:gd name="connsiteX341" fmla="*/ 698315 w 1878869"/>
                <a:gd name="connsiteY341" fmla="*/ 463804 h 2359692"/>
                <a:gd name="connsiteX342" fmla="*/ 708850 w 1878869"/>
                <a:gd name="connsiteY342" fmla="*/ 473740 h 2359692"/>
                <a:gd name="connsiteX343" fmla="*/ 718946 w 1878869"/>
                <a:gd name="connsiteY343" fmla="*/ 482439 h 2359692"/>
                <a:gd name="connsiteX344" fmla="*/ 746719 w 1878869"/>
                <a:gd name="connsiteY344" fmla="*/ 468273 h 2359692"/>
                <a:gd name="connsiteX345" fmla="*/ 804500 w 1878869"/>
                <a:gd name="connsiteY345" fmla="*/ 439343 h 2359692"/>
                <a:gd name="connsiteX346" fmla="*/ 691048 w 1878869"/>
                <a:gd name="connsiteY346" fmla="*/ 24 h 2359692"/>
                <a:gd name="connsiteX347" fmla="*/ 819144 w 1878869"/>
                <a:gd name="connsiteY347" fmla="*/ 8264 h 2359692"/>
                <a:gd name="connsiteX348" fmla="*/ 1048231 w 1878869"/>
                <a:gd name="connsiteY348" fmla="*/ 56667 h 2359692"/>
                <a:gd name="connsiteX349" fmla="*/ 1201861 w 1878869"/>
                <a:gd name="connsiteY349" fmla="*/ 116682 h 2359692"/>
                <a:gd name="connsiteX350" fmla="*/ 1357126 w 1878869"/>
                <a:gd name="connsiteY350" fmla="*/ 204750 h 2359692"/>
                <a:gd name="connsiteX351" fmla="*/ 1571769 w 1878869"/>
                <a:gd name="connsiteY351" fmla="*/ 389065 h 2359692"/>
                <a:gd name="connsiteX352" fmla="*/ 1582542 w 1878869"/>
                <a:gd name="connsiteY352" fmla="*/ 415082 h 2359692"/>
                <a:gd name="connsiteX353" fmla="*/ 1593955 w 1878869"/>
                <a:gd name="connsiteY353" fmla="*/ 477731 h 2359692"/>
                <a:gd name="connsiteX354" fmla="*/ 1623683 w 1878869"/>
                <a:gd name="connsiteY354" fmla="*/ 531442 h 2359692"/>
                <a:gd name="connsiteX355" fmla="*/ 1633939 w 1878869"/>
                <a:gd name="connsiteY355" fmla="*/ 558696 h 2359692"/>
                <a:gd name="connsiteX356" fmla="*/ 1629151 w 1878869"/>
                <a:gd name="connsiteY356" fmla="*/ 562806 h 2359692"/>
                <a:gd name="connsiteX357" fmla="*/ 1594953 w 1878869"/>
                <a:gd name="connsiteY357" fmla="*/ 569270 h 2359692"/>
                <a:gd name="connsiteX358" fmla="*/ 1564706 w 1878869"/>
                <a:gd name="connsiteY358" fmla="*/ 580643 h 2359692"/>
                <a:gd name="connsiteX359" fmla="*/ 1568098 w 1878869"/>
                <a:gd name="connsiteY359" fmla="*/ 587706 h 2359692"/>
                <a:gd name="connsiteX360" fmla="*/ 1604370 w 1878869"/>
                <a:gd name="connsiteY360" fmla="*/ 603707 h 2359692"/>
                <a:gd name="connsiteX361" fmla="*/ 1610954 w 1878869"/>
                <a:gd name="connsiteY361" fmla="*/ 612486 h 2359692"/>
                <a:gd name="connsiteX362" fmla="*/ 1600021 w 1878869"/>
                <a:gd name="connsiteY362" fmla="*/ 624816 h 2359692"/>
                <a:gd name="connsiteX363" fmla="*/ 1566900 w 1878869"/>
                <a:gd name="connsiteY363" fmla="*/ 625176 h 2359692"/>
                <a:gd name="connsiteX364" fmla="*/ 1560675 w 1878869"/>
                <a:gd name="connsiteY364" fmla="*/ 633037 h 2359692"/>
                <a:gd name="connsiteX365" fmla="*/ 1569574 w 1878869"/>
                <a:gd name="connsiteY365" fmla="*/ 668112 h 2359692"/>
                <a:gd name="connsiteX366" fmla="*/ 1576836 w 1878869"/>
                <a:gd name="connsiteY366" fmla="*/ 697721 h 2359692"/>
                <a:gd name="connsiteX367" fmla="*/ 1592000 w 1878869"/>
                <a:gd name="connsiteY367" fmla="*/ 748917 h 2359692"/>
                <a:gd name="connsiteX368" fmla="*/ 1606725 w 1878869"/>
                <a:gd name="connsiteY368" fmla="*/ 774735 h 2359692"/>
                <a:gd name="connsiteX369" fmla="*/ 1631185 w 1878869"/>
                <a:gd name="connsiteY369" fmla="*/ 806498 h 2359692"/>
                <a:gd name="connsiteX370" fmla="*/ 1635056 w 1878869"/>
                <a:gd name="connsiteY370" fmla="*/ 822579 h 2359692"/>
                <a:gd name="connsiteX371" fmla="*/ 1621369 w 1878869"/>
                <a:gd name="connsiteY371" fmla="*/ 865236 h 2359692"/>
                <a:gd name="connsiteX372" fmla="*/ 1593477 w 1878869"/>
                <a:gd name="connsiteY372" fmla="*/ 899872 h 2359692"/>
                <a:gd name="connsiteX373" fmla="*/ 1586493 w 1878869"/>
                <a:gd name="connsiteY373" fmla="*/ 899035 h 2359692"/>
                <a:gd name="connsiteX374" fmla="*/ 1553652 w 1878869"/>
                <a:gd name="connsiteY374" fmla="*/ 878724 h 2359692"/>
                <a:gd name="connsiteX375" fmla="*/ 1548226 w 1878869"/>
                <a:gd name="connsiteY375" fmla="*/ 869865 h 2359692"/>
                <a:gd name="connsiteX376" fmla="*/ 1528713 w 1878869"/>
                <a:gd name="connsiteY376" fmla="*/ 834391 h 2359692"/>
                <a:gd name="connsiteX377" fmla="*/ 1527037 w 1878869"/>
                <a:gd name="connsiteY377" fmla="*/ 789778 h 2359692"/>
                <a:gd name="connsiteX378" fmla="*/ 1540604 w 1878869"/>
                <a:gd name="connsiteY378" fmla="*/ 740138 h 2359692"/>
                <a:gd name="connsiteX379" fmla="*/ 1532942 w 1878869"/>
                <a:gd name="connsiteY379" fmla="*/ 732277 h 2359692"/>
                <a:gd name="connsiteX380" fmla="*/ 1481187 w 1878869"/>
                <a:gd name="connsiteY380" fmla="*/ 722900 h 2359692"/>
                <a:gd name="connsiteX381" fmla="*/ 1463669 w 1878869"/>
                <a:gd name="connsiteY381" fmla="*/ 699317 h 2359692"/>
                <a:gd name="connsiteX382" fmla="*/ 1465066 w 1878869"/>
                <a:gd name="connsiteY382" fmla="*/ 670666 h 2359692"/>
                <a:gd name="connsiteX383" fmla="*/ 1456487 w 1878869"/>
                <a:gd name="connsiteY383" fmla="*/ 627689 h 2359692"/>
                <a:gd name="connsiteX384" fmla="*/ 1445912 w 1878869"/>
                <a:gd name="connsiteY384" fmla="*/ 608376 h 2359692"/>
                <a:gd name="connsiteX385" fmla="*/ 1416463 w 1878869"/>
                <a:gd name="connsiteY385" fmla="*/ 575655 h 2359692"/>
                <a:gd name="connsiteX386" fmla="*/ 1400901 w 1878869"/>
                <a:gd name="connsiteY386" fmla="*/ 554745 h 2359692"/>
                <a:gd name="connsiteX387" fmla="*/ 1389089 w 1878869"/>
                <a:gd name="connsiteY387" fmla="*/ 490899 h 2359692"/>
                <a:gd name="connsiteX388" fmla="*/ 1381827 w 1878869"/>
                <a:gd name="connsiteY388" fmla="*/ 471666 h 2359692"/>
                <a:gd name="connsiteX389" fmla="*/ 1353136 w 1878869"/>
                <a:gd name="connsiteY389" fmla="*/ 429807 h 2359692"/>
                <a:gd name="connsiteX390" fmla="*/ 1342282 w 1878869"/>
                <a:gd name="connsiteY390" fmla="*/ 393175 h 2359692"/>
                <a:gd name="connsiteX391" fmla="*/ 1326879 w 1878869"/>
                <a:gd name="connsiteY391" fmla="*/ 375897 h 2359692"/>
                <a:gd name="connsiteX392" fmla="*/ 1262315 w 1878869"/>
                <a:gd name="connsiteY392" fmla="*/ 342897 h 2359692"/>
                <a:gd name="connsiteX393" fmla="*/ 1243600 w 1878869"/>
                <a:gd name="connsiteY393" fmla="*/ 348922 h 2359692"/>
                <a:gd name="connsiteX394" fmla="*/ 1247032 w 1878869"/>
                <a:gd name="connsiteY394" fmla="*/ 362010 h 2359692"/>
                <a:gd name="connsiteX395" fmla="*/ 1245196 w 1878869"/>
                <a:gd name="connsiteY395" fmla="*/ 380007 h 2359692"/>
                <a:gd name="connsiteX396" fmla="*/ 1244359 w 1878869"/>
                <a:gd name="connsiteY396" fmla="*/ 380725 h 2359692"/>
                <a:gd name="connsiteX397" fmla="*/ 1230672 w 1878869"/>
                <a:gd name="connsiteY397" fmla="*/ 393375 h 2359692"/>
                <a:gd name="connsiteX398" fmla="*/ 1248668 w 1878869"/>
                <a:gd name="connsiteY398" fmla="*/ 400917 h 2359692"/>
                <a:gd name="connsiteX399" fmla="*/ 1263433 w 1878869"/>
                <a:gd name="connsiteY399" fmla="*/ 407780 h 2359692"/>
                <a:gd name="connsiteX400" fmla="*/ 1347949 w 1878869"/>
                <a:gd name="connsiteY400" fmla="*/ 469990 h 2359692"/>
                <a:gd name="connsiteX401" fmla="*/ 1327598 w 1878869"/>
                <a:gd name="connsiteY401" fmla="*/ 480844 h 2359692"/>
                <a:gd name="connsiteX402" fmla="*/ 1309003 w 1878869"/>
                <a:gd name="connsiteY402" fmla="*/ 499439 h 2359692"/>
                <a:gd name="connsiteX403" fmla="*/ 1293400 w 1878869"/>
                <a:gd name="connsiteY403" fmla="*/ 507739 h 2359692"/>
                <a:gd name="connsiteX404" fmla="*/ 1237654 w 1878869"/>
                <a:gd name="connsiteY404" fmla="*/ 485113 h 2359692"/>
                <a:gd name="connsiteX405" fmla="*/ 1230392 w 1878869"/>
                <a:gd name="connsiteY405" fmla="*/ 477013 h 2359692"/>
                <a:gd name="connsiteX406" fmla="*/ 1131670 w 1878869"/>
                <a:gd name="connsiteY406" fmla="*/ 389864 h 2359692"/>
                <a:gd name="connsiteX407" fmla="*/ 1090410 w 1878869"/>
                <a:gd name="connsiteY407" fmla="*/ 368874 h 2359692"/>
                <a:gd name="connsiteX408" fmla="*/ 1066547 w 1878869"/>
                <a:gd name="connsiteY408" fmla="*/ 340462 h 2359692"/>
                <a:gd name="connsiteX409" fmla="*/ 1070019 w 1878869"/>
                <a:gd name="connsiteY409" fmla="*/ 322147 h 2359692"/>
                <a:gd name="connsiteX410" fmla="*/ 1132907 w 1878869"/>
                <a:gd name="connsiteY410" fmla="*/ 303911 h 2359692"/>
                <a:gd name="connsiteX411" fmla="*/ 1147512 w 1878869"/>
                <a:gd name="connsiteY411" fmla="*/ 296528 h 2359692"/>
                <a:gd name="connsiteX412" fmla="*/ 1133506 w 1878869"/>
                <a:gd name="connsiteY412" fmla="*/ 269394 h 2359692"/>
                <a:gd name="connsiteX413" fmla="*/ 1120936 w 1878869"/>
                <a:gd name="connsiteY413" fmla="*/ 265284 h 2359692"/>
                <a:gd name="connsiteX414" fmla="*/ 1111160 w 1878869"/>
                <a:gd name="connsiteY414" fmla="*/ 269155 h 2359692"/>
                <a:gd name="connsiteX415" fmla="*/ 1095837 w 1878869"/>
                <a:gd name="connsiteY415" fmla="*/ 277973 h 2359692"/>
                <a:gd name="connsiteX416" fmla="*/ 1092525 w 1878869"/>
                <a:gd name="connsiteY416" fmla="*/ 278013 h 2359692"/>
                <a:gd name="connsiteX417" fmla="*/ 1074368 w 1878869"/>
                <a:gd name="connsiteY417" fmla="*/ 277295 h 2359692"/>
                <a:gd name="connsiteX418" fmla="*/ 1076883 w 1878869"/>
                <a:gd name="connsiteY418" fmla="*/ 260296 h 2359692"/>
                <a:gd name="connsiteX419" fmla="*/ 1071615 w 1878869"/>
                <a:gd name="connsiteY419" fmla="*/ 251118 h 2359692"/>
                <a:gd name="connsiteX420" fmla="*/ 1037657 w 1878869"/>
                <a:gd name="connsiteY420" fmla="*/ 223664 h 2359692"/>
                <a:gd name="connsiteX421" fmla="*/ 1020418 w 1878869"/>
                <a:gd name="connsiteY421" fmla="*/ 210257 h 2359692"/>
                <a:gd name="connsiteX422" fmla="*/ 926685 w 1878869"/>
                <a:gd name="connsiteY422" fmla="*/ 147967 h 2359692"/>
                <a:gd name="connsiteX423" fmla="*/ 895280 w 1878869"/>
                <a:gd name="connsiteY423" fmla="*/ 152596 h 2359692"/>
                <a:gd name="connsiteX424" fmla="*/ 878202 w 1878869"/>
                <a:gd name="connsiteY424" fmla="*/ 167280 h 2359692"/>
                <a:gd name="connsiteX425" fmla="*/ 839734 w 1878869"/>
                <a:gd name="connsiteY425" fmla="*/ 167121 h 2359692"/>
                <a:gd name="connsiteX426" fmla="*/ 791251 w 1878869"/>
                <a:gd name="connsiteY426" fmla="*/ 159419 h 2359692"/>
                <a:gd name="connsiteX427" fmla="*/ 764835 w 1878869"/>
                <a:gd name="connsiteY427" fmla="*/ 161454 h 2359692"/>
                <a:gd name="connsiteX428" fmla="*/ 747237 w 1878869"/>
                <a:gd name="connsiteY428" fmla="*/ 166921 h 2359692"/>
                <a:gd name="connsiteX429" fmla="*/ 679960 w 1878869"/>
                <a:gd name="connsiteY429" fmla="*/ 183242 h 2359692"/>
                <a:gd name="connsiteX430" fmla="*/ 622817 w 1878869"/>
                <a:gd name="connsiteY430" fmla="*/ 172508 h 2359692"/>
                <a:gd name="connsiteX431" fmla="*/ 607295 w 1878869"/>
                <a:gd name="connsiteY431" fmla="*/ 154630 h 2359692"/>
                <a:gd name="connsiteX432" fmla="*/ 593807 w 1878869"/>
                <a:gd name="connsiteY432" fmla="*/ 143218 h 2359692"/>
                <a:gd name="connsiteX433" fmla="*/ 577287 w 1878869"/>
                <a:gd name="connsiteY433" fmla="*/ 142181 h 2359692"/>
                <a:gd name="connsiteX434" fmla="*/ 541174 w 1878869"/>
                <a:gd name="connsiteY434" fmla="*/ 154750 h 2359692"/>
                <a:gd name="connsiteX435" fmla="*/ 530440 w 1878869"/>
                <a:gd name="connsiteY435" fmla="*/ 159140 h 2359692"/>
                <a:gd name="connsiteX436" fmla="*/ 450912 w 1878869"/>
                <a:gd name="connsiteY436" fmla="*/ 170512 h 2359692"/>
                <a:gd name="connsiteX437" fmla="*/ 441175 w 1878869"/>
                <a:gd name="connsiteY437" fmla="*/ 181925 h 2359692"/>
                <a:gd name="connsiteX438" fmla="*/ 412524 w 1878869"/>
                <a:gd name="connsiteY438" fmla="*/ 213409 h 2359692"/>
                <a:gd name="connsiteX439" fmla="*/ 378527 w 1878869"/>
                <a:gd name="connsiteY439" fmla="*/ 217240 h 2359692"/>
                <a:gd name="connsiteX440" fmla="*/ 366316 w 1878869"/>
                <a:gd name="connsiteY440" fmla="*/ 221709 h 2359692"/>
                <a:gd name="connsiteX441" fmla="*/ 355422 w 1878869"/>
                <a:gd name="connsiteY441" fmla="*/ 250719 h 2359692"/>
                <a:gd name="connsiteX442" fmla="*/ 351432 w 1878869"/>
                <a:gd name="connsiteY442" fmla="*/ 261293 h 2359692"/>
                <a:gd name="connsiteX443" fmla="*/ 315997 w 1878869"/>
                <a:gd name="connsiteY443" fmla="*/ 271509 h 2359692"/>
                <a:gd name="connsiteX444" fmla="*/ 299637 w 1878869"/>
                <a:gd name="connsiteY444" fmla="*/ 273743 h 2359692"/>
                <a:gd name="connsiteX445" fmla="*/ 274378 w 1878869"/>
                <a:gd name="connsiteY445" fmla="*/ 300678 h 2359692"/>
                <a:gd name="connsiteX446" fmla="*/ 254705 w 1878869"/>
                <a:gd name="connsiteY446" fmla="*/ 337270 h 2359692"/>
                <a:gd name="connsiteX447" fmla="*/ 216517 w 1878869"/>
                <a:gd name="connsiteY447" fmla="*/ 375338 h 2359692"/>
                <a:gd name="connsiteX448" fmla="*/ 187786 w 1878869"/>
                <a:gd name="connsiteY448" fmla="*/ 402752 h 2359692"/>
                <a:gd name="connsiteX449" fmla="*/ 140101 w 1878869"/>
                <a:gd name="connsiteY449" fmla="*/ 421667 h 2359692"/>
                <a:gd name="connsiteX450" fmla="*/ 159375 w 1878869"/>
                <a:gd name="connsiteY450" fmla="*/ 391898 h 2359692"/>
                <a:gd name="connsiteX451" fmla="*/ 158537 w 1878869"/>
                <a:gd name="connsiteY451" fmla="*/ 369073 h 2359692"/>
                <a:gd name="connsiteX452" fmla="*/ 145010 w 1878869"/>
                <a:gd name="connsiteY452" fmla="*/ 365522 h 2359692"/>
                <a:gd name="connsiteX453" fmla="*/ 115880 w 1878869"/>
                <a:gd name="connsiteY453" fmla="*/ 350518 h 2359692"/>
                <a:gd name="connsiteX454" fmla="*/ 114643 w 1878869"/>
                <a:gd name="connsiteY454" fmla="*/ 348683 h 2359692"/>
                <a:gd name="connsiteX455" fmla="*/ 119232 w 1878869"/>
                <a:gd name="connsiteY455" fmla="*/ 298125 h 2359692"/>
                <a:gd name="connsiteX456" fmla="*/ 161091 w 1878869"/>
                <a:gd name="connsiteY456" fmla="*/ 274462 h 2359692"/>
                <a:gd name="connsiteX457" fmla="*/ 165042 w 1878869"/>
                <a:gd name="connsiteY457" fmla="*/ 272986 h 2359692"/>
                <a:gd name="connsiteX458" fmla="*/ 183876 w 1878869"/>
                <a:gd name="connsiteY458" fmla="*/ 223185 h 2359692"/>
                <a:gd name="connsiteX459" fmla="*/ 201833 w 1878869"/>
                <a:gd name="connsiteY459" fmla="*/ 188190 h 2359692"/>
                <a:gd name="connsiteX460" fmla="*/ 239542 w 1878869"/>
                <a:gd name="connsiteY460" fmla="*/ 170034 h 2359692"/>
                <a:gd name="connsiteX461" fmla="*/ 247881 w 1878869"/>
                <a:gd name="connsiteY461" fmla="*/ 157304 h 2359692"/>
                <a:gd name="connsiteX462" fmla="*/ 248400 w 1878869"/>
                <a:gd name="connsiteY462" fmla="*/ 140784 h 2359692"/>
                <a:gd name="connsiteX463" fmla="*/ 241656 w 1878869"/>
                <a:gd name="connsiteY463" fmla="*/ 111734 h 2359692"/>
                <a:gd name="connsiteX464" fmla="*/ 215081 w 1878869"/>
                <a:gd name="connsiteY464" fmla="*/ 93379 h 2359692"/>
                <a:gd name="connsiteX465" fmla="*/ 252470 w 1878869"/>
                <a:gd name="connsiteY465" fmla="*/ 79771 h 2359692"/>
                <a:gd name="connsiteX466" fmla="*/ 415717 w 1878869"/>
                <a:gd name="connsiteY466" fmla="*/ 30450 h 2359692"/>
                <a:gd name="connsiteX467" fmla="*/ 562563 w 1878869"/>
                <a:gd name="connsiteY467" fmla="*/ 7226 h 2359692"/>
                <a:gd name="connsiteX468" fmla="*/ 691048 w 1878869"/>
                <a:gd name="connsiteY468" fmla="*/ 24 h 23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</a:cxnLst>
              <a:rect l="l" t="t" r="r" b="b"/>
              <a:pathLst>
                <a:path w="1878869" h="2359692">
                  <a:moveTo>
                    <a:pt x="848114" y="1699384"/>
                  </a:moveTo>
                  <a:cubicBezTo>
                    <a:pt x="855656" y="1697589"/>
                    <a:pt x="861801" y="1700582"/>
                    <a:pt x="868186" y="1703335"/>
                  </a:cubicBezTo>
                  <a:cubicBezTo>
                    <a:pt x="869183" y="1703774"/>
                    <a:pt x="870859" y="1704692"/>
                    <a:pt x="870779" y="1705131"/>
                  </a:cubicBezTo>
                  <a:cubicBezTo>
                    <a:pt x="867946" y="1723287"/>
                    <a:pt x="886302" y="1721132"/>
                    <a:pt x="893804" y="1729272"/>
                  </a:cubicBezTo>
                  <a:cubicBezTo>
                    <a:pt x="894083" y="1729592"/>
                    <a:pt x="894123" y="1729951"/>
                    <a:pt x="894722" y="1731268"/>
                  </a:cubicBezTo>
                  <a:cubicBezTo>
                    <a:pt x="865033" y="1739129"/>
                    <a:pt x="836383" y="1739448"/>
                    <a:pt x="808170" y="1726639"/>
                  </a:cubicBezTo>
                  <a:cubicBezTo>
                    <a:pt x="802424" y="1724045"/>
                    <a:pt x="800828" y="1721132"/>
                    <a:pt x="800988" y="1715067"/>
                  </a:cubicBezTo>
                  <a:cubicBezTo>
                    <a:pt x="801227" y="1708123"/>
                    <a:pt x="805337" y="1707924"/>
                    <a:pt x="810286" y="1707046"/>
                  </a:cubicBezTo>
                  <a:cubicBezTo>
                    <a:pt x="822935" y="1704771"/>
                    <a:pt x="835584" y="1702337"/>
                    <a:pt x="848114" y="1699384"/>
                  </a:cubicBezTo>
                  <a:close/>
                  <a:moveTo>
                    <a:pt x="626249" y="1653335"/>
                  </a:moveTo>
                  <a:cubicBezTo>
                    <a:pt x="654102" y="1660039"/>
                    <a:pt x="681515" y="1668059"/>
                    <a:pt x="708890" y="1676319"/>
                  </a:cubicBezTo>
                  <a:cubicBezTo>
                    <a:pt x="717908" y="1679033"/>
                    <a:pt x="727764" y="1679951"/>
                    <a:pt x="737262" y="1679911"/>
                  </a:cubicBezTo>
                  <a:cubicBezTo>
                    <a:pt x="753183" y="1679831"/>
                    <a:pt x="765912" y="1688171"/>
                    <a:pt x="779679" y="1693838"/>
                  </a:cubicBezTo>
                  <a:cubicBezTo>
                    <a:pt x="782233" y="1694875"/>
                    <a:pt x="784787" y="1696790"/>
                    <a:pt x="782752" y="1699623"/>
                  </a:cubicBezTo>
                  <a:cubicBezTo>
                    <a:pt x="779719" y="1703853"/>
                    <a:pt x="779839" y="1710877"/>
                    <a:pt x="772935" y="1711874"/>
                  </a:cubicBezTo>
                  <a:cubicBezTo>
                    <a:pt x="762401" y="1713430"/>
                    <a:pt x="751826" y="1714707"/>
                    <a:pt x="741252" y="1716264"/>
                  </a:cubicBezTo>
                  <a:cubicBezTo>
                    <a:pt x="737062" y="1716862"/>
                    <a:pt x="734428" y="1714348"/>
                    <a:pt x="731356" y="1712393"/>
                  </a:cubicBezTo>
                  <a:cubicBezTo>
                    <a:pt x="716551" y="1702936"/>
                    <a:pt x="702625" y="1692401"/>
                    <a:pt x="687022" y="1683821"/>
                  </a:cubicBezTo>
                  <a:cubicBezTo>
                    <a:pt x="659728" y="1668818"/>
                    <a:pt x="630040" y="1665585"/>
                    <a:pt x="598077" y="1660318"/>
                  </a:cubicBezTo>
                  <a:cubicBezTo>
                    <a:pt x="608132" y="1654372"/>
                    <a:pt x="615555" y="1650781"/>
                    <a:pt x="626249" y="1653335"/>
                  </a:cubicBezTo>
                  <a:close/>
                  <a:moveTo>
                    <a:pt x="976644" y="1025170"/>
                  </a:moveTo>
                  <a:cubicBezTo>
                    <a:pt x="999469" y="1046718"/>
                    <a:pt x="1024568" y="1065273"/>
                    <a:pt x="1048151" y="1085664"/>
                  </a:cubicBezTo>
                  <a:cubicBezTo>
                    <a:pt x="1049269" y="1086622"/>
                    <a:pt x="1050705" y="1087420"/>
                    <a:pt x="1051384" y="1088657"/>
                  </a:cubicBezTo>
                  <a:cubicBezTo>
                    <a:pt x="1054257" y="1094004"/>
                    <a:pt x="1060202" y="1099591"/>
                    <a:pt x="1057848" y="1105177"/>
                  </a:cubicBezTo>
                  <a:cubicBezTo>
                    <a:pt x="1056053" y="1109447"/>
                    <a:pt x="1048471" y="1106095"/>
                    <a:pt x="1043562" y="1107013"/>
                  </a:cubicBezTo>
                  <a:cubicBezTo>
                    <a:pt x="1021336" y="1111163"/>
                    <a:pt x="1004856" y="1103501"/>
                    <a:pt x="992526" y="1084387"/>
                  </a:cubicBezTo>
                  <a:cubicBezTo>
                    <a:pt x="987218" y="1076207"/>
                    <a:pt x="979916" y="1069543"/>
                    <a:pt x="976085" y="1059966"/>
                  </a:cubicBezTo>
                  <a:cubicBezTo>
                    <a:pt x="970139" y="1045242"/>
                    <a:pt x="969581" y="1041052"/>
                    <a:pt x="976644" y="1025170"/>
                  </a:cubicBezTo>
                  <a:close/>
                  <a:moveTo>
                    <a:pt x="656018" y="705342"/>
                  </a:moveTo>
                  <a:cubicBezTo>
                    <a:pt x="657854" y="704185"/>
                    <a:pt x="659171" y="704903"/>
                    <a:pt x="660168" y="706579"/>
                  </a:cubicBezTo>
                  <a:cubicBezTo>
                    <a:pt x="659450" y="707218"/>
                    <a:pt x="658771" y="707816"/>
                    <a:pt x="658053" y="708455"/>
                  </a:cubicBezTo>
                  <a:cubicBezTo>
                    <a:pt x="657375" y="707417"/>
                    <a:pt x="656696" y="706380"/>
                    <a:pt x="656018" y="705342"/>
                  </a:cubicBezTo>
                  <a:close/>
                  <a:moveTo>
                    <a:pt x="637621" y="632677"/>
                  </a:moveTo>
                  <a:cubicBezTo>
                    <a:pt x="670861" y="638903"/>
                    <a:pt x="697717" y="659293"/>
                    <a:pt x="727724" y="672581"/>
                  </a:cubicBezTo>
                  <a:cubicBezTo>
                    <a:pt x="743207" y="679444"/>
                    <a:pt x="753422" y="689740"/>
                    <a:pt x="758091" y="705821"/>
                  </a:cubicBezTo>
                  <a:cubicBezTo>
                    <a:pt x="762680" y="721663"/>
                    <a:pt x="773933" y="731958"/>
                    <a:pt x="788897" y="736387"/>
                  </a:cubicBezTo>
                  <a:cubicBezTo>
                    <a:pt x="811682" y="743131"/>
                    <a:pt x="823015" y="760010"/>
                    <a:pt x="832711" y="779443"/>
                  </a:cubicBezTo>
                  <a:cubicBezTo>
                    <a:pt x="834667" y="783354"/>
                    <a:pt x="833909" y="785548"/>
                    <a:pt x="831155" y="787943"/>
                  </a:cubicBezTo>
                  <a:cubicBezTo>
                    <a:pt x="819503" y="798118"/>
                    <a:pt x="813957" y="811327"/>
                    <a:pt x="812440" y="826370"/>
                  </a:cubicBezTo>
                  <a:cubicBezTo>
                    <a:pt x="811922" y="831558"/>
                    <a:pt x="809248" y="834071"/>
                    <a:pt x="804260" y="835229"/>
                  </a:cubicBezTo>
                  <a:cubicBezTo>
                    <a:pt x="793366" y="837743"/>
                    <a:pt x="783430" y="838461"/>
                    <a:pt x="772297" y="833314"/>
                  </a:cubicBezTo>
                  <a:cubicBezTo>
                    <a:pt x="747676" y="821981"/>
                    <a:pt x="721539" y="814758"/>
                    <a:pt x="691492" y="811286"/>
                  </a:cubicBezTo>
                  <a:cubicBezTo>
                    <a:pt x="695322" y="808294"/>
                    <a:pt x="696559" y="806897"/>
                    <a:pt x="698116" y="806179"/>
                  </a:cubicBezTo>
                  <a:cubicBezTo>
                    <a:pt x="723295" y="794846"/>
                    <a:pt x="728881" y="773777"/>
                    <a:pt x="727565" y="748718"/>
                  </a:cubicBezTo>
                  <a:cubicBezTo>
                    <a:pt x="727046" y="738821"/>
                    <a:pt x="711124" y="716236"/>
                    <a:pt x="701388" y="713363"/>
                  </a:cubicBezTo>
                  <a:cubicBezTo>
                    <a:pt x="682074" y="707737"/>
                    <a:pt x="662641" y="702589"/>
                    <a:pt x="644285" y="693890"/>
                  </a:cubicBezTo>
                  <a:cubicBezTo>
                    <a:pt x="626409" y="685430"/>
                    <a:pt x="619585" y="667314"/>
                    <a:pt x="607175" y="654145"/>
                  </a:cubicBezTo>
                  <a:cubicBezTo>
                    <a:pt x="606576" y="653507"/>
                    <a:pt x="606616" y="651991"/>
                    <a:pt x="606855" y="650993"/>
                  </a:cubicBezTo>
                  <a:cubicBezTo>
                    <a:pt x="608771" y="643252"/>
                    <a:pt x="629601" y="631161"/>
                    <a:pt x="637621" y="632677"/>
                  </a:cubicBezTo>
                  <a:close/>
                  <a:moveTo>
                    <a:pt x="1144399" y="569070"/>
                  </a:moveTo>
                  <a:cubicBezTo>
                    <a:pt x="1154216" y="568073"/>
                    <a:pt x="1161998" y="578408"/>
                    <a:pt x="1169739" y="584792"/>
                  </a:cubicBezTo>
                  <a:cubicBezTo>
                    <a:pt x="1174966" y="589062"/>
                    <a:pt x="1169140" y="594808"/>
                    <a:pt x="1168422" y="599916"/>
                  </a:cubicBezTo>
                  <a:cubicBezTo>
                    <a:pt x="1164870" y="624616"/>
                    <a:pt x="1151463" y="643770"/>
                    <a:pt x="1134344" y="661008"/>
                  </a:cubicBezTo>
                  <a:cubicBezTo>
                    <a:pt x="1129955" y="665438"/>
                    <a:pt x="1127121" y="666435"/>
                    <a:pt x="1120537" y="664320"/>
                  </a:cubicBezTo>
                  <a:cubicBezTo>
                    <a:pt x="1091567" y="655103"/>
                    <a:pt x="1090490" y="630921"/>
                    <a:pt x="1087936" y="606660"/>
                  </a:cubicBezTo>
                  <a:cubicBezTo>
                    <a:pt x="1086460" y="601392"/>
                    <a:pt x="1089333" y="599158"/>
                    <a:pt x="1094600" y="598240"/>
                  </a:cubicBezTo>
                  <a:cubicBezTo>
                    <a:pt x="1101862" y="596963"/>
                    <a:pt x="1107249" y="592933"/>
                    <a:pt x="1110681" y="586309"/>
                  </a:cubicBezTo>
                  <a:cubicBezTo>
                    <a:pt x="1117784" y="572701"/>
                    <a:pt x="1131990" y="570307"/>
                    <a:pt x="1144399" y="569070"/>
                  </a:cubicBezTo>
                  <a:close/>
                  <a:moveTo>
                    <a:pt x="2514" y="557698"/>
                  </a:moveTo>
                  <a:cubicBezTo>
                    <a:pt x="2075" y="558217"/>
                    <a:pt x="1596" y="558736"/>
                    <a:pt x="1117" y="559295"/>
                  </a:cubicBezTo>
                  <a:cubicBezTo>
                    <a:pt x="758" y="558815"/>
                    <a:pt x="359" y="558337"/>
                    <a:pt x="0" y="557858"/>
                  </a:cubicBezTo>
                  <a:cubicBezTo>
                    <a:pt x="838" y="557818"/>
                    <a:pt x="1676" y="557778"/>
                    <a:pt x="2514" y="557698"/>
                  </a:cubicBezTo>
                  <a:close/>
                  <a:moveTo>
                    <a:pt x="1302583" y="552430"/>
                  </a:moveTo>
                  <a:cubicBezTo>
                    <a:pt x="1305531" y="551034"/>
                    <a:pt x="1308564" y="550854"/>
                    <a:pt x="1311637" y="554585"/>
                  </a:cubicBezTo>
                  <a:cubicBezTo>
                    <a:pt x="1333464" y="581081"/>
                    <a:pt x="1365826" y="588424"/>
                    <a:pt x="1394916" y="601791"/>
                  </a:cubicBezTo>
                  <a:cubicBezTo>
                    <a:pt x="1405570" y="606700"/>
                    <a:pt x="1416863" y="610131"/>
                    <a:pt x="1426799" y="616715"/>
                  </a:cubicBezTo>
                  <a:cubicBezTo>
                    <a:pt x="1437613" y="623898"/>
                    <a:pt x="1441443" y="632558"/>
                    <a:pt x="1438051" y="645526"/>
                  </a:cubicBezTo>
                  <a:cubicBezTo>
                    <a:pt x="1436735" y="650554"/>
                    <a:pt x="1435538" y="655542"/>
                    <a:pt x="1436136" y="660729"/>
                  </a:cubicBezTo>
                  <a:cubicBezTo>
                    <a:pt x="1437094" y="669309"/>
                    <a:pt x="1433901" y="670625"/>
                    <a:pt x="1425961" y="668231"/>
                  </a:cubicBezTo>
                  <a:cubicBezTo>
                    <a:pt x="1405011" y="661926"/>
                    <a:pt x="1387055" y="649197"/>
                    <a:pt x="1366663" y="641735"/>
                  </a:cubicBezTo>
                  <a:cubicBezTo>
                    <a:pt x="1365985" y="641496"/>
                    <a:pt x="1365347" y="640937"/>
                    <a:pt x="1364669" y="640817"/>
                  </a:cubicBezTo>
                  <a:cubicBezTo>
                    <a:pt x="1359641" y="640019"/>
                    <a:pt x="1353136" y="632956"/>
                    <a:pt x="1350263" y="638702"/>
                  </a:cubicBezTo>
                  <a:cubicBezTo>
                    <a:pt x="1347670" y="643930"/>
                    <a:pt x="1349385" y="652429"/>
                    <a:pt x="1355411" y="657657"/>
                  </a:cubicBezTo>
                  <a:cubicBezTo>
                    <a:pt x="1361795" y="663203"/>
                    <a:pt x="1367821" y="669189"/>
                    <a:pt x="1374525" y="674336"/>
                  </a:cubicBezTo>
                  <a:cubicBezTo>
                    <a:pt x="1381428" y="679684"/>
                    <a:pt x="1383942" y="687026"/>
                    <a:pt x="1386935" y="695326"/>
                  </a:cubicBezTo>
                  <a:cubicBezTo>
                    <a:pt x="1377038" y="695605"/>
                    <a:pt x="1369617" y="693490"/>
                    <a:pt x="1361636" y="688223"/>
                  </a:cubicBezTo>
                  <a:cubicBezTo>
                    <a:pt x="1342881" y="675813"/>
                    <a:pt x="1332746" y="658974"/>
                    <a:pt x="1328915" y="637346"/>
                  </a:cubicBezTo>
                  <a:cubicBezTo>
                    <a:pt x="1325683" y="618910"/>
                    <a:pt x="1317542" y="602590"/>
                    <a:pt x="1306130" y="587785"/>
                  </a:cubicBezTo>
                  <a:cubicBezTo>
                    <a:pt x="1301182" y="581361"/>
                    <a:pt x="1296832" y="574497"/>
                    <a:pt x="1294438" y="566676"/>
                  </a:cubicBezTo>
                  <a:cubicBezTo>
                    <a:pt x="1293520" y="563763"/>
                    <a:pt x="1288213" y="560012"/>
                    <a:pt x="1294039" y="557578"/>
                  </a:cubicBezTo>
                  <a:cubicBezTo>
                    <a:pt x="1296772" y="556441"/>
                    <a:pt x="1299635" y="553827"/>
                    <a:pt x="1302583" y="552430"/>
                  </a:cubicBezTo>
                  <a:close/>
                  <a:moveTo>
                    <a:pt x="1665263" y="505903"/>
                  </a:moveTo>
                  <a:cubicBezTo>
                    <a:pt x="1675319" y="520548"/>
                    <a:pt x="1684896" y="534195"/>
                    <a:pt x="1694114" y="548041"/>
                  </a:cubicBezTo>
                  <a:cubicBezTo>
                    <a:pt x="1736252" y="611289"/>
                    <a:pt x="1769492" y="679205"/>
                    <a:pt x="1797983" y="749396"/>
                  </a:cubicBezTo>
                  <a:cubicBezTo>
                    <a:pt x="1817017" y="796322"/>
                    <a:pt x="1831941" y="844726"/>
                    <a:pt x="1844112" y="893927"/>
                  </a:cubicBezTo>
                  <a:cubicBezTo>
                    <a:pt x="1872564" y="1008929"/>
                    <a:pt x="1883298" y="1125648"/>
                    <a:pt x="1877232" y="1243883"/>
                  </a:cubicBezTo>
                  <a:cubicBezTo>
                    <a:pt x="1876275" y="1262597"/>
                    <a:pt x="1873880" y="1281232"/>
                    <a:pt x="1872803" y="1299947"/>
                  </a:cubicBezTo>
                  <a:cubicBezTo>
                    <a:pt x="1872444" y="1306611"/>
                    <a:pt x="1869650" y="1310083"/>
                    <a:pt x="1863705" y="1311839"/>
                  </a:cubicBezTo>
                  <a:cubicBezTo>
                    <a:pt x="1851773" y="1315270"/>
                    <a:pt x="1843912" y="1322852"/>
                    <a:pt x="1837727" y="1333706"/>
                  </a:cubicBezTo>
                  <a:cubicBezTo>
                    <a:pt x="1828270" y="1350266"/>
                    <a:pt x="1817097" y="1365869"/>
                    <a:pt x="1807082" y="1382109"/>
                  </a:cubicBezTo>
                  <a:cubicBezTo>
                    <a:pt x="1803889" y="1387297"/>
                    <a:pt x="1800457" y="1389132"/>
                    <a:pt x="1794472" y="1387616"/>
                  </a:cubicBezTo>
                  <a:cubicBezTo>
                    <a:pt x="1783817" y="1384862"/>
                    <a:pt x="1773044" y="1382548"/>
                    <a:pt x="1762269" y="1380234"/>
                  </a:cubicBezTo>
                  <a:cubicBezTo>
                    <a:pt x="1759237" y="1379595"/>
                    <a:pt x="1756842" y="1378238"/>
                    <a:pt x="1754808" y="1375964"/>
                  </a:cubicBezTo>
                  <a:cubicBezTo>
                    <a:pt x="1736492" y="1355573"/>
                    <a:pt x="1716979" y="1336659"/>
                    <a:pt x="1705446" y="1310522"/>
                  </a:cubicBezTo>
                  <a:cubicBezTo>
                    <a:pt x="1691002" y="1277801"/>
                    <a:pt x="1677673" y="1244840"/>
                    <a:pt x="1668974" y="1210204"/>
                  </a:cubicBezTo>
                  <a:cubicBezTo>
                    <a:pt x="1663069" y="1186740"/>
                    <a:pt x="1659797" y="1162519"/>
                    <a:pt x="1658879" y="1138537"/>
                  </a:cubicBezTo>
                  <a:cubicBezTo>
                    <a:pt x="1657442" y="1099990"/>
                    <a:pt x="1656804" y="1061243"/>
                    <a:pt x="1660475" y="1022736"/>
                  </a:cubicBezTo>
                  <a:cubicBezTo>
                    <a:pt x="1661752" y="1009209"/>
                    <a:pt x="1655567" y="998355"/>
                    <a:pt x="1650459" y="987262"/>
                  </a:cubicBezTo>
                  <a:cubicBezTo>
                    <a:pt x="1640124" y="964876"/>
                    <a:pt x="1631066" y="941971"/>
                    <a:pt x="1624482" y="918348"/>
                  </a:cubicBezTo>
                  <a:cubicBezTo>
                    <a:pt x="1620931" y="905619"/>
                    <a:pt x="1626317" y="892011"/>
                    <a:pt x="1632981" y="881836"/>
                  </a:cubicBezTo>
                  <a:cubicBezTo>
                    <a:pt x="1643795" y="865196"/>
                    <a:pt x="1646588" y="848556"/>
                    <a:pt x="1643077" y="829721"/>
                  </a:cubicBezTo>
                  <a:cubicBezTo>
                    <a:pt x="1641680" y="822180"/>
                    <a:pt x="1642199" y="814359"/>
                    <a:pt x="1645272" y="806937"/>
                  </a:cubicBezTo>
                  <a:cubicBezTo>
                    <a:pt x="1650260" y="794846"/>
                    <a:pt x="1648305" y="782236"/>
                    <a:pt x="1647387" y="769906"/>
                  </a:cubicBezTo>
                  <a:cubicBezTo>
                    <a:pt x="1645551" y="745605"/>
                    <a:pt x="1647227" y="721463"/>
                    <a:pt x="1649222" y="697242"/>
                  </a:cubicBezTo>
                  <a:cubicBezTo>
                    <a:pt x="1649701" y="691416"/>
                    <a:pt x="1650858" y="689141"/>
                    <a:pt x="1657522" y="689062"/>
                  </a:cubicBezTo>
                  <a:cubicBezTo>
                    <a:pt x="1666820" y="688981"/>
                    <a:pt x="1675479" y="690937"/>
                    <a:pt x="1683819" y="694169"/>
                  </a:cubicBezTo>
                  <a:cubicBezTo>
                    <a:pt x="1689765" y="696484"/>
                    <a:pt x="1691640" y="693970"/>
                    <a:pt x="1691480" y="689261"/>
                  </a:cubicBezTo>
                  <a:cubicBezTo>
                    <a:pt x="1691002" y="673499"/>
                    <a:pt x="1692398" y="657138"/>
                    <a:pt x="1688368" y="642254"/>
                  </a:cubicBezTo>
                  <a:cubicBezTo>
                    <a:pt x="1685534" y="631800"/>
                    <a:pt x="1675240" y="623340"/>
                    <a:pt x="1668017" y="614162"/>
                  </a:cubicBezTo>
                  <a:cubicBezTo>
                    <a:pt x="1661073" y="605503"/>
                    <a:pt x="1655168" y="596325"/>
                    <a:pt x="1649821" y="586669"/>
                  </a:cubicBezTo>
                  <a:cubicBezTo>
                    <a:pt x="1664266" y="583237"/>
                    <a:pt x="1673484" y="567914"/>
                    <a:pt x="1669653" y="553708"/>
                  </a:cubicBezTo>
                  <a:cubicBezTo>
                    <a:pt x="1665583" y="538585"/>
                    <a:pt x="1659637" y="523740"/>
                    <a:pt x="1665263" y="505903"/>
                  </a:cubicBezTo>
                  <a:close/>
                  <a:moveTo>
                    <a:pt x="252470" y="456128"/>
                  </a:moveTo>
                  <a:cubicBezTo>
                    <a:pt x="262456" y="456642"/>
                    <a:pt x="272422" y="459415"/>
                    <a:pt x="282119" y="464403"/>
                  </a:cubicBezTo>
                  <a:cubicBezTo>
                    <a:pt x="285631" y="466198"/>
                    <a:pt x="285989" y="469351"/>
                    <a:pt x="286748" y="472583"/>
                  </a:cubicBezTo>
                  <a:cubicBezTo>
                    <a:pt x="291297" y="492256"/>
                    <a:pt x="297003" y="511769"/>
                    <a:pt x="295048" y="532359"/>
                  </a:cubicBezTo>
                  <a:cubicBezTo>
                    <a:pt x="294409" y="538943"/>
                    <a:pt x="295925" y="544649"/>
                    <a:pt x="300555" y="549558"/>
                  </a:cubicBezTo>
                  <a:cubicBezTo>
                    <a:pt x="310929" y="560651"/>
                    <a:pt x="316157" y="575296"/>
                    <a:pt x="327888" y="585989"/>
                  </a:cubicBezTo>
                  <a:cubicBezTo>
                    <a:pt x="343052" y="599836"/>
                    <a:pt x="358894" y="612885"/>
                    <a:pt x="374695" y="625854"/>
                  </a:cubicBezTo>
                  <a:cubicBezTo>
                    <a:pt x="402987" y="649117"/>
                    <a:pt x="432636" y="670745"/>
                    <a:pt x="461367" y="693530"/>
                  </a:cubicBezTo>
                  <a:cubicBezTo>
                    <a:pt x="468988" y="699556"/>
                    <a:pt x="470904" y="697401"/>
                    <a:pt x="471742" y="689101"/>
                  </a:cubicBezTo>
                  <a:cubicBezTo>
                    <a:pt x="472380" y="682557"/>
                    <a:pt x="473497" y="676013"/>
                    <a:pt x="474973" y="669628"/>
                  </a:cubicBezTo>
                  <a:cubicBezTo>
                    <a:pt x="475811" y="665996"/>
                    <a:pt x="474295" y="663962"/>
                    <a:pt x="471941" y="662086"/>
                  </a:cubicBezTo>
                  <a:cubicBezTo>
                    <a:pt x="467950" y="658814"/>
                    <a:pt x="464160" y="655143"/>
                    <a:pt x="459730" y="652669"/>
                  </a:cubicBezTo>
                  <a:cubicBezTo>
                    <a:pt x="446682" y="645327"/>
                    <a:pt x="440856" y="634154"/>
                    <a:pt x="440218" y="619509"/>
                  </a:cubicBezTo>
                  <a:cubicBezTo>
                    <a:pt x="439738" y="608655"/>
                    <a:pt x="430002" y="604505"/>
                    <a:pt x="423139" y="599158"/>
                  </a:cubicBezTo>
                  <a:cubicBezTo>
                    <a:pt x="414878" y="592694"/>
                    <a:pt x="416595" y="589781"/>
                    <a:pt x="422979" y="582718"/>
                  </a:cubicBezTo>
                  <a:cubicBezTo>
                    <a:pt x="434631" y="569829"/>
                    <a:pt x="449675" y="574857"/>
                    <a:pt x="463162" y="572223"/>
                  </a:cubicBezTo>
                  <a:cubicBezTo>
                    <a:pt x="466833" y="571505"/>
                    <a:pt x="468430" y="575695"/>
                    <a:pt x="470066" y="578527"/>
                  </a:cubicBezTo>
                  <a:cubicBezTo>
                    <a:pt x="479123" y="594369"/>
                    <a:pt x="489459" y="608815"/>
                    <a:pt x="507934" y="614880"/>
                  </a:cubicBezTo>
                  <a:cubicBezTo>
                    <a:pt x="511685" y="616117"/>
                    <a:pt x="512842" y="619509"/>
                    <a:pt x="514399" y="623060"/>
                  </a:cubicBezTo>
                  <a:cubicBezTo>
                    <a:pt x="522938" y="642573"/>
                    <a:pt x="526849" y="662884"/>
                    <a:pt x="524375" y="683914"/>
                  </a:cubicBezTo>
                  <a:cubicBezTo>
                    <a:pt x="522818" y="697082"/>
                    <a:pt x="529961" y="703307"/>
                    <a:pt x="539498" y="709053"/>
                  </a:cubicBezTo>
                  <a:cubicBezTo>
                    <a:pt x="542092" y="710609"/>
                    <a:pt x="544167" y="711128"/>
                    <a:pt x="546362" y="708973"/>
                  </a:cubicBezTo>
                  <a:cubicBezTo>
                    <a:pt x="554183" y="701192"/>
                    <a:pt x="565396" y="696164"/>
                    <a:pt x="565675" y="682517"/>
                  </a:cubicBezTo>
                  <a:cubicBezTo>
                    <a:pt x="565795" y="676013"/>
                    <a:pt x="568588" y="669548"/>
                    <a:pt x="569107" y="663004"/>
                  </a:cubicBezTo>
                  <a:cubicBezTo>
                    <a:pt x="569745" y="655183"/>
                    <a:pt x="573775" y="653906"/>
                    <a:pt x="580719" y="653786"/>
                  </a:cubicBezTo>
                  <a:cubicBezTo>
                    <a:pt x="589178" y="653627"/>
                    <a:pt x="588380" y="659652"/>
                    <a:pt x="588420" y="664201"/>
                  </a:cubicBezTo>
                  <a:cubicBezTo>
                    <a:pt x="588580" y="677928"/>
                    <a:pt x="591492" y="691216"/>
                    <a:pt x="593967" y="704584"/>
                  </a:cubicBezTo>
                  <a:cubicBezTo>
                    <a:pt x="594845" y="709292"/>
                    <a:pt x="596800" y="711766"/>
                    <a:pt x="601828" y="713602"/>
                  </a:cubicBezTo>
                  <a:cubicBezTo>
                    <a:pt x="617270" y="719308"/>
                    <a:pt x="632274" y="723737"/>
                    <a:pt x="647836" y="714200"/>
                  </a:cubicBezTo>
                  <a:cubicBezTo>
                    <a:pt x="654740" y="709971"/>
                    <a:pt x="658371" y="715078"/>
                    <a:pt x="662322" y="719548"/>
                  </a:cubicBezTo>
                  <a:cubicBezTo>
                    <a:pt x="673654" y="732317"/>
                    <a:pt x="673335" y="732037"/>
                    <a:pt x="663679" y="745644"/>
                  </a:cubicBezTo>
                  <a:cubicBezTo>
                    <a:pt x="653343" y="760249"/>
                    <a:pt x="637262" y="767671"/>
                    <a:pt x="624054" y="778645"/>
                  </a:cubicBezTo>
                  <a:cubicBezTo>
                    <a:pt x="593568" y="803983"/>
                    <a:pt x="566393" y="832036"/>
                    <a:pt x="546960" y="866952"/>
                  </a:cubicBezTo>
                  <a:cubicBezTo>
                    <a:pt x="545085" y="870344"/>
                    <a:pt x="544845" y="873895"/>
                    <a:pt x="544566" y="877566"/>
                  </a:cubicBezTo>
                  <a:cubicBezTo>
                    <a:pt x="543488" y="890774"/>
                    <a:pt x="542411" y="903982"/>
                    <a:pt x="541054" y="917150"/>
                  </a:cubicBezTo>
                  <a:cubicBezTo>
                    <a:pt x="539857" y="929002"/>
                    <a:pt x="556298" y="951189"/>
                    <a:pt x="567790" y="954341"/>
                  </a:cubicBezTo>
                  <a:cubicBezTo>
                    <a:pt x="586504" y="959449"/>
                    <a:pt x="605658" y="962561"/>
                    <a:pt x="623735" y="970701"/>
                  </a:cubicBezTo>
                  <a:cubicBezTo>
                    <a:pt x="633671" y="975170"/>
                    <a:pt x="637342" y="981156"/>
                    <a:pt x="637222" y="990414"/>
                  </a:cubicBezTo>
                  <a:cubicBezTo>
                    <a:pt x="636704" y="1024452"/>
                    <a:pt x="660127" y="1043526"/>
                    <a:pt x="682353" y="1063278"/>
                  </a:cubicBezTo>
                  <a:cubicBezTo>
                    <a:pt x="687621" y="1067947"/>
                    <a:pt x="687940" y="1063079"/>
                    <a:pt x="688578" y="1059168"/>
                  </a:cubicBezTo>
                  <a:cubicBezTo>
                    <a:pt x="692449" y="1035984"/>
                    <a:pt x="697197" y="1012879"/>
                    <a:pt x="700031" y="989536"/>
                  </a:cubicBezTo>
                  <a:cubicBezTo>
                    <a:pt x="701268" y="979361"/>
                    <a:pt x="705777" y="971459"/>
                    <a:pt x="711084" y="963678"/>
                  </a:cubicBezTo>
                  <a:cubicBezTo>
                    <a:pt x="714316" y="958890"/>
                    <a:pt x="715194" y="955339"/>
                    <a:pt x="710445" y="951428"/>
                  </a:cubicBezTo>
                  <a:cubicBezTo>
                    <a:pt x="699233" y="942210"/>
                    <a:pt x="696559" y="930040"/>
                    <a:pt x="696719" y="916033"/>
                  </a:cubicBezTo>
                  <a:cubicBezTo>
                    <a:pt x="696919" y="898037"/>
                    <a:pt x="695362" y="880000"/>
                    <a:pt x="694923" y="862003"/>
                  </a:cubicBezTo>
                  <a:cubicBezTo>
                    <a:pt x="694604" y="848835"/>
                    <a:pt x="708251" y="839139"/>
                    <a:pt x="720462" y="844087"/>
                  </a:cubicBezTo>
                  <a:cubicBezTo>
                    <a:pt x="738458" y="851429"/>
                    <a:pt x="756335" y="859090"/>
                    <a:pt x="774012" y="867191"/>
                  </a:cubicBezTo>
                  <a:cubicBezTo>
                    <a:pt x="783430" y="871501"/>
                    <a:pt x="787340" y="881476"/>
                    <a:pt x="793525" y="889019"/>
                  </a:cubicBezTo>
                  <a:cubicBezTo>
                    <a:pt x="797955" y="894406"/>
                    <a:pt x="802344" y="897917"/>
                    <a:pt x="809686" y="898835"/>
                  </a:cubicBezTo>
                  <a:cubicBezTo>
                    <a:pt x="820940" y="900231"/>
                    <a:pt x="831993" y="903064"/>
                    <a:pt x="843485" y="903264"/>
                  </a:cubicBezTo>
                  <a:cubicBezTo>
                    <a:pt x="853541" y="903463"/>
                    <a:pt x="862120" y="907015"/>
                    <a:pt x="870500" y="913480"/>
                  </a:cubicBezTo>
                  <a:cubicBezTo>
                    <a:pt x="899949" y="936105"/>
                    <a:pt x="930196" y="957533"/>
                    <a:pt x="952502" y="988179"/>
                  </a:cubicBezTo>
                  <a:cubicBezTo>
                    <a:pt x="960563" y="999273"/>
                    <a:pt x="962718" y="1012361"/>
                    <a:pt x="968025" y="1024292"/>
                  </a:cubicBezTo>
                  <a:cubicBezTo>
                    <a:pt x="970299" y="1029400"/>
                    <a:pt x="957490" y="1049910"/>
                    <a:pt x="951863" y="1052424"/>
                  </a:cubicBezTo>
                  <a:cubicBezTo>
                    <a:pt x="936780" y="1059168"/>
                    <a:pt x="921537" y="1064276"/>
                    <a:pt x="904817" y="1066670"/>
                  </a:cubicBezTo>
                  <a:cubicBezTo>
                    <a:pt x="885504" y="1069423"/>
                    <a:pt x="869023" y="1081075"/>
                    <a:pt x="853142" y="1092129"/>
                  </a:cubicBezTo>
                  <a:cubicBezTo>
                    <a:pt x="845720" y="1097276"/>
                    <a:pt x="840413" y="1105377"/>
                    <a:pt x="833709" y="1111641"/>
                  </a:cubicBezTo>
                  <a:cubicBezTo>
                    <a:pt x="828242" y="1116789"/>
                    <a:pt x="829040" y="1122495"/>
                    <a:pt x="832112" y="1127643"/>
                  </a:cubicBezTo>
                  <a:cubicBezTo>
                    <a:pt x="836063" y="1134187"/>
                    <a:pt x="840572" y="1128082"/>
                    <a:pt x="844323" y="1126605"/>
                  </a:cubicBezTo>
                  <a:cubicBezTo>
                    <a:pt x="854977" y="1122455"/>
                    <a:pt x="865592" y="1117388"/>
                    <a:pt x="873014" y="1108609"/>
                  </a:cubicBezTo>
                  <a:cubicBezTo>
                    <a:pt x="881393" y="1098792"/>
                    <a:pt x="890372" y="1102105"/>
                    <a:pt x="899909" y="1104698"/>
                  </a:cubicBezTo>
                  <a:cubicBezTo>
                    <a:pt x="907012" y="1106614"/>
                    <a:pt x="905176" y="1112719"/>
                    <a:pt x="905735" y="1117428"/>
                  </a:cubicBezTo>
                  <a:cubicBezTo>
                    <a:pt x="907531" y="1132352"/>
                    <a:pt x="914235" y="1137739"/>
                    <a:pt x="929438" y="1135903"/>
                  </a:cubicBezTo>
                  <a:cubicBezTo>
                    <a:pt x="934546" y="1135304"/>
                    <a:pt x="939693" y="1134905"/>
                    <a:pt x="944761" y="1134027"/>
                  </a:cubicBezTo>
                  <a:cubicBezTo>
                    <a:pt x="959445" y="1131434"/>
                    <a:pt x="962159" y="1133429"/>
                    <a:pt x="965910" y="1147914"/>
                  </a:cubicBezTo>
                  <a:cubicBezTo>
                    <a:pt x="967027" y="1152303"/>
                    <a:pt x="964513" y="1152982"/>
                    <a:pt x="962079" y="1154378"/>
                  </a:cubicBezTo>
                  <a:cubicBezTo>
                    <a:pt x="949948" y="1161322"/>
                    <a:pt x="937977" y="1168504"/>
                    <a:pt x="925607" y="1175009"/>
                  </a:cubicBezTo>
                  <a:cubicBezTo>
                    <a:pt x="915072" y="1180515"/>
                    <a:pt x="905016" y="1186421"/>
                    <a:pt x="898273" y="1196597"/>
                  </a:cubicBezTo>
                  <a:cubicBezTo>
                    <a:pt x="894562" y="1202223"/>
                    <a:pt x="890851" y="1201385"/>
                    <a:pt x="885424" y="1198472"/>
                  </a:cubicBezTo>
                  <a:cubicBezTo>
                    <a:pt x="870061" y="1190172"/>
                    <a:pt x="854419" y="1195120"/>
                    <a:pt x="844722" y="1210284"/>
                  </a:cubicBezTo>
                  <a:cubicBezTo>
                    <a:pt x="835425" y="1224809"/>
                    <a:pt x="825249" y="1238855"/>
                    <a:pt x="820022" y="1255574"/>
                  </a:cubicBezTo>
                  <a:cubicBezTo>
                    <a:pt x="818984" y="1258926"/>
                    <a:pt x="817188" y="1261600"/>
                    <a:pt x="813637" y="1262557"/>
                  </a:cubicBezTo>
                  <a:cubicBezTo>
                    <a:pt x="792408" y="1268304"/>
                    <a:pt x="786462" y="1288176"/>
                    <a:pt x="777324" y="1304097"/>
                  </a:cubicBezTo>
                  <a:cubicBezTo>
                    <a:pt x="769743" y="1317265"/>
                    <a:pt x="765672" y="1332589"/>
                    <a:pt x="760964" y="1347233"/>
                  </a:cubicBezTo>
                  <a:cubicBezTo>
                    <a:pt x="757013" y="1359563"/>
                    <a:pt x="758490" y="1372692"/>
                    <a:pt x="757692" y="1385461"/>
                  </a:cubicBezTo>
                  <a:cubicBezTo>
                    <a:pt x="757253" y="1392763"/>
                    <a:pt x="754739" y="1397552"/>
                    <a:pt x="749432" y="1402260"/>
                  </a:cubicBezTo>
                  <a:cubicBezTo>
                    <a:pt x="731236" y="1418461"/>
                    <a:pt x="710845" y="1431709"/>
                    <a:pt x="691731" y="1446633"/>
                  </a:cubicBezTo>
                  <a:cubicBezTo>
                    <a:pt x="677446" y="1457767"/>
                    <a:pt x="669704" y="1473568"/>
                    <a:pt x="664078" y="1490328"/>
                  </a:cubicBezTo>
                  <a:cubicBezTo>
                    <a:pt x="661883" y="1496872"/>
                    <a:pt x="661484" y="1504015"/>
                    <a:pt x="659848" y="1510759"/>
                  </a:cubicBezTo>
                  <a:cubicBezTo>
                    <a:pt x="657533" y="1520376"/>
                    <a:pt x="660207" y="1529114"/>
                    <a:pt x="665115" y="1536975"/>
                  </a:cubicBezTo>
                  <a:cubicBezTo>
                    <a:pt x="673534" y="1550503"/>
                    <a:pt x="676089" y="1565667"/>
                    <a:pt x="678882" y="1580830"/>
                  </a:cubicBezTo>
                  <a:cubicBezTo>
                    <a:pt x="679520" y="1584222"/>
                    <a:pt x="681954" y="1589808"/>
                    <a:pt x="675171" y="1590088"/>
                  </a:cubicBezTo>
                  <a:cubicBezTo>
                    <a:pt x="669185" y="1590287"/>
                    <a:pt x="663399" y="1599465"/>
                    <a:pt x="657054" y="1589928"/>
                  </a:cubicBezTo>
                  <a:cubicBezTo>
                    <a:pt x="645083" y="1571852"/>
                    <a:pt x="632314" y="1554334"/>
                    <a:pt x="620343" y="1536218"/>
                  </a:cubicBezTo>
                  <a:cubicBezTo>
                    <a:pt x="615275" y="1528556"/>
                    <a:pt x="608931" y="1523887"/>
                    <a:pt x="600391" y="1520176"/>
                  </a:cubicBezTo>
                  <a:cubicBezTo>
                    <a:pt x="583711" y="1512953"/>
                    <a:pt x="566912" y="1508006"/>
                    <a:pt x="548676" y="1506689"/>
                  </a:cubicBezTo>
                  <a:cubicBezTo>
                    <a:pt x="538740" y="1505971"/>
                    <a:pt x="529961" y="1506609"/>
                    <a:pt x="521421" y="1512036"/>
                  </a:cubicBezTo>
                  <a:cubicBezTo>
                    <a:pt x="506298" y="1521652"/>
                    <a:pt x="491573" y="1522850"/>
                    <a:pt x="475133" y="1512874"/>
                  </a:cubicBezTo>
                  <a:cubicBezTo>
                    <a:pt x="462883" y="1505452"/>
                    <a:pt x="447759" y="1504374"/>
                    <a:pt x="433513" y="1506130"/>
                  </a:cubicBezTo>
                  <a:cubicBezTo>
                    <a:pt x="419707" y="1507846"/>
                    <a:pt x="406219" y="1511956"/>
                    <a:pt x="392532" y="1514709"/>
                  </a:cubicBezTo>
                  <a:cubicBezTo>
                    <a:pt x="388542" y="1515508"/>
                    <a:pt x="385908" y="1517702"/>
                    <a:pt x="383674" y="1520735"/>
                  </a:cubicBezTo>
                  <a:cubicBezTo>
                    <a:pt x="373379" y="1534621"/>
                    <a:pt x="363363" y="1548707"/>
                    <a:pt x="352868" y="1562434"/>
                  </a:cubicBezTo>
                  <a:cubicBezTo>
                    <a:pt x="348718" y="1567861"/>
                    <a:pt x="348878" y="1574086"/>
                    <a:pt x="347481" y="1580112"/>
                  </a:cubicBezTo>
                  <a:cubicBezTo>
                    <a:pt x="341895" y="1603854"/>
                    <a:pt x="344449" y="1627557"/>
                    <a:pt x="347242" y="1651340"/>
                  </a:cubicBezTo>
                  <a:cubicBezTo>
                    <a:pt x="347920" y="1656966"/>
                    <a:pt x="350554" y="1660717"/>
                    <a:pt x="354903" y="1664029"/>
                  </a:cubicBezTo>
                  <a:cubicBezTo>
                    <a:pt x="363083" y="1670294"/>
                    <a:pt x="371583" y="1676279"/>
                    <a:pt x="378845" y="1683542"/>
                  </a:cubicBezTo>
                  <a:cubicBezTo>
                    <a:pt x="391974" y="1696710"/>
                    <a:pt x="409133" y="1701100"/>
                    <a:pt x="425772" y="1706686"/>
                  </a:cubicBezTo>
                  <a:cubicBezTo>
                    <a:pt x="433594" y="1709320"/>
                    <a:pt x="456737" y="1700581"/>
                    <a:pt x="459371" y="1693079"/>
                  </a:cubicBezTo>
                  <a:cubicBezTo>
                    <a:pt x="465875" y="1674364"/>
                    <a:pt x="482516" y="1671012"/>
                    <a:pt x="497878" y="1665625"/>
                  </a:cubicBezTo>
                  <a:cubicBezTo>
                    <a:pt x="506178" y="1662712"/>
                    <a:pt x="511206" y="1670334"/>
                    <a:pt x="517710" y="1673087"/>
                  </a:cubicBezTo>
                  <a:cubicBezTo>
                    <a:pt x="525452" y="1676360"/>
                    <a:pt x="526609" y="1681627"/>
                    <a:pt x="525292" y="1689727"/>
                  </a:cubicBezTo>
                  <a:cubicBezTo>
                    <a:pt x="522300" y="1708203"/>
                    <a:pt x="519346" y="1726399"/>
                    <a:pt x="509131" y="1742759"/>
                  </a:cubicBezTo>
                  <a:cubicBezTo>
                    <a:pt x="503784" y="1751299"/>
                    <a:pt x="508692" y="1760157"/>
                    <a:pt x="511725" y="1768099"/>
                  </a:cubicBezTo>
                  <a:cubicBezTo>
                    <a:pt x="514239" y="1774682"/>
                    <a:pt x="521661" y="1771849"/>
                    <a:pt x="526489" y="1771251"/>
                  </a:cubicBezTo>
                  <a:cubicBezTo>
                    <a:pt x="549913" y="1768218"/>
                    <a:pt x="571780" y="1774882"/>
                    <a:pt x="593288" y="1782065"/>
                  </a:cubicBezTo>
                  <a:cubicBezTo>
                    <a:pt x="602546" y="1785137"/>
                    <a:pt x="610447" y="1792360"/>
                    <a:pt x="618707" y="1798106"/>
                  </a:cubicBezTo>
                  <a:cubicBezTo>
                    <a:pt x="622298" y="1800620"/>
                    <a:pt x="620622" y="1805448"/>
                    <a:pt x="620063" y="1808322"/>
                  </a:cubicBezTo>
                  <a:cubicBezTo>
                    <a:pt x="617231" y="1822847"/>
                    <a:pt x="616751" y="1837810"/>
                    <a:pt x="611125" y="1851817"/>
                  </a:cubicBezTo>
                  <a:cubicBezTo>
                    <a:pt x="607135" y="1861713"/>
                    <a:pt x="612642" y="1877275"/>
                    <a:pt x="621420" y="1883699"/>
                  </a:cubicBezTo>
                  <a:cubicBezTo>
                    <a:pt x="621700" y="1883899"/>
                    <a:pt x="622099" y="1884019"/>
                    <a:pt x="622338" y="1884298"/>
                  </a:cubicBezTo>
                  <a:cubicBezTo>
                    <a:pt x="645762" y="1910276"/>
                    <a:pt x="678323" y="1909078"/>
                    <a:pt x="709049" y="1914784"/>
                  </a:cubicBezTo>
                  <a:cubicBezTo>
                    <a:pt x="725170" y="1917778"/>
                    <a:pt x="735226" y="1914505"/>
                    <a:pt x="745960" y="1902574"/>
                  </a:cubicBezTo>
                  <a:cubicBezTo>
                    <a:pt x="764236" y="1882303"/>
                    <a:pt x="787220" y="1868097"/>
                    <a:pt x="812919" y="1858400"/>
                  </a:cubicBezTo>
                  <a:cubicBezTo>
                    <a:pt x="818066" y="1856445"/>
                    <a:pt x="822177" y="1859238"/>
                    <a:pt x="826366" y="1860356"/>
                  </a:cubicBezTo>
                  <a:cubicBezTo>
                    <a:pt x="835664" y="1862830"/>
                    <a:pt x="844722" y="1866461"/>
                    <a:pt x="853581" y="1870292"/>
                  </a:cubicBezTo>
                  <a:cubicBezTo>
                    <a:pt x="866550" y="1875918"/>
                    <a:pt x="878880" y="1875439"/>
                    <a:pt x="890970" y="1868097"/>
                  </a:cubicBezTo>
                  <a:cubicBezTo>
                    <a:pt x="899749" y="1862790"/>
                    <a:pt x="909247" y="1861353"/>
                    <a:pt x="919462" y="1861353"/>
                  </a:cubicBezTo>
                  <a:cubicBezTo>
                    <a:pt x="957011" y="1861274"/>
                    <a:pt x="994561" y="1861114"/>
                    <a:pt x="1030753" y="1848864"/>
                  </a:cubicBezTo>
                  <a:cubicBezTo>
                    <a:pt x="1034704" y="1847547"/>
                    <a:pt x="1038495" y="1847946"/>
                    <a:pt x="1042485" y="1849701"/>
                  </a:cubicBezTo>
                  <a:cubicBezTo>
                    <a:pt x="1062357" y="1858321"/>
                    <a:pt x="1082149" y="1867219"/>
                    <a:pt x="1102381" y="1874921"/>
                  </a:cubicBezTo>
                  <a:cubicBezTo>
                    <a:pt x="1116467" y="1880308"/>
                    <a:pt x="1131870" y="1880786"/>
                    <a:pt x="1146554" y="1884019"/>
                  </a:cubicBezTo>
                  <a:cubicBezTo>
                    <a:pt x="1176881" y="1890643"/>
                    <a:pt x="1207447" y="1886493"/>
                    <a:pt x="1237894" y="1886214"/>
                  </a:cubicBezTo>
                  <a:cubicBezTo>
                    <a:pt x="1246912" y="1886134"/>
                    <a:pt x="1252937" y="1888608"/>
                    <a:pt x="1258484" y="1895710"/>
                  </a:cubicBezTo>
                  <a:cubicBezTo>
                    <a:pt x="1269737" y="1910196"/>
                    <a:pt x="1281908" y="1923963"/>
                    <a:pt x="1293559" y="1938128"/>
                  </a:cubicBezTo>
                  <a:cubicBezTo>
                    <a:pt x="1299306" y="1945112"/>
                    <a:pt x="1306009" y="1946428"/>
                    <a:pt x="1314948" y="1945351"/>
                  </a:cubicBezTo>
                  <a:cubicBezTo>
                    <a:pt x="1357326" y="1940203"/>
                    <a:pt x="1399105" y="1931903"/>
                    <a:pt x="1440366" y="1921129"/>
                  </a:cubicBezTo>
                  <a:cubicBezTo>
                    <a:pt x="1452337" y="1918017"/>
                    <a:pt x="1463869" y="1912590"/>
                    <a:pt x="1475002" y="1907083"/>
                  </a:cubicBezTo>
                  <a:cubicBezTo>
                    <a:pt x="1486055" y="1901616"/>
                    <a:pt x="1495473" y="1903532"/>
                    <a:pt x="1504850" y="1910235"/>
                  </a:cubicBezTo>
                  <a:cubicBezTo>
                    <a:pt x="1527116" y="1926197"/>
                    <a:pt x="1527196" y="1926237"/>
                    <a:pt x="1511674" y="1948543"/>
                  </a:cubicBezTo>
                  <a:cubicBezTo>
                    <a:pt x="1501378" y="1963348"/>
                    <a:pt x="1490246" y="1977593"/>
                    <a:pt x="1480589" y="1992797"/>
                  </a:cubicBezTo>
                  <a:cubicBezTo>
                    <a:pt x="1462592" y="2021208"/>
                    <a:pt x="1447748" y="2050936"/>
                    <a:pt x="1448346" y="2085852"/>
                  </a:cubicBezTo>
                  <a:cubicBezTo>
                    <a:pt x="1448426" y="2090401"/>
                    <a:pt x="1447947" y="2094511"/>
                    <a:pt x="1443718" y="2097504"/>
                  </a:cubicBezTo>
                  <a:cubicBezTo>
                    <a:pt x="1403854" y="2125836"/>
                    <a:pt x="1366224" y="2157519"/>
                    <a:pt x="1324485" y="2183018"/>
                  </a:cubicBezTo>
                  <a:cubicBezTo>
                    <a:pt x="1283105" y="2208277"/>
                    <a:pt x="1240408" y="2231620"/>
                    <a:pt x="1197072" y="2253368"/>
                  </a:cubicBezTo>
                  <a:cubicBezTo>
                    <a:pt x="1165987" y="2269010"/>
                    <a:pt x="1133346" y="2281820"/>
                    <a:pt x="1100665" y="2293910"/>
                  </a:cubicBezTo>
                  <a:cubicBezTo>
                    <a:pt x="1041448" y="2315817"/>
                    <a:pt x="981113" y="2334293"/>
                    <a:pt x="918863" y="2345825"/>
                  </a:cubicBezTo>
                  <a:cubicBezTo>
                    <a:pt x="898672" y="2349576"/>
                    <a:pt x="878720" y="2354644"/>
                    <a:pt x="858289" y="2357237"/>
                  </a:cubicBezTo>
                  <a:cubicBezTo>
                    <a:pt x="853820" y="2357796"/>
                    <a:pt x="847595" y="2362345"/>
                    <a:pt x="845241" y="2357437"/>
                  </a:cubicBezTo>
                  <a:cubicBezTo>
                    <a:pt x="842089" y="2350933"/>
                    <a:pt x="837779" y="2343511"/>
                    <a:pt x="841889" y="2335410"/>
                  </a:cubicBezTo>
                  <a:cubicBezTo>
                    <a:pt x="842886" y="2333455"/>
                    <a:pt x="843565" y="2331260"/>
                    <a:pt x="844802" y="2329464"/>
                  </a:cubicBezTo>
                  <a:cubicBezTo>
                    <a:pt x="855017" y="2314980"/>
                    <a:pt x="851985" y="2298659"/>
                    <a:pt x="851426" y="2282657"/>
                  </a:cubicBezTo>
                  <a:cubicBezTo>
                    <a:pt x="851226" y="2276432"/>
                    <a:pt x="847356" y="2274956"/>
                    <a:pt x="842607" y="2275595"/>
                  </a:cubicBezTo>
                  <a:cubicBezTo>
                    <a:pt x="825329" y="2277989"/>
                    <a:pt x="814874" y="2268691"/>
                    <a:pt x="805217" y="2256042"/>
                  </a:cubicBezTo>
                  <a:cubicBezTo>
                    <a:pt x="784308" y="2228787"/>
                    <a:pt x="758649" y="2205962"/>
                    <a:pt x="733830" y="2182459"/>
                  </a:cubicBezTo>
                  <a:cubicBezTo>
                    <a:pt x="722616" y="2171845"/>
                    <a:pt x="707812" y="2166019"/>
                    <a:pt x="694843" y="2157639"/>
                  </a:cubicBezTo>
                  <a:cubicBezTo>
                    <a:pt x="690853" y="2155045"/>
                    <a:pt x="686823" y="2152292"/>
                    <a:pt x="682513" y="2150376"/>
                  </a:cubicBezTo>
                  <a:cubicBezTo>
                    <a:pt x="649752" y="2135932"/>
                    <a:pt x="643727" y="2108078"/>
                    <a:pt x="650031" y="2077752"/>
                  </a:cubicBezTo>
                  <a:cubicBezTo>
                    <a:pt x="653942" y="2058917"/>
                    <a:pt x="661763" y="2040242"/>
                    <a:pt x="685785" y="2033857"/>
                  </a:cubicBezTo>
                  <a:cubicBezTo>
                    <a:pt x="713199" y="2026555"/>
                    <a:pt x="720342" y="2013706"/>
                    <a:pt x="721339" y="1985294"/>
                  </a:cubicBezTo>
                  <a:cubicBezTo>
                    <a:pt x="721938" y="1968136"/>
                    <a:pt x="719464" y="1950618"/>
                    <a:pt x="725968" y="1934018"/>
                  </a:cubicBezTo>
                  <a:cubicBezTo>
                    <a:pt x="727724" y="1929549"/>
                    <a:pt x="725729" y="1927673"/>
                    <a:pt x="721618" y="1927514"/>
                  </a:cubicBezTo>
                  <a:cubicBezTo>
                    <a:pt x="705498" y="1926876"/>
                    <a:pt x="689337" y="1921409"/>
                    <a:pt x="673335" y="1925678"/>
                  </a:cubicBezTo>
                  <a:cubicBezTo>
                    <a:pt x="646161" y="1932901"/>
                    <a:pt x="623415" y="1919214"/>
                    <a:pt x="598914" y="1912351"/>
                  </a:cubicBezTo>
                  <a:cubicBezTo>
                    <a:pt x="573216" y="1905128"/>
                    <a:pt x="556577" y="1890683"/>
                    <a:pt x="548716" y="1864825"/>
                  </a:cubicBezTo>
                  <a:cubicBezTo>
                    <a:pt x="539299" y="1833820"/>
                    <a:pt x="513082" y="1817579"/>
                    <a:pt x="488501" y="1800341"/>
                  </a:cubicBezTo>
                  <a:cubicBezTo>
                    <a:pt x="455899" y="1777476"/>
                    <a:pt x="418230" y="1765584"/>
                    <a:pt x="381399" y="1752177"/>
                  </a:cubicBezTo>
                  <a:cubicBezTo>
                    <a:pt x="355901" y="1742879"/>
                    <a:pt x="329684" y="1735736"/>
                    <a:pt x="304665" y="1725042"/>
                  </a:cubicBezTo>
                  <a:cubicBezTo>
                    <a:pt x="299198" y="1722728"/>
                    <a:pt x="294249" y="1719814"/>
                    <a:pt x="289900" y="1715665"/>
                  </a:cubicBezTo>
                  <a:cubicBezTo>
                    <a:pt x="282159" y="1708322"/>
                    <a:pt x="273739" y="1701659"/>
                    <a:pt x="266277" y="1694077"/>
                  </a:cubicBezTo>
                  <a:cubicBezTo>
                    <a:pt x="245926" y="1673407"/>
                    <a:pt x="222463" y="1657685"/>
                    <a:pt x="196006" y="1645594"/>
                  </a:cubicBezTo>
                  <a:cubicBezTo>
                    <a:pt x="182918" y="1639608"/>
                    <a:pt x="177770" y="1624924"/>
                    <a:pt x="171585" y="1612833"/>
                  </a:cubicBezTo>
                  <a:cubicBezTo>
                    <a:pt x="169510" y="1608802"/>
                    <a:pt x="174538" y="1600862"/>
                    <a:pt x="176972" y="1594996"/>
                  </a:cubicBezTo>
                  <a:cubicBezTo>
                    <a:pt x="179127" y="1589768"/>
                    <a:pt x="178808" y="1584980"/>
                    <a:pt x="177731" y="1579513"/>
                  </a:cubicBezTo>
                  <a:cubicBezTo>
                    <a:pt x="172782" y="1553536"/>
                    <a:pt x="162128" y="1529873"/>
                    <a:pt x="149199" y="1507168"/>
                  </a:cubicBezTo>
                  <a:cubicBezTo>
                    <a:pt x="135193" y="1482587"/>
                    <a:pt x="127452" y="1455891"/>
                    <a:pt x="121586" y="1428517"/>
                  </a:cubicBezTo>
                  <a:cubicBezTo>
                    <a:pt x="118274" y="1413034"/>
                    <a:pt x="112967" y="1398150"/>
                    <a:pt x="108178" y="1383067"/>
                  </a:cubicBezTo>
                  <a:cubicBezTo>
                    <a:pt x="105505" y="1374687"/>
                    <a:pt x="99319" y="1377799"/>
                    <a:pt x="94571" y="1379076"/>
                  </a:cubicBezTo>
                  <a:cubicBezTo>
                    <a:pt x="89623" y="1380433"/>
                    <a:pt x="81602" y="1379954"/>
                    <a:pt x="83917" y="1389452"/>
                  </a:cubicBezTo>
                  <a:cubicBezTo>
                    <a:pt x="92257" y="1423609"/>
                    <a:pt x="94890" y="1459203"/>
                    <a:pt x="108857" y="1492004"/>
                  </a:cubicBezTo>
                  <a:cubicBezTo>
                    <a:pt x="112448" y="1500424"/>
                    <a:pt x="120987" y="1505372"/>
                    <a:pt x="125337" y="1515188"/>
                  </a:cubicBezTo>
                  <a:cubicBezTo>
                    <a:pt x="118074" y="1513791"/>
                    <a:pt x="113964" y="1510121"/>
                    <a:pt x="109375" y="1506489"/>
                  </a:cubicBezTo>
                  <a:cubicBezTo>
                    <a:pt x="88665" y="1490089"/>
                    <a:pt x="80086" y="1466825"/>
                    <a:pt x="72265" y="1442963"/>
                  </a:cubicBezTo>
                  <a:cubicBezTo>
                    <a:pt x="54069" y="1387456"/>
                    <a:pt x="39185" y="1330992"/>
                    <a:pt x="22146" y="1275167"/>
                  </a:cubicBezTo>
                  <a:cubicBezTo>
                    <a:pt x="19472" y="1266468"/>
                    <a:pt x="21587" y="1257530"/>
                    <a:pt x="22465" y="1248831"/>
                  </a:cubicBezTo>
                  <a:cubicBezTo>
                    <a:pt x="26894" y="1205695"/>
                    <a:pt x="29528" y="1162399"/>
                    <a:pt x="37908" y="1119662"/>
                  </a:cubicBezTo>
                  <a:cubicBezTo>
                    <a:pt x="43255" y="1092487"/>
                    <a:pt x="56264" y="1068625"/>
                    <a:pt x="68195" y="1044404"/>
                  </a:cubicBezTo>
                  <a:cubicBezTo>
                    <a:pt x="79887" y="1020661"/>
                    <a:pt x="94771" y="998634"/>
                    <a:pt x="113166" y="979241"/>
                  </a:cubicBezTo>
                  <a:cubicBezTo>
                    <a:pt x="117037" y="975131"/>
                    <a:pt x="117755" y="971140"/>
                    <a:pt x="116438" y="965354"/>
                  </a:cubicBezTo>
                  <a:cubicBezTo>
                    <a:pt x="105305" y="915435"/>
                    <a:pt x="109495" y="866273"/>
                    <a:pt x="124938" y="817830"/>
                  </a:cubicBezTo>
                  <a:cubicBezTo>
                    <a:pt x="134834" y="786825"/>
                    <a:pt x="144132" y="755421"/>
                    <a:pt x="148561" y="723299"/>
                  </a:cubicBezTo>
                  <a:cubicBezTo>
                    <a:pt x="151993" y="698279"/>
                    <a:pt x="148401" y="672900"/>
                    <a:pt x="138106" y="648878"/>
                  </a:cubicBezTo>
                  <a:cubicBezTo>
                    <a:pt x="133836" y="638902"/>
                    <a:pt x="128290" y="632358"/>
                    <a:pt x="118833" y="626652"/>
                  </a:cubicBezTo>
                  <a:cubicBezTo>
                    <a:pt x="88985" y="608535"/>
                    <a:pt x="54667" y="601353"/>
                    <a:pt x="23582" y="586389"/>
                  </a:cubicBezTo>
                  <a:cubicBezTo>
                    <a:pt x="12888" y="581241"/>
                    <a:pt x="6184" y="575056"/>
                    <a:pt x="5107" y="563284"/>
                  </a:cubicBezTo>
                  <a:cubicBezTo>
                    <a:pt x="5586" y="562726"/>
                    <a:pt x="6065" y="562207"/>
                    <a:pt x="6504" y="561648"/>
                  </a:cubicBezTo>
                  <a:cubicBezTo>
                    <a:pt x="16719" y="571225"/>
                    <a:pt x="28530" y="576772"/>
                    <a:pt x="42696" y="577929"/>
                  </a:cubicBezTo>
                  <a:cubicBezTo>
                    <a:pt x="48642" y="578408"/>
                    <a:pt x="52034" y="578248"/>
                    <a:pt x="54069" y="571465"/>
                  </a:cubicBezTo>
                  <a:cubicBezTo>
                    <a:pt x="57580" y="559534"/>
                    <a:pt x="61171" y="547483"/>
                    <a:pt x="67077" y="536389"/>
                  </a:cubicBezTo>
                  <a:cubicBezTo>
                    <a:pt x="72504" y="526174"/>
                    <a:pt x="76535" y="515719"/>
                    <a:pt x="87189" y="508297"/>
                  </a:cubicBezTo>
                  <a:cubicBezTo>
                    <a:pt x="99280" y="499877"/>
                    <a:pt x="110333" y="499199"/>
                    <a:pt x="124100" y="501952"/>
                  </a:cubicBezTo>
                  <a:cubicBezTo>
                    <a:pt x="151673" y="507459"/>
                    <a:pt x="146646" y="512926"/>
                    <a:pt x="161051" y="482878"/>
                  </a:cubicBezTo>
                  <a:cubicBezTo>
                    <a:pt x="161210" y="482559"/>
                    <a:pt x="161410" y="482240"/>
                    <a:pt x="161530" y="481881"/>
                  </a:cubicBezTo>
                  <a:cubicBezTo>
                    <a:pt x="168513" y="464443"/>
                    <a:pt x="175695" y="460253"/>
                    <a:pt x="194730" y="464961"/>
                  </a:cubicBezTo>
                  <a:cubicBezTo>
                    <a:pt x="204985" y="467516"/>
                    <a:pt x="212966" y="465480"/>
                    <a:pt x="222702" y="461410"/>
                  </a:cubicBezTo>
                  <a:cubicBezTo>
                    <a:pt x="232479" y="457360"/>
                    <a:pt x="242484" y="455614"/>
                    <a:pt x="252470" y="456128"/>
                  </a:cubicBezTo>
                  <a:close/>
                  <a:moveTo>
                    <a:pt x="804500" y="439343"/>
                  </a:moveTo>
                  <a:cubicBezTo>
                    <a:pt x="804859" y="439263"/>
                    <a:pt x="805218" y="439383"/>
                    <a:pt x="805617" y="439343"/>
                  </a:cubicBezTo>
                  <a:cubicBezTo>
                    <a:pt x="836103" y="436190"/>
                    <a:pt x="863637" y="442615"/>
                    <a:pt x="887420" y="463045"/>
                  </a:cubicBezTo>
                  <a:cubicBezTo>
                    <a:pt x="896198" y="470587"/>
                    <a:pt x="907371" y="474498"/>
                    <a:pt x="918505" y="476493"/>
                  </a:cubicBezTo>
                  <a:cubicBezTo>
                    <a:pt x="953461" y="482758"/>
                    <a:pt x="979398" y="504466"/>
                    <a:pt x="1005575" y="525814"/>
                  </a:cubicBezTo>
                  <a:cubicBezTo>
                    <a:pt x="1012957" y="531839"/>
                    <a:pt x="1018583" y="540139"/>
                    <a:pt x="1026285" y="545606"/>
                  </a:cubicBezTo>
                  <a:cubicBezTo>
                    <a:pt x="1043842" y="558016"/>
                    <a:pt x="1049070" y="574457"/>
                    <a:pt x="1046755" y="595087"/>
                  </a:cubicBezTo>
                  <a:cubicBezTo>
                    <a:pt x="1045957" y="602070"/>
                    <a:pt x="1045279" y="607936"/>
                    <a:pt x="1039293" y="612166"/>
                  </a:cubicBezTo>
                  <a:cubicBezTo>
                    <a:pt x="1023093" y="623538"/>
                    <a:pt x="1016868" y="638343"/>
                    <a:pt x="1016868" y="658773"/>
                  </a:cubicBezTo>
                  <a:cubicBezTo>
                    <a:pt x="1016868" y="688821"/>
                    <a:pt x="1015710" y="719068"/>
                    <a:pt x="1011161" y="748995"/>
                  </a:cubicBezTo>
                  <a:cubicBezTo>
                    <a:pt x="1009884" y="757495"/>
                    <a:pt x="1024848" y="780639"/>
                    <a:pt x="1033826" y="784270"/>
                  </a:cubicBezTo>
                  <a:cubicBezTo>
                    <a:pt x="1045359" y="788939"/>
                    <a:pt x="1057090" y="793129"/>
                    <a:pt x="1071177" y="798436"/>
                  </a:cubicBezTo>
                  <a:cubicBezTo>
                    <a:pt x="1056093" y="803703"/>
                    <a:pt x="1043084" y="808372"/>
                    <a:pt x="1029956" y="812761"/>
                  </a:cubicBezTo>
                  <a:cubicBezTo>
                    <a:pt x="1021257" y="815675"/>
                    <a:pt x="1011800" y="817031"/>
                    <a:pt x="1003779" y="821181"/>
                  </a:cubicBezTo>
                  <a:cubicBezTo>
                    <a:pt x="989493" y="828563"/>
                    <a:pt x="977922" y="823855"/>
                    <a:pt x="966270" y="815874"/>
                  </a:cubicBezTo>
                  <a:cubicBezTo>
                    <a:pt x="959286" y="811126"/>
                    <a:pt x="952383" y="806097"/>
                    <a:pt x="944881" y="802267"/>
                  </a:cubicBezTo>
                  <a:cubicBezTo>
                    <a:pt x="932271" y="795882"/>
                    <a:pt x="923852" y="787104"/>
                    <a:pt x="922695" y="772259"/>
                  </a:cubicBezTo>
                  <a:cubicBezTo>
                    <a:pt x="921936" y="762523"/>
                    <a:pt x="912559" y="760967"/>
                    <a:pt x="906015" y="758293"/>
                  </a:cubicBezTo>
                  <a:cubicBezTo>
                    <a:pt x="895560" y="754023"/>
                    <a:pt x="892088" y="746960"/>
                    <a:pt x="891171" y="736426"/>
                  </a:cubicBezTo>
                  <a:cubicBezTo>
                    <a:pt x="889694" y="719986"/>
                    <a:pt x="886821" y="703665"/>
                    <a:pt x="884786" y="687225"/>
                  </a:cubicBezTo>
                  <a:cubicBezTo>
                    <a:pt x="884187" y="682436"/>
                    <a:pt x="881474" y="679324"/>
                    <a:pt x="878241" y="676171"/>
                  </a:cubicBezTo>
                  <a:cubicBezTo>
                    <a:pt x="853581" y="651790"/>
                    <a:pt x="826607" y="630202"/>
                    <a:pt x="798833" y="609612"/>
                  </a:cubicBezTo>
                  <a:cubicBezTo>
                    <a:pt x="795920" y="607417"/>
                    <a:pt x="792768" y="605063"/>
                    <a:pt x="789336" y="604105"/>
                  </a:cubicBezTo>
                  <a:cubicBezTo>
                    <a:pt x="766192" y="597561"/>
                    <a:pt x="751108" y="580163"/>
                    <a:pt x="735147" y="564042"/>
                  </a:cubicBezTo>
                  <a:cubicBezTo>
                    <a:pt x="726926" y="555702"/>
                    <a:pt x="728123" y="543611"/>
                    <a:pt x="723694" y="533715"/>
                  </a:cubicBezTo>
                  <a:cubicBezTo>
                    <a:pt x="722497" y="531081"/>
                    <a:pt x="722058" y="528089"/>
                    <a:pt x="721300" y="525255"/>
                  </a:cubicBezTo>
                  <a:cubicBezTo>
                    <a:pt x="720103" y="520786"/>
                    <a:pt x="717389" y="519549"/>
                    <a:pt x="714357" y="523220"/>
                  </a:cubicBezTo>
                  <a:cubicBezTo>
                    <a:pt x="707413" y="531600"/>
                    <a:pt x="698515" y="538583"/>
                    <a:pt x="695363" y="549836"/>
                  </a:cubicBezTo>
                  <a:cubicBezTo>
                    <a:pt x="690933" y="565239"/>
                    <a:pt x="686105" y="580602"/>
                    <a:pt x="681316" y="596603"/>
                  </a:cubicBezTo>
                  <a:cubicBezTo>
                    <a:pt x="662522" y="586268"/>
                    <a:pt x="644166" y="576572"/>
                    <a:pt x="633552" y="556859"/>
                  </a:cubicBezTo>
                  <a:cubicBezTo>
                    <a:pt x="630599" y="551392"/>
                    <a:pt x="629402" y="547322"/>
                    <a:pt x="632474" y="541776"/>
                  </a:cubicBezTo>
                  <a:cubicBezTo>
                    <a:pt x="634949" y="537306"/>
                    <a:pt x="636305" y="532239"/>
                    <a:pt x="638420" y="527570"/>
                  </a:cubicBezTo>
                  <a:cubicBezTo>
                    <a:pt x="644206" y="514841"/>
                    <a:pt x="650710" y="502391"/>
                    <a:pt x="642490" y="488065"/>
                  </a:cubicBezTo>
                  <a:cubicBezTo>
                    <a:pt x="640854" y="485232"/>
                    <a:pt x="640016" y="480843"/>
                    <a:pt x="645084" y="478887"/>
                  </a:cubicBezTo>
                  <a:cubicBezTo>
                    <a:pt x="662322" y="472183"/>
                    <a:pt x="678204" y="461569"/>
                    <a:pt x="698315" y="463804"/>
                  </a:cubicBezTo>
                  <a:cubicBezTo>
                    <a:pt x="705737" y="464642"/>
                    <a:pt x="709369" y="466158"/>
                    <a:pt x="708850" y="473740"/>
                  </a:cubicBezTo>
                  <a:cubicBezTo>
                    <a:pt x="708331" y="481282"/>
                    <a:pt x="711962" y="482558"/>
                    <a:pt x="718946" y="482439"/>
                  </a:cubicBezTo>
                  <a:cubicBezTo>
                    <a:pt x="730877" y="482239"/>
                    <a:pt x="740254" y="478927"/>
                    <a:pt x="746719" y="468273"/>
                  </a:cubicBezTo>
                  <a:cubicBezTo>
                    <a:pt x="759847" y="446645"/>
                    <a:pt x="783151" y="444889"/>
                    <a:pt x="804500" y="439343"/>
                  </a:cubicBezTo>
                  <a:close/>
                  <a:moveTo>
                    <a:pt x="691048" y="24"/>
                  </a:moveTo>
                  <a:cubicBezTo>
                    <a:pt x="733839" y="313"/>
                    <a:pt x="776566" y="3176"/>
                    <a:pt x="819144" y="8264"/>
                  </a:cubicBezTo>
                  <a:cubicBezTo>
                    <a:pt x="896677" y="17522"/>
                    <a:pt x="973252" y="32725"/>
                    <a:pt x="1048231" y="56667"/>
                  </a:cubicBezTo>
                  <a:cubicBezTo>
                    <a:pt x="1100944" y="73506"/>
                    <a:pt x="1152340" y="92979"/>
                    <a:pt x="1201861" y="116682"/>
                  </a:cubicBezTo>
                  <a:cubicBezTo>
                    <a:pt x="1255492" y="142380"/>
                    <a:pt x="1307327" y="171710"/>
                    <a:pt x="1357126" y="204750"/>
                  </a:cubicBezTo>
                  <a:cubicBezTo>
                    <a:pt x="1436415" y="257423"/>
                    <a:pt x="1507564" y="319114"/>
                    <a:pt x="1571769" y="389065"/>
                  </a:cubicBezTo>
                  <a:cubicBezTo>
                    <a:pt x="1578712" y="396607"/>
                    <a:pt x="1577994" y="406703"/>
                    <a:pt x="1582542" y="415082"/>
                  </a:cubicBezTo>
                  <a:cubicBezTo>
                    <a:pt x="1593117" y="434516"/>
                    <a:pt x="1594714" y="455465"/>
                    <a:pt x="1593955" y="477731"/>
                  </a:cubicBezTo>
                  <a:cubicBezTo>
                    <a:pt x="1593197" y="499798"/>
                    <a:pt x="1599342" y="521067"/>
                    <a:pt x="1623683" y="531442"/>
                  </a:cubicBezTo>
                  <a:cubicBezTo>
                    <a:pt x="1634298" y="535951"/>
                    <a:pt x="1637809" y="548481"/>
                    <a:pt x="1633939" y="558696"/>
                  </a:cubicBezTo>
                  <a:cubicBezTo>
                    <a:pt x="1633061" y="561090"/>
                    <a:pt x="1631265" y="562207"/>
                    <a:pt x="1629151" y="562806"/>
                  </a:cubicBezTo>
                  <a:cubicBezTo>
                    <a:pt x="1617938" y="565879"/>
                    <a:pt x="1607483" y="571465"/>
                    <a:pt x="1594953" y="569270"/>
                  </a:cubicBezTo>
                  <a:cubicBezTo>
                    <a:pt x="1583221" y="567195"/>
                    <a:pt x="1573963" y="575256"/>
                    <a:pt x="1564706" y="580643"/>
                  </a:cubicBezTo>
                  <a:cubicBezTo>
                    <a:pt x="1558840" y="584075"/>
                    <a:pt x="1565344" y="586469"/>
                    <a:pt x="1568098" y="587706"/>
                  </a:cubicBezTo>
                  <a:cubicBezTo>
                    <a:pt x="1580109" y="593173"/>
                    <a:pt x="1592399" y="598121"/>
                    <a:pt x="1604370" y="603707"/>
                  </a:cubicBezTo>
                  <a:cubicBezTo>
                    <a:pt x="1607722" y="605264"/>
                    <a:pt x="1614146" y="605543"/>
                    <a:pt x="1610954" y="612486"/>
                  </a:cubicBezTo>
                  <a:cubicBezTo>
                    <a:pt x="1608560" y="617674"/>
                    <a:pt x="1609597" y="625255"/>
                    <a:pt x="1600021" y="624816"/>
                  </a:cubicBezTo>
                  <a:cubicBezTo>
                    <a:pt x="1589007" y="624298"/>
                    <a:pt x="1577954" y="625096"/>
                    <a:pt x="1566900" y="625176"/>
                  </a:cubicBezTo>
                  <a:cubicBezTo>
                    <a:pt x="1561314" y="625215"/>
                    <a:pt x="1559039" y="626532"/>
                    <a:pt x="1560675" y="633037"/>
                  </a:cubicBezTo>
                  <a:cubicBezTo>
                    <a:pt x="1563549" y="644728"/>
                    <a:pt x="1564746" y="656779"/>
                    <a:pt x="1569574" y="668112"/>
                  </a:cubicBezTo>
                  <a:cubicBezTo>
                    <a:pt x="1573564" y="677449"/>
                    <a:pt x="1578353" y="686907"/>
                    <a:pt x="1576836" y="697721"/>
                  </a:cubicBezTo>
                  <a:cubicBezTo>
                    <a:pt x="1574163" y="717074"/>
                    <a:pt x="1581066" y="733434"/>
                    <a:pt x="1592000" y="748917"/>
                  </a:cubicBezTo>
                  <a:cubicBezTo>
                    <a:pt x="1597706" y="756977"/>
                    <a:pt x="1602814" y="765676"/>
                    <a:pt x="1606725" y="774735"/>
                  </a:cubicBezTo>
                  <a:cubicBezTo>
                    <a:pt x="1612271" y="787544"/>
                    <a:pt x="1619573" y="798637"/>
                    <a:pt x="1631185" y="806498"/>
                  </a:cubicBezTo>
                  <a:cubicBezTo>
                    <a:pt x="1637490" y="810768"/>
                    <a:pt x="1639166" y="816633"/>
                    <a:pt x="1635056" y="822579"/>
                  </a:cubicBezTo>
                  <a:cubicBezTo>
                    <a:pt x="1626118" y="835508"/>
                    <a:pt x="1623365" y="850711"/>
                    <a:pt x="1621369" y="865236"/>
                  </a:cubicBezTo>
                  <a:cubicBezTo>
                    <a:pt x="1618855" y="883552"/>
                    <a:pt x="1605168" y="890335"/>
                    <a:pt x="1593477" y="899872"/>
                  </a:cubicBezTo>
                  <a:cubicBezTo>
                    <a:pt x="1590763" y="902067"/>
                    <a:pt x="1588568" y="900312"/>
                    <a:pt x="1586493" y="899035"/>
                  </a:cubicBezTo>
                  <a:cubicBezTo>
                    <a:pt x="1575520" y="892331"/>
                    <a:pt x="1564626" y="885427"/>
                    <a:pt x="1553652" y="878724"/>
                  </a:cubicBezTo>
                  <a:cubicBezTo>
                    <a:pt x="1550221" y="876648"/>
                    <a:pt x="1547707" y="873895"/>
                    <a:pt x="1548226" y="869865"/>
                  </a:cubicBezTo>
                  <a:cubicBezTo>
                    <a:pt x="1550500" y="853105"/>
                    <a:pt x="1540205" y="843688"/>
                    <a:pt x="1528713" y="834391"/>
                  </a:cubicBezTo>
                  <a:cubicBezTo>
                    <a:pt x="1517300" y="825212"/>
                    <a:pt x="1515465" y="798677"/>
                    <a:pt x="1527037" y="789778"/>
                  </a:cubicBezTo>
                  <a:cubicBezTo>
                    <a:pt x="1544914" y="776051"/>
                    <a:pt x="1542439" y="758454"/>
                    <a:pt x="1540604" y="740138"/>
                  </a:cubicBezTo>
                  <a:cubicBezTo>
                    <a:pt x="1540085" y="735190"/>
                    <a:pt x="1537292" y="732995"/>
                    <a:pt x="1532942" y="732277"/>
                  </a:cubicBezTo>
                  <a:cubicBezTo>
                    <a:pt x="1515624" y="729524"/>
                    <a:pt x="1499383" y="721344"/>
                    <a:pt x="1481187" y="722900"/>
                  </a:cubicBezTo>
                  <a:cubicBezTo>
                    <a:pt x="1474443" y="723498"/>
                    <a:pt x="1463709" y="708854"/>
                    <a:pt x="1463669" y="699317"/>
                  </a:cubicBezTo>
                  <a:cubicBezTo>
                    <a:pt x="1463589" y="689780"/>
                    <a:pt x="1463589" y="680083"/>
                    <a:pt x="1465066" y="670666"/>
                  </a:cubicBezTo>
                  <a:cubicBezTo>
                    <a:pt x="1467500" y="655103"/>
                    <a:pt x="1465665" y="640898"/>
                    <a:pt x="1456487" y="627689"/>
                  </a:cubicBezTo>
                  <a:cubicBezTo>
                    <a:pt x="1452297" y="621704"/>
                    <a:pt x="1448666" y="615120"/>
                    <a:pt x="1445912" y="608376"/>
                  </a:cubicBezTo>
                  <a:cubicBezTo>
                    <a:pt x="1439967" y="593811"/>
                    <a:pt x="1430470" y="582798"/>
                    <a:pt x="1416463" y="575655"/>
                  </a:cubicBezTo>
                  <a:cubicBezTo>
                    <a:pt x="1407844" y="571266"/>
                    <a:pt x="1403734" y="564562"/>
                    <a:pt x="1400901" y="554745"/>
                  </a:cubicBezTo>
                  <a:cubicBezTo>
                    <a:pt x="1394836" y="533756"/>
                    <a:pt x="1391763" y="512368"/>
                    <a:pt x="1389089" y="490899"/>
                  </a:cubicBezTo>
                  <a:cubicBezTo>
                    <a:pt x="1388172" y="483637"/>
                    <a:pt x="1385897" y="477532"/>
                    <a:pt x="1381827" y="471666"/>
                  </a:cubicBezTo>
                  <a:cubicBezTo>
                    <a:pt x="1372170" y="457779"/>
                    <a:pt x="1362952" y="443574"/>
                    <a:pt x="1353136" y="429807"/>
                  </a:cubicBezTo>
                  <a:cubicBezTo>
                    <a:pt x="1345235" y="418754"/>
                    <a:pt x="1345275" y="405466"/>
                    <a:pt x="1342282" y="393175"/>
                  </a:cubicBezTo>
                  <a:cubicBezTo>
                    <a:pt x="1340048" y="383997"/>
                    <a:pt x="1336416" y="378610"/>
                    <a:pt x="1326879" y="375897"/>
                  </a:cubicBezTo>
                  <a:cubicBezTo>
                    <a:pt x="1303296" y="369193"/>
                    <a:pt x="1282706" y="355945"/>
                    <a:pt x="1262315" y="342897"/>
                  </a:cubicBezTo>
                  <a:cubicBezTo>
                    <a:pt x="1251980" y="336273"/>
                    <a:pt x="1248947" y="343934"/>
                    <a:pt x="1243600" y="348922"/>
                  </a:cubicBezTo>
                  <a:cubicBezTo>
                    <a:pt x="1236537" y="355506"/>
                    <a:pt x="1243560" y="359178"/>
                    <a:pt x="1247032" y="362010"/>
                  </a:cubicBezTo>
                  <a:cubicBezTo>
                    <a:pt x="1256210" y="369512"/>
                    <a:pt x="1254135" y="374859"/>
                    <a:pt x="1245196" y="380007"/>
                  </a:cubicBezTo>
                  <a:cubicBezTo>
                    <a:pt x="1244877" y="380207"/>
                    <a:pt x="1244598" y="380446"/>
                    <a:pt x="1244359" y="380725"/>
                  </a:cubicBezTo>
                  <a:cubicBezTo>
                    <a:pt x="1239729" y="385274"/>
                    <a:pt x="1229554" y="387948"/>
                    <a:pt x="1230672" y="393375"/>
                  </a:cubicBezTo>
                  <a:cubicBezTo>
                    <a:pt x="1231988" y="399680"/>
                    <a:pt x="1242244" y="399201"/>
                    <a:pt x="1248668" y="400917"/>
                  </a:cubicBezTo>
                  <a:cubicBezTo>
                    <a:pt x="1254215" y="402353"/>
                    <a:pt x="1258724" y="404867"/>
                    <a:pt x="1263433" y="407780"/>
                  </a:cubicBezTo>
                  <a:cubicBezTo>
                    <a:pt x="1293041" y="426216"/>
                    <a:pt x="1311716" y="458737"/>
                    <a:pt x="1347949" y="469990"/>
                  </a:cubicBezTo>
                  <a:cubicBezTo>
                    <a:pt x="1340806" y="476694"/>
                    <a:pt x="1333863" y="478569"/>
                    <a:pt x="1327598" y="480844"/>
                  </a:cubicBezTo>
                  <a:cubicBezTo>
                    <a:pt x="1318101" y="484236"/>
                    <a:pt x="1311716" y="489982"/>
                    <a:pt x="1309003" y="499439"/>
                  </a:cubicBezTo>
                  <a:cubicBezTo>
                    <a:pt x="1306529" y="508058"/>
                    <a:pt x="1301660" y="508736"/>
                    <a:pt x="1293400" y="507739"/>
                  </a:cubicBezTo>
                  <a:cubicBezTo>
                    <a:pt x="1272531" y="505305"/>
                    <a:pt x="1255651" y="494012"/>
                    <a:pt x="1237654" y="485113"/>
                  </a:cubicBezTo>
                  <a:cubicBezTo>
                    <a:pt x="1234143" y="483358"/>
                    <a:pt x="1232068" y="480245"/>
                    <a:pt x="1230392" y="477013"/>
                  </a:cubicBezTo>
                  <a:cubicBezTo>
                    <a:pt x="1197152" y="413686"/>
                    <a:pt x="1184463" y="418155"/>
                    <a:pt x="1131670" y="389864"/>
                  </a:cubicBezTo>
                  <a:cubicBezTo>
                    <a:pt x="1118063" y="382561"/>
                    <a:pt x="1104017" y="376136"/>
                    <a:pt x="1090410" y="368874"/>
                  </a:cubicBezTo>
                  <a:cubicBezTo>
                    <a:pt x="1078757" y="362649"/>
                    <a:pt x="1075207" y="349281"/>
                    <a:pt x="1066547" y="340462"/>
                  </a:cubicBezTo>
                  <a:cubicBezTo>
                    <a:pt x="1058048" y="331843"/>
                    <a:pt x="1061440" y="328252"/>
                    <a:pt x="1070019" y="322147"/>
                  </a:cubicBezTo>
                  <a:cubicBezTo>
                    <a:pt x="1089173" y="308460"/>
                    <a:pt x="1111878" y="309537"/>
                    <a:pt x="1132907" y="303911"/>
                  </a:cubicBezTo>
                  <a:cubicBezTo>
                    <a:pt x="1138015" y="302554"/>
                    <a:pt x="1146914" y="306185"/>
                    <a:pt x="1147512" y="296528"/>
                  </a:cubicBezTo>
                  <a:cubicBezTo>
                    <a:pt x="1148190" y="285675"/>
                    <a:pt x="1140449" y="271589"/>
                    <a:pt x="1133506" y="269394"/>
                  </a:cubicBezTo>
                  <a:cubicBezTo>
                    <a:pt x="1129316" y="268037"/>
                    <a:pt x="1125046" y="266880"/>
                    <a:pt x="1120936" y="265284"/>
                  </a:cubicBezTo>
                  <a:cubicBezTo>
                    <a:pt x="1116307" y="263528"/>
                    <a:pt x="1112556" y="264446"/>
                    <a:pt x="1111160" y="269155"/>
                  </a:cubicBezTo>
                  <a:cubicBezTo>
                    <a:pt x="1108765" y="277295"/>
                    <a:pt x="1103019" y="278612"/>
                    <a:pt x="1095837" y="277973"/>
                  </a:cubicBezTo>
                  <a:cubicBezTo>
                    <a:pt x="1094759" y="277893"/>
                    <a:pt x="1093642" y="278013"/>
                    <a:pt x="1092525" y="278013"/>
                  </a:cubicBezTo>
                  <a:cubicBezTo>
                    <a:pt x="1086300" y="277973"/>
                    <a:pt x="1078039" y="280367"/>
                    <a:pt x="1074368" y="277295"/>
                  </a:cubicBezTo>
                  <a:cubicBezTo>
                    <a:pt x="1069500" y="273225"/>
                    <a:pt x="1075645" y="266122"/>
                    <a:pt x="1076883" y="260296"/>
                  </a:cubicBezTo>
                  <a:cubicBezTo>
                    <a:pt x="1077880" y="255388"/>
                    <a:pt x="1076324" y="252355"/>
                    <a:pt x="1071615" y="251118"/>
                  </a:cubicBezTo>
                  <a:cubicBezTo>
                    <a:pt x="1056132" y="247088"/>
                    <a:pt x="1045358" y="237431"/>
                    <a:pt x="1037657" y="223664"/>
                  </a:cubicBezTo>
                  <a:cubicBezTo>
                    <a:pt x="1033866" y="216881"/>
                    <a:pt x="1026564" y="214087"/>
                    <a:pt x="1020418" y="210257"/>
                  </a:cubicBezTo>
                  <a:cubicBezTo>
                    <a:pt x="988456" y="190544"/>
                    <a:pt x="957650" y="169156"/>
                    <a:pt x="926685" y="147967"/>
                  </a:cubicBezTo>
                  <a:cubicBezTo>
                    <a:pt x="913596" y="138988"/>
                    <a:pt x="905935" y="140146"/>
                    <a:pt x="895280" y="152596"/>
                  </a:cubicBezTo>
                  <a:cubicBezTo>
                    <a:pt x="890372" y="158342"/>
                    <a:pt x="886382" y="164287"/>
                    <a:pt x="878202" y="167280"/>
                  </a:cubicBezTo>
                  <a:cubicBezTo>
                    <a:pt x="864914" y="172188"/>
                    <a:pt x="853820" y="172947"/>
                    <a:pt x="839734" y="167121"/>
                  </a:cubicBezTo>
                  <a:cubicBezTo>
                    <a:pt x="824970" y="161055"/>
                    <a:pt x="808091" y="157663"/>
                    <a:pt x="791251" y="159419"/>
                  </a:cubicBezTo>
                  <a:cubicBezTo>
                    <a:pt x="782472" y="160337"/>
                    <a:pt x="773654" y="161095"/>
                    <a:pt x="764835" y="161454"/>
                  </a:cubicBezTo>
                  <a:cubicBezTo>
                    <a:pt x="758370" y="161734"/>
                    <a:pt x="752505" y="163130"/>
                    <a:pt x="747237" y="166921"/>
                  </a:cubicBezTo>
                  <a:cubicBezTo>
                    <a:pt x="727046" y="181486"/>
                    <a:pt x="703263" y="183082"/>
                    <a:pt x="679960" y="183242"/>
                  </a:cubicBezTo>
                  <a:cubicBezTo>
                    <a:pt x="660646" y="183361"/>
                    <a:pt x="641452" y="179092"/>
                    <a:pt x="622817" y="172508"/>
                  </a:cubicBezTo>
                  <a:cubicBezTo>
                    <a:pt x="613200" y="169116"/>
                    <a:pt x="607414" y="164567"/>
                    <a:pt x="607295" y="154630"/>
                  </a:cubicBezTo>
                  <a:cubicBezTo>
                    <a:pt x="607175" y="145094"/>
                    <a:pt x="601987" y="142979"/>
                    <a:pt x="593807" y="143218"/>
                  </a:cubicBezTo>
                  <a:cubicBezTo>
                    <a:pt x="588300" y="143378"/>
                    <a:pt x="582754" y="142939"/>
                    <a:pt x="577287" y="142181"/>
                  </a:cubicBezTo>
                  <a:cubicBezTo>
                    <a:pt x="563001" y="140146"/>
                    <a:pt x="550312" y="142181"/>
                    <a:pt x="541174" y="154750"/>
                  </a:cubicBezTo>
                  <a:cubicBezTo>
                    <a:pt x="538540" y="158382"/>
                    <a:pt x="534670" y="158821"/>
                    <a:pt x="530440" y="159140"/>
                  </a:cubicBezTo>
                  <a:cubicBezTo>
                    <a:pt x="503665" y="161015"/>
                    <a:pt x="476929" y="163170"/>
                    <a:pt x="450912" y="170512"/>
                  </a:cubicBezTo>
                  <a:cubicBezTo>
                    <a:pt x="444367" y="172348"/>
                    <a:pt x="441015" y="174184"/>
                    <a:pt x="441175" y="181925"/>
                  </a:cubicBezTo>
                  <a:cubicBezTo>
                    <a:pt x="441574" y="201318"/>
                    <a:pt x="432596" y="210775"/>
                    <a:pt x="412524" y="213409"/>
                  </a:cubicBezTo>
                  <a:cubicBezTo>
                    <a:pt x="401232" y="214885"/>
                    <a:pt x="389899" y="216122"/>
                    <a:pt x="378527" y="217240"/>
                  </a:cubicBezTo>
                  <a:cubicBezTo>
                    <a:pt x="374017" y="217679"/>
                    <a:pt x="370027" y="219035"/>
                    <a:pt x="366316" y="221709"/>
                  </a:cubicBezTo>
                  <a:cubicBezTo>
                    <a:pt x="350993" y="232643"/>
                    <a:pt x="350634" y="232682"/>
                    <a:pt x="355422" y="250719"/>
                  </a:cubicBezTo>
                  <a:cubicBezTo>
                    <a:pt x="356859" y="256066"/>
                    <a:pt x="355502" y="258181"/>
                    <a:pt x="351432" y="261293"/>
                  </a:cubicBezTo>
                  <a:cubicBezTo>
                    <a:pt x="340778" y="269354"/>
                    <a:pt x="328287" y="269873"/>
                    <a:pt x="315997" y="271509"/>
                  </a:cubicBezTo>
                  <a:cubicBezTo>
                    <a:pt x="310531" y="272227"/>
                    <a:pt x="305063" y="272866"/>
                    <a:pt x="299637" y="273743"/>
                  </a:cubicBezTo>
                  <a:cubicBezTo>
                    <a:pt x="276772" y="277454"/>
                    <a:pt x="275654" y="277415"/>
                    <a:pt x="274378" y="300678"/>
                  </a:cubicBezTo>
                  <a:cubicBezTo>
                    <a:pt x="273500" y="316760"/>
                    <a:pt x="269190" y="327613"/>
                    <a:pt x="254705" y="337270"/>
                  </a:cubicBezTo>
                  <a:cubicBezTo>
                    <a:pt x="240020" y="347047"/>
                    <a:pt x="228927" y="362290"/>
                    <a:pt x="216517" y="375338"/>
                  </a:cubicBezTo>
                  <a:cubicBezTo>
                    <a:pt x="207379" y="384955"/>
                    <a:pt x="197364" y="393574"/>
                    <a:pt x="187786" y="402752"/>
                  </a:cubicBezTo>
                  <a:cubicBezTo>
                    <a:pt x="174578" y="415402"/>
                    <a:pt x="159335" y="421467"/>
                    <a:pt x="140101" y="421667"/>
                  </a:cubicBezTo>
                  <a:cubicBezTo>
                    <a:pt x="146725" y="411331"/>
                    <a:pt x="152551" y="401236"/>
                    <a:pt x="159375" y="391898"/>
                  </a:cubicBezTo>
                  <a:cubicBezTo>
                    <a:pt x="165360" y="383678"/>
                    <a:pt x="161211" y="376376"/>
                    <a:pt x="158537" y="369073"/>
                  </a:cubicBezTo>
                  <a:cubicBezTo>
                    <a:pt x="156063" y="362290"/>
                    <a:pt x="149439" y="364844"/>
                    <a:pt x="145010" y="365522"/>
                  </a:cubicBezTo>
                  <a:cubicBezTo>
                    <a:pt x="131283" y="367677"/>
                    <a:pt x="121426" y="363607"/>
                    <a:pt x="115880" y="350518"/>
                  </a:cubicBezTo>
                  <a:cubicBezTo>
                    <a:pt x="115601" y="349840"/>
                    <a:pt x="115042" y="349321"/>
                    <a:pt x="114643" y="348683"/>
                  </a:cubicBezTo>
                  <a:cubicBezTo>
                    <a:pt x="95728" y="321428"/>
                    <a:pt x="95409" y="321109"/>
                    <a:pt x="119232" y="298125"/>
                  </a:cubicBezTo>
                  <a:cubicBezTo>
                    <a:pt x="130963" y="286832"/>
                    <a:pt x="142615" y="274342"/>
                    <a:pt x="161091" y="274462"/>
                  </a:cubicBezTo>
                  <a:cubicBezTo>
                    <a:pt x="162448" y="274462"/>
                    <a:pt x="164603" y="273903"/>
                    <a:pt x="165042" y="272986"/>
                  </a:cubicBezTo>
                  <a:cubicBezTo>
                    <a:pt x="172504" y="256864"/>
                    <a:pt x="188305" y="244135"/>
                    <a:pt x="183876" y="223185"/>
                  </a:cubicBezTo>
                  <a:cubicBezTo>
                    <a:pt x="178648" y="198605"/>
                    <a:pt x="179128" y="198645"/>
                    <a:pt x="201833" y="188190"/>
                  </a:cubicBezTo>
                  <a:cubicBezTo>
                    <a:pt x="214522" y="182364"/>
                    <a:pt x="226932" y="175939"/>
                    <a:pt x="239542" y="170034"/>
                  </a:cubicBezTo>
                  <a:cubicBezTo>
                    <a:pt x="245088" y="167440"/>
                    <a:pt x="248201" y="163888"/>
                    <a:pt x="247881" y="157304"/>
                  </a:cubicBezTo>
                  <a:cubicBezTo>
                    <a:pt x="247602" y="151798"/>
                    <a:pt x="248719" y="146251"/>
                    <a:pt x="248400" y="140784"/>
                  </a:cubicBezTo>
                  <a:cubicBezTo>
                    <a:pt x="247842" y="130808"/>
                    <a:pt x="253667" y="119515"/>
                    <a:pt x="241656" y="111734"/>
                  </a:cubicBezTo>
                  <a:cubicBezTo>
                    <a:pt x="232878" y="106108"/>
                    <a:pt x="227331" y="95613"/>
                    <a:pt x="215081" y="93379"/>
                  </a:cubicBezTo>
                  <a:cubicBezTo>
                    <a:pt x="227531" y="88869"/>
                    <a:pt x="240061" y="84480"/>
                    <a:pt x="252470" y="79771"/>
                  </a:cubicBezTo>
                  <a:cubicBezTo>
                    <a:pt x="305702" y="59460"/>
                    <a:pt x="360251" y="43379"/>
                    <a:pt x="415717" y="30450"/>
                  </a:cubicBezTo>
                  <a:cubicBezTo>
                    <a:pt x="464080" y="19158"/>
                    <a:pt x="513321" y="13212"/>
                    <a:pt x="562563" y="7226"/>
                  </a:cubicBezTo>
                  <a:cubicBezTo>
                    <a:pt x="605399" y="2019"/>
                    <a:pt x="648256" y="-266"/>
                    <a:pt x="691048" y="24"/>
                  </a:cubicBezTo>
                  <a:close/>
                </a:path>
              </a:pathLst>
            </a:custGeom>
            <a:solidFill>
              <a:schemeClr val="accent5"/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67" y="876070"/>
            <a:ext cx="4129627" cy="23747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70914" y="495365"/>
            <a:ext cx="44188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census.belstat.gov.by/sections</a:t>
            </a:r>
            <a:endParaRPr lang="ru-RU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076" y="3088828"/>
            <a:ext cx="1944217" cy="1016198"/>
          </a:xfrm>
          <a:prstGeom prst="rect">
            <a:avLst/>
          </a:prstGeom>
        </p:spPr>
      </p:pic>
      <p:sp>
        <p:nvSpPr>
          <p:cNvPr id="26" name="Объект 2"/>
          <p:cNvSpPr txBox="1">
            <a:spLocks/>
          </p:cNvSpPr>
          <p:nvPr/>
        </p:nvSpPr>
        <p:spPr>
          <a:xfrm>
            <a:off x="157303" y="2866969"/>
            <a:ext cx="3869272" cy="21321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6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 UniToktom" panose="02020803070505020304" pitchFamily="18" charset="0"/>
                <a:cs typeface="Arial" panose="020B0604020202020204" pitchFamily="34" charset="0"/>
              </a:rPr>
              <a:t>Кыргызстан:</a:t>
            </a:r>
          </a:p>
          <a:p>
            <a:pPr marL="0" indent="0">
              <a:buNone/>
            </a:pPr>
            <a:r>
              <a:rPr lang="ru-RU" sz="5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 UniToktom" panose="02020803070505020304" pitchFamily="18" charset="0"/>
                <a:cs typeface="Arial" panose="020B0604020202020204" pitchFamily="34" charset="0"/>
              </a:rPr>
              <a:t>Официальная страница на сайте </a:t>
            </a:r>
            <a:r>
              <a:rPr lang="ru-RU" sz="5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 UniToktom" panose="02020803070505020304" pitchFamily="18" charset="0"/>
                <a:cs typeface="Arial" panose="020B0604020202020204" pitchFamily="34" charset="0"/>
              </a:rPr>
              <a:t>Нацстаткома</a:t>
            </a:r>
            <a:r>
              <a:rPr lang="ru-RU" sz="5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 UniToktom" panose="02020803070505020304" pitchFamily="18" charset="0"/>
                <a:cs typeface="Arial" panose="020B0604020202020204" pitchFamily="34" charset="0"/>
              </a:rPr>
              <a:t>:   </a:t>
            </a:r>
            <a:r>
              <a:rPr lang="en-US" sz="5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 UniToktom" panose="02020803070505020304" pitchFamily="18" charset="0"/>
                <a:cs typeface="Arial" panose="020B0604020202020204" pitchFamily="34" charset="0"/>
                <a:hlinkClick r:id="rId7"/>
              </a:rPr>
              <a:t>https://elkattoo.stat.kg</a:t>
            </a:r>
            <a:endParaRPr lang="ru-RU" sz="5600" dirty="0" smtClean="0">
              <a:solidFill>
                <a:srgbClr val="002060"/>
              </a:solidFill>
              <a:latin typeface="Arial" panose="020B0604020202020204" pitchFamily="34" charset="0"/>
              <a:ea typeface="Times New Roman UniToktom" panose="02020803070505020304" pitchFamily="18" charset="0"/>
              <a:cs typeface="Arial" panose="020B0604020202020204" pitchFamily="34" charset="0"/>
            </a:endParaRPr>
          </a:p>
          <a:p>
            <a:pPr marL="0" indent="0"/>
            <a:endParaRPr lang="ru-RU" sz="5600" dirty="0" smtClean="0">
              <a:solidFill>
                <a:srgbClr val="002060"/>
              </a:solidFill>
              <a:latin typeface="Arial" panose="020B0604020202020204" pitchFamily="34" charset="0"/>
              <a:ea typeface="Times New Roman UniToktom" panose="02020803070505020304" pitchFamily="18" charset="0"/>
              <a:cs typeface="Arial" panose="020B0604020202020204" pitchFamily="34" charset="0"/>
            </a:endParaRPr>
          </a:p>
          <a:p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ea typeface="Times New Roman UniToktom" panose="02020803070505020304" pitchFamily="18" charset="0"/>
                <a:cs typeface="Arial" panose="020B0604020202020204" pitchFamily="34" charset="0"/>
              </a:rPr>
              <a:t>Публикации  </a:t>
            </a:r>
          </a:p>
          <a:p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ea typeface="Times New Roman UniToktom" panose="02020803070505020304" pitchFamily="18" charset="0"/>
                <a:cs typeface="Arial" panose="020B0604020202020204" pitchFamily="34" charset="0"/>
              </a:rPr>
              <a:t>Круглые столы, семинары и т.д.</a:t>
            </a:r>
          </a:p>
          <a:p>
            <a:r>
              <a:rPr lang="ru-RU" sz="5600" dirty="0" err="1">
                <a:solidFill>
                  <a:srgbClr val="002060"/>
                </a:solidFill>
                <a:latin typeface="Arial" panose="020B0604020202020204" pitchFamily="34" charset="0"/>
                <a:ea typeface="Times New Roman UniToktom" panose="02020803070505020304" pitchFamily="18" charset="0"/>
                <a:cs typeface="Arial" panose="020B0604020202020204" pitchFamily="34" charset="0"/>
              </a:rPr>
              <a:t>Геопортал</a:t>
            </a:r>
            <a:endParaRPr lang="ru-RU" sz="5600" dirty="0">
              <a:solidFill>
                <a:srgbClr val="002060"/>
              </a:solidFill>
              <a:latin typeface="Arial" panose="020B0604020202020204" pitchFamily="34" charset="0"/>
              <a:ea typeface="Times New Roman UniToktom" panose="02020803070505020304" pitchFamily="18" charset="0"/>
              <a:cs typeface="Arial" panose="020B0604020202020204" pitchFamily="34" charset="0"/>
            </a:endParaRPr>
          </a:p>
          <a:p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ea typeface="Times New Roman UniToktom" panose="02020803070505020304" pitchFamily="18" charset="0"/>
                <a:cs typeface="Arial" panose="020B0604020202020204" pitchFamily="34" charset="0"/>
              </a:rPr>
              <a:t>Информация на сайте, </a:t>
            </a:r>
            <a:r>
              <a:rPr lang="ru-RU" sz="5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 UniToktom" panose="02020803070505020304" pitchFamily="18" charset="0"/>
                <a:cs typeface="Arial" panose="020B0604020202020204" pitchFamily="34" charset="0"/>
              </a:rPr>
              <a:t>в социальных 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ea typeface="Times New Roman UniToktom" panose="02020803070505020304" pitchFamily="18" charset="0"/>
                <a:cs typeface="Arial" panose="020B0604020202020204" pitchFamily="34" charset="0"/>
              </a:rPr>
              <a:t>сетях (пресс-релизы)</a:t>
            </a:r>
          </a:p>
          <a:p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ea typeface="Times New Roman UniToktom" panose="02020803070505020304" pitchFamily="18" charset="0"/>
                <a:cs typeface="Arial" panose="020B0604020202020204" pitchFamily="34" charset="0"/>
              </a:rPr>
              <a:t>Аналитические записки</a:t>
            </a:r>
          </a:p>
          <a:p>
            <a:pPr marL="0" indent="0"/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ea typeface="Times New Roman UniToktom" panose="02020803070505020304" pitchFamily="18" charset="0"/>
              <a:cs typeface="Arial" panose="020B0604020202020204" pitchFamily="34" charset="0"/>
            </a:endParaRPr>
          </a:p>
          <a:p>
            <a:pPr marL="0" indent="0"/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ea typeface="Times New Roman UniToktom" panose="020208030705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395536" y="3821265"/>
            <a:ext cx="2772308" cy="10625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Arial" panose="020B0604020202020204" pitchFamily="34" charset="0"/>
              <a:ea typeface="Times New Roman UniToktom" panose="020208030705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0072" y="3498099"/>
            <a:ext cx="3774740" cy="11695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Азербайджан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переписи 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опубликованы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томах </a:t>
            </a:r>
          </a:p>
        </p:txBody>
      </p:sp>
      <p:pic>
        <p:nvPicPr>
          <p:cNvPr id="23" name="Picture 37">
            <a:extLst>
              <a:ext uri="{FF2B5EF4-FFF2-40B4-BE49-F238E27FC236}">
                <a16:creationId xmlns:a16="http://schemas.microsoft.com/office/drawing/2014/main" xmlns="" id="{B24D9D57-D241-4847-A74C-D51343F39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9468" y="3479189"/>
            <a:ext cx="1984766" cy="140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 txBox="1">
            <a:spLocks/>
          </p:cNvSpPr>
          <p:nvPr/>
        </p:nvSpPr>
        <p:spPr>
          <a:xfrm>
            <a:off x="8778788" y="4883792"/>
            <a:ext cx="365212" cy="23710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A12213-85E6-4BB1-B04B-48C29C108851}" type="slidenum">
              <a:rPr lang="ru-RU" sz="10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323528" y="627534"/>
            <a:ext cx="50405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176213" indent="-176213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tabLst>
                <a:tab pos="358775" algn="l"/>
              </a:tabLst>
              <a:defRPr sz="2100">
                <a:solidFill>
                  <a:schemeClr val="tx1"/>
                </a:solidFill>
                <a:latin typeface="Nunito Sans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tabLst>
                <a:tab pos="358775" algn="l"/>
              </a:tabLst>
              <a:defRPr sz="2800">
                <a:solidFill>
                  <a:schemeClr val="tx1"/>
                </a:solidFill>
                <a:latin typeface="Nunito Sans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tabLst>
                <a:tab pos="358775" algn="l"/>
              </a:tabLst>
              <a:defRPr sz="1500">
                <a:solidFill>
                  <a:schemeClr val="tx1"/>
                </a:solidFill>
                <a:latin typeface="Nunito Sans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tabLst>
                <a:tab pos="358775" algn="l"/>
              </a:tabLst>
              <a:defRPr sz="1300">
                <a:solidFill>
                  <a:schemeClr val="tx1"/>
                </a:solidFill>
                <a:latin typeface="Nunito Sans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tabLst>
                <a:tab pos="358775" algn="l"/>
              </a:tabLst>
              <a:defRPr sz="1300">
                <a:solidFill>
                  <a:schemeClr val="tx1"/>
                </a:solidFill>
                <a:latin typeface="Nunito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58775" algn="l"/>
              </a:tabLst>
              <a:defRPr sz="1300">
                <a:solidFill>
                  <a:schemeClr val="tx1"/>
                </a:solidFill>
                <a:latin typeface="Nunito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58775" algn="l"/>
              </a:tabLst>
              <a:defRPr sz="1300">
                <a:solidFill>
                  <a:schemeClr val="tx1"/>
                </a:solidFill>
                <a:latin typeface="Nunito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58775" algn="l"/>
              </a:tabLst>
              <a:defRPr sz="1300">
                <a:solidFill>
                  <a:schemeClr val="tx1"/>
                </a:solidFill>
                <a:latin typeface="Nunito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tabLst>
                <a:tab pos="358775" algn="l"/>
              </a:tabLst>
              <a:defRPr sz="1300">
                <a:solidFill>
                  <a:schemeClr val="tx1"/>
                </a:solidFill>
                <a:latin typeface="Nunito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1400" b="1" u="sng" dirty="0" smtClean="0">
                <a:solidFill>
                  <a:srgbClr val="002060"/>
                </a:solidFill>
                <a:latin typeface="Arial" pitchFamily="34" charset="0"/>
              </a:rPr>
              <a:t>Казахстан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pitchFamily="34" charset="0"/>
              </a:rPr>
              <a:t>:</a:t>
            </a:r>
            <a:r>
              <a:rPr lang="ru-RU" altLang="ru-RU" sz="1400" dirty="0" smtClean="0">
                <a:solidFill>
                  <a:srgbClr val="002060"/>
                </a:solidFill>
                <a:latin typeface="Arial" pitchFamily="34" charset="0"/>
              </a:rPr>
              <a:t> Доступно </a:t>
            </a:r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</a:rPr>
              <a:t>на сайте </a:t>
            </a:r>
            <a:r>
              <a:rPr lang="ru-RU" altLang="ru-RU" sz="1400" dirty="0" smtClean="0">
                <a:solidFill>
                  <a:srgbClr val="002060"/>
                </a:solidFill>
                <a:latin typeface="Arial" pitchFamily="34" charset="0"/>
              </a:rPr>
              <a:t>БНС:</a:t>
            </a:r>
            <a:endParaRPr lang="ru-RU" altLang="ru-RU" sz="1400" dirty="0">
              <a:solidFill>
                <a:srgbClr val="002060"/>
              </a:solidFill>
              <a:latin typeface="Arial" pitchFamily="34" charset="0"/>
              <a:hlinkClick r:id="rId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ru-RU" sz="1400" dirty="0">
                <a:solidFill>
                  <a:srgbClr val="002060"/>
                </a:solidFill>
                <a:latin typeface="Arial" pitchFamily="34" charset="0"/>
                <a:hlinkClick r:id="rId2"/>
              </a:rPr>
              <a:t>https://new.stat.gov.kz/ru/instuments/dashboards/8763/</a:t>
            </a:r>
            <a:endParaRPr lang="ru-RU" altLang="ru-RU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l="1190" t="17013" r="1190" b="11808"/>
          <a:stretch/>
        </p:blipFill>
        <p:spPr bwMode="auto">
          <a:xfrm>
            <a:off x="305297" y="1203598"/>
            <a:ext cx="4087266" cy="194421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106380" y="560760"/>
            <a:ext cx="3672408" cy="218521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Россия: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rosstat.gov.ru/vpn/2020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ОПУБЛИКОВАНИЯ И ИСПОЛЬЗОВАНИЯ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ВПН-2020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публикационные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тома в электронной форме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бумажном носителе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аналитический материал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микроданные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картографическое представление данных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выборок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435846"/>
            <a:ext cx="22414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Таджикистан: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переписи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жилищного фонда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года – на бумажных носителях (10 томов)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3434119"/>
            <a:ext cx="1008112" cy="15682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394" y="3305633"/>
            <a:ext cx="933107" cy="1578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8836" y="3471858"/>
            <a:ext cx="838547" cy="1547755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848872" cy="546100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Распространение итогов переписи населения – страны СНГ (2/2)</a:t>
            </a:r>
            <a:endParaRPr lang="ru-RU" sz="1800" dirty="0">
              <a:solidFill>
                <a:srgbClr val="1F497D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16" y="3115952"/>
            <a:ext cx="2651391" cy="192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231042" y="2782413"/>
            <a:ext cx="3423084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Туркменистан: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stat.gov.tm/</a:t>
            </a:r>
            <a:endPara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s-Stat fa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шаблон през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шаблон през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презы</Template>
  <TotalTime>2507</TotalTime>
  <Words>1032</Words>
  <Application>Microsoft Office PowerPoint</Application>
  <PresentationFormat>Экран (16:9)</PresentationFormat>
  <Paragraphs>212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шаблон презы</vt:lpstr>
      <vt:lpstr>Cis-Stat face</vt:lpstr>
      <vt:lpstr>1_Специальное оформление</vt:lpstr>
      <vt:lpstr>1_шаблон презы</vt:lpstr>
      <vt:lpstr>2_шаблон презы</vt:lpstr>
      <vt:lpstr>Инновационные подходы  в переписях населения стран СНГ</vt:lpstr>
      <vt:lpstr>Документы ООН</vt:lpstr>
      <vt:lpstr>Раунд 2020 года в СНГ</vt:lpstr>
      <vt:lpstr>Перепись населения в странах СНГ</vt:lpstr>
      <vt:lpstr>Перепись населения</vt:lpstr>
      <vt:lpstr>Презентация PowerPoint</vt:lpstr>
      <vt:lpstr>Представление итогов переписи</vt:lpstr>
      <vt:lpstr>Распространение итогов переписи населения – страны СНГ (1/2)</vt:lpstr>
      <vt:lpstr>Распространение итогов переписи населения – страны СНГ (2/2)</vt:lpstr>
      <vt:lpstr>Презентация PowerPoint</vt:lpstr>
      <vt:lpstr>Риски качества</vt:lpstr>
      <vt:lpstr>Презентация PowerPoint</vt:lpstr>
      <vt:lpstr>Цифровые технологии в переписи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корпоративной презентации Статкомитета СНГ 2023</dc:title>
  <dc:creator>Admin</dc:creator>
  <cp:lastModifiedBy>Hewlett-Packard Company</cp:lastModifiedBy>
  <cp:revision>172</cp:revision>
  <cp:lastPrinted>2023-09-07T14:11:01Z</cp:lastPrinted>
  <dcterms:created xsi:type="dcterms:W3CDTF">2023-02-06T13:15:30Z</dcterms:created>
  <dcterms:modified xsi:type="dcterms:W3CDTF">2024-04-22T11:18:39Z</dcterms:modified>
</cp:coreProperties>
</file>