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14"/>
  </p:notesMasterIdLst>
  <p:sldIdLst>
    <p:sldId id="766" r:id="rId2"/>
    <p:sldId id="788" r:id="rId3"/>
    <p:sldId id="787" r:id="rId4"/>
    <p:sldId id="789" r:id="rId5"/>
    <p:sldId id="790" r:id="rId6"/>
    <p:sldId id="792" r:id="rId7"/>
    <p:sldId id="793" r:id="rId8"/>
    <p:sldId id="794" r:id="rId9"/>
    <p:sldId id="795" r:id="rId10"/>
    <p:sldId id="796" r:id="rId11"/>
    <p:sldId id="797" r:id="rId12"/>
    <p:sldId id="78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3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56D91-EA39-4735-B422-70A94E57B2B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9E4A7-16C8-416B-9871-EDD6D01975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658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3233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6646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3723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5740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40427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6570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52643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14538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1684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EA5DF78-D2BC-4CA0-A31E-2FFE930C9625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791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628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2158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775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560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979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3440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484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6F00392-30F4-445D-945E-BA7349C0F8F1}" type="slidenum">
              <a:rPr lang="ru-RU" sz="1200" b="0" strike="noStrike" spc="-1" smtClean="0">
                <a:solidFill>
                  <a:srgbClr val="898989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1139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AF253CD-12E8-4666-BA07-E655731BE41D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609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/>
          </p:nvPr>
        </p:nvSpPr>
        <p:spPr>
          <a:xfrm>
            <a:off x="6418357" y="4271792"/>
            <a:ext cx="5026411" cy="1733829"/>
          </a:xfrm>
        </p:spPr>
        <p:txBody>
          <a:bodyPr/>
          <a:lstStyle/>
          <a:p>
            <a:pPr marL="0" indent="0">
              <a:buNone/>
            </a:pPr>
            <a:r>
              <a:rPr lang="ru-RU" sz="2400" spc="-1" dirty="0">
                <a:solidFill>
                  <a:srgbClr val="8B8B8B"/>
                </a:solidFill>
                <a:latin typeface="Century Gothic"/>
              </a:rPr>
              <a:t>И.И. Елисеева, чл.-корр. РАН, д.э.н., проф., </a:t>
            </a:r>
            <a:r>
              <a:rPr lang="ru-RU" sz="2400" spc="-1" dirty="0" err="1">
                <a:solidFill>
                  <a:srgbClr val="8B8B8B"/>
                </a:solidFill>
                <a:latin typeface="Century Gothic"/>
              </a:rPr>
              <a:t>СПбГЭУ</a:t>
            </a:r>
            <a:r>
              <a:rPr lang="ru-RU" sz="2400" spc="-1" dirty="0">
                <a:solidFill>
                  <a:srgbClr val="8B8B8B"/>
                </a:solidFill>
                <a:latin typeface="Century Gothic"/>
              </a:rPr>
              <a:t>, гл. н. с. СИ РАН – филиал ФНИСЦ РАН</a:t>
            </a:r>
            <a:endParaRPr lang="ru-RU" sz="2400" spc="-1" dirty="0"/>
          </a:p>
          <a:p>
            <a:endParaRPr lang="ru-RU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18349" y="2561522"/>
            <a:ext cx="8638430" cy="1325160"/>
          </a:xfrm>
        </p:spPr>
        <p:txBody>
          <a:bodyPr/>
          <a:lstStyle/>
          <a:p>
            <a:pPr algn="ctr"/>
            <a:r>
              <a:rPr lang="ru-RU" sz="4400" dirty="0"/>
              <a:t>Многопоколенная семья в странах СНГ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61164" y="60960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24 апреля 2024 г.</a:t>
            </a:r>
          </a:p>
        </p:txBody>
      </p:sp>
    </p:spTree>
    <p:extLst>
      <p:ext uri="{BB962C8B-B14F-4D97-AF65-F5344CB8AC3E}">
        <p14:creationId xmlns:p14="http://schemas.microsoft.com/office/powerpoint/2010/main" val="4066777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02C1E-47D2-4332-8D36-FD3B3A1A0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247" y="491383"/>
            <a:ext cx="10449757" cy="1293028"/>
          </a:xfrm>
        </p:spPr>
        <p:txBody>
          <a:bodyPr>
            <a:normAutofit/>
          </a:bodyPr>
          <a:lstStyle/>
          <a:p>
            <a:r>
              <a:rPr lang="ru-RU" sz="3600" dirty="0"/>
              <a:t>Семья и социальные институты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FC3DD7-2A36-4EE2-8146-D12BD572E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84411"/>
            <a:ext cx="11072091" cy="4798258"/>
          </a:xfrm>
        </p:spPr>
        <p:txBody>
          <a:bodyPr>
            <a:normAutofit/>
          </a:bodyPr>
          <a:lstStyle/>
          <a:p>
            <a:r>
              <a:rPr lang="ru-RU" sz="2800" dirty="0"/>
              <a:t>Старость как стадия жизни. </a:t>
            </a:r>
          </a:p>
          <a:p>
            <a:r>
              <a:rPr lang="ru-RU" sz="2800" dirty="0"/>
              <a:t>В 2023 г. доля населения старше трудоспособного возраста  в РФ составила 24,5%, а в 2045 г. ожидается 26,9%.</a:t>
            </a:r>
          </a:p>
          <a:p>
            <a:pPr marL="0" indent="0">
              <a:buNone/>
            </a:pPr>
            <a:r>
              <a:rPr lang="ru-RU" sz="2800" dirty="0"/>
              <a:t>Доля моложе трудоспособного в </a:t>
            </a:r>
          </a:p>
          <a:p>
            <a:r>
              <a:rPr lang="ru-RU" sz="2800" dirty="0"/>
              <a:t>2023 г. – 18,5%, </a:t>
            </a:r>
          </a:p>
          <a:p>
            <a:r>
              <a:rPr lang="ru-RU" sz="2800" dirty="0"/>
              <a:t>2045 г. – 15,6%.</a:t>
            </a:r>
          </a:p>
          <a:p>
            <a:pPr marL="0" indent="0">
              <a:buNone/>
            </a:pPr>
            <a:r>
              <a:rPr lang="ru-RU" sz="2800" dirty="0"/>
              <a:t>Старость в семье, в одиночестве или в социальном учреждении  ( государственном или негосударственном)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502053-76E4-3AE1-315A-3513A976B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EF61E-1657-4CEC-8913-4EAD9A14D41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189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02F637-4CF2-FC65-F261-D5DC99229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Многопоколенная семья или семейная группа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064FA2-FA5D-2828-815B-D50C0980D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Народы учатся друг у друга.</a:t>
            </a:r>
          </a:p>
          <a:p>
            <a:r>
              <a:rPr lang="ru-RU" dirty="0"/>
              <a:t>Отношение к старшему поколению в странах Центральной Азии , Кавказа.  Городской образ жизни ослабляет  повседневные </a:t>
            </a:r>
            <a:r>
              <a:rPr lang="ru-RU" dirty="0" err="1"/>
              <a:t>межпоколенные</a:t>
            </a:r>
            <a:r>
              <a:rPr lang="ru-RU" dirty="0"/>
              <a:t> связи, но  не ослабевают эмоциональные контакты , обмен информацией, психологическая поддержка</a:t>
            </a:r>
          </a:p>
          <a:p>
            <a:r>
              <a:rPr lang="ru-RU" dirty="0"/>
              <a:t>Глава семьи </a:t>
            </a:r>
          </a:p>
          <a:p>
            <a:r>
              <a:rPr lang="ru-RU" dirty="0"/>
              <a:t>Роль женщины , отношение </a:t>
            </a:r>
            <a:r>
              <a:rPr lang="ru-RU"/>
              <a:t>к женщине </a:t>
            </a:r>
            <a:endParaRPr lang="ru-RU" dirty="0"/>
          </a:p>
          <a:p>
            <a:r>
              <a:rPr lang="ru-RU" dirty="0"/>
              <a:t>Отношение родителей ( прежде всего , отцов) к детям</a:t>
            </a:r>
          </a:p>
          <a:p>
            <a:r>
              <a:rPr lang="ru-RU" dirty="0"/>
              <a:t>Отношение к домашним животным</a:t>
            </a:r>
          </a:p>
          <a:p>
            <a:r>
              <a:rPr lang="ru-RU" dirty="0"/>
              <a:t>Семейная группа :семьи прямых родственников разных поколений</a:t>
            </a:r>
          </a:p>
        </p:txBody>
      </p:sp>
    </p:spTree>
    <p:extLst>
      <p:ext uri="{BB962C8B-B14F-4D97-AF65-F5344CB8AC3E}">
        <p14:creationId xmlns:p14="http://schemas.microsoft.com/office/powerpoint/2010/main" val="3244315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07309" y="2861027"/>
            <a:ext cx="8610600" cy="1293028"/>
          </a:xfrm>
        </p:spPr>
        <p:txBody>
          <a:bodyPr/>
          <a:lstStyle/>
          <a:p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573776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6637" y="1935942"/>
            <a:ext cx="10820400" cy="4024125"/>
          </a:xfrm>
        </p:spPr>
        <p:txBody>
          <a:bodyPr>
            <a:normAutofit/>
          </a:bodyPr>
          <a:lstStyle/>
          <a:p>
            <a:r>
              <a:rPr lang="ru-RU" sz="4400" dirty="0"/>
              <a:t>Многопоколенная семья – основа демографического развития и устойчивости общества.</a:t>
            </a:r>
          </a:p>
          <a:p>
            <a:r>
              <a:rPr lang="ru-RU" sz="4400" dirty="0"/>
              <a:t>Это  утверждение справедливо для всех стран СНГ, но в разной степени.</a:t>
            </a:r>
          </a:p>
        </p:txBody>
      </p:sp>
    </p:spTree>
    <p:extLst>
      <p:ext uri="{BB962C8B-B14F-4D97-AF65-F5344CB8AC3E}">
        <p14:creationId xmlns:p14="http://schemas.microsoft.com/office/powerpoint/2010/main" val="196365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504277-0088-4E6A-9EC7-F70B5D41C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Ожидаемая продолжительность жизни при рождении в РФ, лет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5989D23-8EB1-4011-BF73-7D592D2E15D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84917" y="2334827"/>
          <a:ext cx="9348186" cy="3897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53636">
                  <a:extLst>
                    <a:ext uri="{9D8B030D-6E8A-4147-A177-3AD203B41FA5}">
                      <a16:colId xmlns:a16="http://schemas.microsoft.com/office/drawing/2014/main" val="1730574483"/>
                    </a:ext>
                  </a:extLst>
                </a:gridCol>
                <a:gridCol w="1764850">
                  <a:extLst>
                    <a:ext uri="{9D8B030D-6E8A-4147-A177-3AD203B41FA5}">
                      <a16:colId xmlns:a16="http://schemas.microsoft.com/office/drawing/2014/main" val="1867360253"/>
                    </a:ext>
                  </a:extLst>
                </a:gridCol>
                <a:gridCol w="1764850">
                  <a:extLst>
                    <a:ext uri="{9D8B030D-6E8A-4147-A177-3AD203B41FA5}">
                      <a16:colId xmlns:a16="http://schemas.microsoft.com/office/drawing/2014/main" val="3489796291"/>
                    </a:ext>
                  </a:extLst>
                </a:gridCol>
                <a:gridCol w="1764850">
                  <a:extLst>
                    <a:ext uri="{9D8B030D-6E8A-4147-A177-3AD203B41FA5}">
                      <a16:colId xmlns:a16="http://schemas.microsoft.com/office/drawing/2014/main" val="524044688"/>
                    </a:ext>
                  </a:extLst>
                </a:gridCol>
              </a:tblGrid>
              <a:tr h="3331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Годы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</a:rPr>
                        <a:t>Все население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491739"/>
                  </a:ext>
                </a:extLst>
              </a:tr>
              <a:tr h="5662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мужчины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женщины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733730"/>
                  </a:ext>
                </a:extLst>
              </a:tr>
              <a:tr h="333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1990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69,19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63,73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74,30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0520274"/>
                  </a:ext>
                </a:extLst>
              </a:tr>
              <a:tr h="333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1995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64,52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58,12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71,59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1549310"/>
                  </a:ext>
                </a:extLst>
              </a:tr>
              <a:tr h="333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2000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65,34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59,03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72,26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5271087"/>
                  </a:ext>
                </a:extLst>
              </a:tr>
              <a:tr h="333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2005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65,37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58,92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72,47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2784294"/>
                  </a:ext>
                </a:extLst>
              </a:tr>
              <a:tr h="333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2010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68,94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63,09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74,88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2892342"/>
                  </a:ext>
                </a:extLst>
              </a:tr>
              <a:tr h="333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2015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71,39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65,92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76,71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43145437"/>
                  </a:ext>
                </a:extLst>
              </a:tr>
              <a:tr h="333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2020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71,54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66,49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76,43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4273012"/>
                  </a:ext>
                </a:extLst>
              </a:tr>
              <a:tr h="333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2021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70,06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65,51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74,51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67901"/>
                  </a:ext>
                </a:extLst>
              </a:tr>
              <a:tr h="3331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</a:rPr>
                        <a:t>2022</a:t>
                      </a:r>
                      <a:r>
                        <a:rPr lang="ru-RU" sz="1800" u="none" strike="noStrike" baseline="30000">
                          <a:effectLst/>
                        </a:rPr>
                        <a:t>3)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72,73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67,57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77,77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7683209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1F3365E-BF33-4823-97E3-A54B66025D3B}"/>
              </a:ext>
            </a:extLst>
          </p:cNvPr>
          <p:cNvSpPr/>
          <p:nvPr/>
        </p:nvSpPr>
        <p:spPr>
          <a:xfrm>
            <a:off x="381097" y="6404784"/>
            <a:ext cx="5161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Источник: https://rosstat.gov.ru/folder/12781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6F466DE-B5DB-E42C-1926-8153AF10D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EF61E-1657-4CEC-8913-4EAD9A14D41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1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Продолжительность сосуществования поколений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331929"/>
              </p:ext>
            </p:extLst>
          </p:nvPr>
        </p:nvGraphicFramePr>
        <p:xfrm>
          <a:off x="685800" y="2193925"/>
          <a:ext cx="108204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964">
                  <a:extLst>
                    <a:ext uri="{9D8B030D-6E8A-4147-A177-3AD203B41FA5}">
                      <a16:colId xmlns:a16="http://schemas.microsoft.com/office/drawing/2014/main" val="2965341578"/>
                    </a:ext>
                  </a:extLst>
                </a:gridCol>
                <a:gridCol w="1921163">
                  <a:extLst>
                    <a:ext uri="{9D8B030D-6E8A-4147-A177-3AD203B41FA5}">
                      <a16:colId xmlns:a16="http://schemas.microsoft.com/office/drawing/2014/main" val="4028325142"/>
                    </a:ext>
                  </a:extLst>
                </a:gridCol>
                <a:gridCol w="1974273">
                  <a:extLst>
                    <a:ext uri="{9D8B030D-6E8A-4147-A177-3AD203B41FA5}">
                      <a16:colId xmlns:a16="http://schemas.microsoft.com/office/drawing/2014/main" val="23456932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Для женщин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Для мужчин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52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Средний возраст матери/отца при рождении дочери/сына, лет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3939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Средний возраст</a:t>
                      </a:r>
                      <a:r>
                        <a:rPr lang="ru-RU" baseline="0" dirty="0"/>
                        <a:t> бабушки/дедушки при появлении внучки/внука,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4399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Средний возраст прабабушки/прадеда</a:t>
                      </a:r>
                      <a:r>
                        <a:rPr lang="ru-RU" baseline="0" dirty="0"/>
                        <a:t> при появлении правнучки/правнука,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470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Продолжительность сосуществования, лет</a:t>
                      </a:r>
                    </a:p>
                    <a:p>
                      <a:r>
                        <a:rPr lang="ru-RU" dirty="0"/>
                        <a:t>- матери/отца и дочери/сына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51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43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105644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- внучек/внуков и бабушек/дедушек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240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- прабабушек/прадедов и правнучек/правнуков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4390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58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0109" y="422628"/>
            <a:ext cx="8610600" cy="741154"/>
          </a:xfrm>
        </p:spPr>
        <p:txBody>
          <a:bodyPr>
            <a:normAutofit fontScale="90000"/>
          </a:bodyPr>
          <a:lstStyle/>
          <a:p>
            <a:r>
              <a:rPr lang="ru-RU" dirty="0"/>
              <a:t>Основные показатели постсоветского периода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780496"/>
              </p:ext>
            </p:extLst>
          </p:nvPr>
        </p:nvGraphicFramePr>
        <p:xfrm>
          <a:off x="2493819" y="1644072"/>
          <a:ext cx="7845355" cy="44983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84287">
                  <a:extLst>
                    <a:ext uri="{9D8B030D-6E8A-4147-A177-3AD203B41FA5}">
                      <a16:colId xmlns:a16="http://schemas.microsoft.com/office/drawing/2014/main" val="1110574812"/>
                    </a:ext>
                  </a:extLst>
                </a:gridCol>
                <a:gridCol w="1880534">
                  <a:extLst>
                    <a:ext uri="{9D8B030D-6E8A-4147-A177-3AD203B41FA5}">
                      <a16:colId xmlns:a16="http://schemas.microsoft.com/office/drawing/2014/main" val="643594588"/>
                    </a:ext>
                  </a:extLst>
                </a:gridCol>
                <a:gridCol w="1880534">
                  <a:extLst>
                    <a:ext uri="{9D8B030D-6E8A-4147-A177-3AD203B41FA5}">
                      <a16:colId xmlns:a16="http://schemas.microsoft.com/office/drawing/2014/main" val="3178707646"/>
                    </a:ext>
                  </a:extLst>
                </a:gridCol>
              </a:tblGrid>
              <a:tr h="93745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effectLst/>
                        </a:rPr>
                        <a:t>СтранаГ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Средний размер, чел.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Доля </a:t>
                      </a:r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дх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из одного человека,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4687295"/>
                  </a:ext>
                </a:extLst>
              </a:tr>
              <a:tr h="47529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Азербайджан (1999)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4,7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1764147"/>
                  </a:ext>
                </a:extLst>
              </a:tr>
              <a:tr h="33115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Армения (2001)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4,1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7346870"/>
                  </a:ext>
                </a:extLst>
              </a:tr>
              <a:tr h="33115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Беларусь (1999)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2,6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0611617"/>
                  </a:ext>
                </a:extLst>
              </a:tr>
              <a:tr h="33115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Грузия (2002)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3,5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4312511"/>
                  </a:ext>
                </a:extLst>
              </a:tr>
              <a:tr h="33115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Казахстан (1999)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3,6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5327053"/>
                  </a:ext>
                </a:extLst>
              </a:tr>
              <a:tr h="33115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Кыргызстан (1999)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4,3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7649471"/>
                  </a:ext>
                </a:extLst>
              </a:tr>
              <a:tr h="33115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Россия (2002)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2,7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691338"/>
                  </a:ext>
                </a:extLst>
              </a:tr>
              <a:tr h="35887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Таджикистан (2000)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5,8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6876815"/>
                  </a:ext>
                </a:extLst>
              </a:tr>
              <a:tr h="40869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Туркменистан (1995)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5,3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1648121"/>
                  </a:ext>
                </a:extLst>
              </a:tr>
              <a:tr h="33115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Украина (2001)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2,6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0137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213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1809AF-9172-2FFA-1DA7-085A0EF23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259" y="294497"/>
            <a:ext cx="10833234" cy="642235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Структура домохозяйств по размеру по данным ВПН 2020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7CAC1B0-6235-1237-EE2E-A261941034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80028" y="1287262"/>
          <a:ext cx="10604453" cy="4649767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5414240">
                  <a:extLst>
                    <a:ext uri="{9D8B030D-6E8A-4147-A177-3AD203B41FA5}">
                      <a16:colId xmlns:a16="http://schemas.microsoft.com/office/drawing/2014/main" val="3413140558"/>
                    </a:ext>
                  </a:extLst>
                </a:gridCol>
                <a:gridCol w="1589103">
                  <a:extLst>
                    <a:ext uri="{9D8B030D-6E8A-4147-A177-3AD203B41FA5}">
                      <a16:colId xmlns:a16="http://schemas.microsoft.com/office/drawing/2014/main" val="1747764531"/>
                    </a:ext>
                  </a:extLst>
                </a:gridCol>
                <a:gridCol w="1819922">
                  <a:extLst>
                    <a:ext uri="{9D8B030D-6E8A-4147-A177-3AD203B41FA5}">
                      <a16:colId xmlns:a16="http://schemas.microsoft.com/office/drawing/2014/main" val="1274096277"/>
                    </a:ext>
                  </a:extLst>
                </a:gridCol>
                <a:gridCol w="1781188">
                  <a:extLst>
                    <a:ext uri="{9D8B030D-6E8A-4147-A177-3AD203B41FA5}">
                      <a16:colId xmlns:a16="http://schemas.microsoft.com/office/drawing/2014/main" val="3778925535"/>
                    </a:ext>
                  </a:extLst>
                </a:gridCol>
              </a:tblGrid>
              <a:tr h="559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 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3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</a:rPr>
                        <a:t>Город</a:t>
                      </a:r>
                      <a:endParaRPr lang="ru-RU" sz="3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</a:rPr>
                        <a:t>Село</a:t>
                      </a:r>
                      <a:endParaRPr lang="ru-RU" sz="3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extLst>
                  <a:ext uri="{0D108BD9-81ED-4DB2-BD59-A6C34878D82A}">
                    <a16:rowId xmlns:a16="http://schemas.microsoft.com/office/drawing/2014/main" val="3309971677"/>
                  </a:ext>
                </a:extLst>
              </a:tr>
              <a:tr h="10478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Число частных домохозяйств,  из общего числа частных домохозяйств – домохозяйства, состоящие из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100,0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100,0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100,0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extLst>
                  <a:ext uri="{0D108BD9-81ED-4DB2-BD59-A6C34878D82A}">
                    <a16:rowId xmlns:a16="http://schemas.microsoft.com/office/drawing/2014/main" val="3688019070"/>
                  </a:ext>
                </a:extLst>
              </a:tr>
              <a:tr h="387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1 человека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41,8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43,9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34,5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extLst>
                  <a:ext uri="{0D108BD9-81ED-4DB2-BD59-A6C34878D82A}">
                    <a16:rowId xmlns:a16="http://schemas.microsoft.com/office/drawing/2014/main" val="1413971168"/>
                  </a:ext>
                </a:extLst>
              </a:tr>
              <a:tr h="387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2  человек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24,9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24,7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25,8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extLst>
                  <a:ext uri="{0D108BD9-81ED-4DB2-BD59-A6C34878D82A}">
                    <a16:rowId xmlns:a16="http://schemas.microsoft.com/office/drawing/2014/main" val="3996737077"/>
                  </a:ext>
                </a:extLst>
              </a:tr>
              <a:tr h="387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3  человек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15,6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15,7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15,6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extLst>
                  <a:ext uri="{0D108BD9-81ED-4DB2-BD59-A6C34878D82A}">
                    <a16:rowId xmlns:a16="http://schemas.microsoft.com/office/drawing/2014/main" val="123239616"/>
                  </a:ext>
                </a:extLst>
              </a:tr>
              <a:tr h="387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4  человек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10,6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10,1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12,2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extLst>
                  <a:ext uri="{0D108BD9-81ED-4DB2-BD59-A6C34878D82A}">
                    <a16:rowId xmlns:a16="http://schemas.microsoft.com/office/drawing/2014/main" val="1536136487"/>
                  </a:ext>
                </a:extLst>
              </a:tr>
              <a:tr h="387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5  человек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  4,3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  3,7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  6,5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extLst>
                  <a:ext uri="{0D108BD9-81ED-4DB2-BD59-A6C34878D82A}">
                    <a16:rowId xmlns:a16="http://schemas.microsoft.com/office/drawing/2014/main" val="282924160"/>
                  </a:ext>
                </a:extLst>
              </a:tr>
              <a:tr h="387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6 и более человек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  2,7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  1,9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  5,4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extLst>
                  <a:ext uri="{0D108BD9-81ED-4DB2-BD59-A6C34878D82A}">
                    <a16:rowId xmlns:a16="http://schemas.microsoft.com/office/drawing/2014/main" val="3884414543"/>
                  </a:ext>
                </a:extLst>
              </a:tr>
              <a:tr h="7176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Средний размер частного домохозяйства, человек</a:t>
                      </a:r>
                      <a:endParaRPr lang="ru-RU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  2,2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  2,1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    2,5</a:t>
                      </a:r>
                      <a:endParaRPr lang="ru-RU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728" marR="101728" marT="0" marB="0" anchor="b"/>
                </a:tc>
                <a:extLst>
                  <a:ext uri="{0D108BD9-81ED-4DB2-BD59-A6C34878D82A}">
                    <a16:rowId xmlns:a16="http://schemas.microsoft.com/office/drawing/2014/main" val="4249942063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8A14B7E-6157-4020-824A-B5A8DC579070}"/>
              </a:ext>
            </a:extLst>
          </p:cNvPr>
          <p:cNvSpPr/>
          <p:nvPr/>
        </p:nvSpPr>
        <p:spPr>
          <a:xfrm>
            <a:off x="777767" y="6194171"/>
            <a:ext cx="4812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Источник: https://rosstat.gov.ru/vpn/2020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F527086-D4E1-61BB-3D4B-35673936B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EF61E-1657-4CEC-8913-4EAD9A14D41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100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DAB6BA-C4A5-414E-9AD2-01AEB073E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8766" y="161751"/>
            <a:ext cx="8610600" cy="1293028"/>
          </a:xfrm>
        </p:spPr>
        <p:txBody>
          <a:bodyPr/>
          <a:lstStyle/>
          <a:p>
            <a:r>
              <a:rPr lang="ru-RU" dirty="0"/>
              <a:t>Суммарный коэффициент рождаемости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6DE93C4-B558-4789-AA25-58E14FF89F1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2762" y="1632746"/>
          <a:ext cx="10946166" cy="4270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77219">
                  <a:extLst>
                    <a:ext uri="{9D8B030D-6E8A-4147-A177-3AD203B41FA5}">
                      <a16:colId xmlns:a16="http://schemas.microsoft.com/office/drawing/2014/main" val="4014870830"/>
                    </a:ext>
                  </a:extLst>
                </a:gridCol>
                <a:gridCol w="2089649">
                  <a:extLst>
                    <a:ext uri="{9D8B030D-6E8A-4147-A177-3AD203B41FA5}">
                      <a16:colId xmlns:a16="http://schemas.microsoft.com/office/drawing/2014/main" val="225306074"/>
                    </a:ext>
                  </a:extLst>
                </a:gridCol>
                <a:gridCol w="2089649">
                  <a:extLst>
                    <a:ext uri="{9D8B030D-6E8A-4147-A177-3AD203B41FA5}">
                      <a16:colId xmlns:a16="http://schemas.microsoft.com/office/drawing/2014/main" val="1152478994"/>
                    </a:ext>
                  </a:extLst>
                </a:gridCol>
                <a:gridCol w="2089649">
                  <a:extLst>
                    <a:ext uri="{9D8B030D-6E8A-4147-A177-3AD203B41FA5}">
                      <a16:colId xmlns:a16="http://schemas.microsoft.com/office/drawing/2014/main" val="1390250480"/>
                    </a:ext>
                  </a:extLst>
                </a:gridCol>
              </a:tblGrid>
              <a:tr h="6785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Годы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Всё население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Городское население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Сельское население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5316966"/>
                  </a:ext>
                </a:extLst>
              </a:tr>
              <a:tr h="399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1990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1,892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1,698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2,600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3149454"/>
                  </a:ext>
                </a:extLst>
              </a:tr>
              <a:tr h="399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1995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1,337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1,193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1,813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81774158"/>
                  </a:ext>
                </a:extLst>
              </a:tr>
              <a:tr h="399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1,195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1,089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1,554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0962322"/>
                  </a:ext>
                </a:extLst>
              </a:tr>
              <a:tr h="399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2005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1,294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1,207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1,576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4243714"/>
                  </a:ext>
                </a:extLst>
              </a:tr>
              <a:tr h="399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2010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1,567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1,439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1,983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0029822"/>
                  </a:ext>
                </a:extLst>
              </a:tr>
              <a:tr h="399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2015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1,777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1,678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2,111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2769282"/>
                  </a:ext>
                </a:extLst>
              </a:tr>
              <a:tr h="399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2020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1,505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1,434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1,739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4953575"/>
                  </a:ext>
                </a:extLst>
              </a:tr>
              <a:tr h="399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2021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1,505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1,436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1,734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98170505"/>
                  </a:ext>
                </a:extLst>
              </a:tr>
              <a:tr h="399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2022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1,416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</a:rPr>
                        <a:t>1,361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1,590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1960218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CD790AE-9F5B-4FFC-A5DA-46E6C1E8FA14}"/>
              </a:ext>
            </a:extLst>
          </p:cNvPr>
          <p:cNvSpPr/>
          <p:nvPr/>
        </p:nvSpPr>
        <p:spPr>
          <a:xfrm>
            <a:off x="381097" y="6404784"/>
            <a:ext cx="5161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Источник: https://rosstat.gov.ru/folder/12781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29D6025-6350-4D83-B957-911E5449F4FC}"/>
              </a:ext>
            </a:extLst>
          </p:cNvPr>
          <p:cNvSpPr/>
          <p:nvPr/>
        </p:nvSpPr>
        <p:spPr>
          <a:xfrm>
            <a:off x="4883181" y="1263414"/>
            <a:ext cx="79361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(число родившихся детей в расчете на одну женщину)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44238AA-0D92-781C-7D88-585FC42F9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EF61E-1657-4CEC-8913-4EAD9A14D41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344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121544-C31B-4B7F-8712-A54401BED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Возрастная структура РФ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A847CA-F353-4FC7-90C3-77DF7298E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 2001 по 2009 гг. доля молодых сокращалась с 19,4% до 15,9%; в 2010-2012 гг.  - с 18,2% до 18,5%. Затем спад до 16,8%-176% в 2013-2015 гг., за которым вновь последовал подъем до 18,7%. </a:t>
            </a:r>
          </a:p>
          <a:p>
            <a:r>
              <a:rPr lang="ru-RU" sz="2400" dirty="0"/>
              <a:t>Доля пожилых постоянно возрастала до 16,5% (65 лет и старше) на начало 2023 г. Гендерная асимметрия: женщин больше, чем мужчин ( даже в Республике Узбекистан)</a:t>
            </a:r>
          </a:p>
          <a:p>
            <a:endParaRPr lang="ru-RU" sz="24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BF74B2-12C9-49D6-B331-EA81474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EF61E-1657-4CEC-8913-4EAD9A14D414}" type="slidenum">
              <a:rPr lang="ru-RU" smtClean="0"/>
              <a:t>8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951345" y="5126181"/>
            <a:ext cx="99510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В Республике Узбекистан по данным последней переписи доля населения в возрасте 20 лет и моложе составила 47%.</a:t>
            </a:r>
          </a:p>
        </p:txBody>
      </p:sp>
    </p:spTree>
    <p:extLst>
      <p:ext uri="{BB962C8B-B14F-4D97-AF65-F5344CB8AC3E}">
        <p14:creationId xmlns:p14="http://schemas.microsoft.com/office/powerpoint/2010/main" val="1077595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D7BF1F-55F7-4075-857D-88252EDB2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439" y="-94420"/>
            <a:ext cx="8610600" cy="1293028"/>
          </a:xfrm>
        </p:spPr>
        <p:txBody>
          <a:bodyPr/>
          <a:lstStyle/>
          <a:p>
            <a:r>
              <a:rPr lang="ru-RU" dirty="0"/>
              <a:t>Проживание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97BE7-0E7B-4C70-97A5-2DCB438A8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368" y="1247362"/>
            <a:ext cx="10820400" cy="5272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/>
              <a:t>Мнокопоколенная</a:t>
            </a:r>
            <a:r>
              <a:rPr lang="ru-RU" sz="2000" dirty="0"/>
              <a:t> семья – это не коммуналка. </a:t>
            </a:r>
          </a:p>
          <a:p>
            <a:pPr marL="0" indent="0">
              <a:buNone/>
            </a:pPr>
            <a:r>
              <a:rPr lang="ru-RU" sz="2000" dirty="0"/>
              <a:t>Вместе, при частично или полностью общем бюджете.</a:t>
            </a:r>
          </a:p>
          <a:p>
            <a:r>
              <a:rPr lang="ru-RU" sz="2000" dirty="0"/>
              <a:t>В одном населенном пункте </a:t>
            </a:r>
          </a:p>
          <a:p>
            <a:r>
              <a:rPr lang="ru-RU" sz="2000" dirty="0"/>
              <a:t>Вместе, но раздельно: </a:t>
            </a:r>
          </a:p>
          <a:p>
            <a:pPr>
              <a:buFontTx/>
              <a:buChar char="-"/>
            </a:pPr>
            <a:r>
              <a:rPr lang="ru-RU" sz="2000" dirty="0"/>
              <a:t>в одном доме в разных парадных;</a:t>
            </a:r>
          </a:p>
          <a:p>
            <a:pPr>
              <a:buFontTx/>
              <a:buChar char="-"/>
            </a:pPr>
            <a:r>
              <a:rPr lang="ru-RU" sz="2000" dirty="0"/>
              <a:t>в одном доме по одной лестнице;</a:t>
            </a:r>
          </a:p>
          <a:p>
            <a:pPr>
              <a:buFontTx/>
              <a:buChar char="-"/>
            </a:pPr>
            <a:r>
              <a:rPr lang="ru-RU" sz="2000" dirty="0"/>
              <a:t>на одной площадке;</a:t>
            </a:r>
          </a:p>
          <a:p>
            <a:r>
              <a:rPr lang="ru-RU" sz="2000" dirty="0"/>
              <a:t>Наличие общего внутриквартирного пространства:</a:t>
            </a:r>
          </a:p>
          <a:p>
            <a:pPr>
              <a:buFontTx/>
              <a:buChar char="-"/>
            </a:pPr>
            <a:r>
              <a:rPr lang="ru-RU" sz="2000" dirty="0"/>
              <a:t>общая лоджия/балкон;</a:t>
            </a:r>
          </a:p>
          <a:p>
            <a:pPr>
              <a:buFontTx/>
              <a:buChar char="-"/>
            </a:pPr>
            <a:r>
              <a:rPr lang="ru-RU" sz="2000" dirty="0"/>
              <a:t>общий холл, гостиная;</a:t>
            </a:r>
          </a:p>
          <a:p>
            <a:pPr>
              <a:buFontTx/>
              <a:buChar char="-"/>
            </a:pPr>
            <a:r>
              <a:rPr lang="ru-RU" sz="2000" dirty="0"/>
              <a:t>общее хозяйственное помещение.</a:t>
            </a:r>
          </a:p>
          <a:p>
            <a:pPr marL="0" indent="0">
              <a:buNone/>
            </a:pPr>
            <a:r>
              <a:rPr lang="ru-RU" sz="2000" dirty="0"/>
              <a:t>-  вертикальная коммуникация.</a:t>
            </a:r>
          </a:p>
          <a:p>
            <a:pPr>
              <a:buFontTx/>
              <a:buChar char="-"/>
            </a:pPr>
            <a:endParaRPr lang="ru-RU" sz="2000" dirty="0"/>
          </a:p>
          <a:p>
            <a:pPr>
              <a:buFontTx/>
              <a:buChar char="-"/>
            </a:pPr>
            <a:endParaRPr lang="ru-RU" sz="2000" dirty="0"/>
          </a:p>
          <a:p>
            <a:pPr>
              <a:buFontTx/>
              <a:buChar char="-"/>
            </a:pPr>
            <a:endParaRPr lang="ru-RU" sz="2000" dirty="0"/>
          </a:p>
          <a:p>
            <a:pPr>
              <a:buFontTx/>
              <a:buChar char="-"/>
            </a:pPr>
            <a:endParaRPr lang="ru-RU" sz="2000" dirty="0"/>
          </a:p>
          <a:p>
            <a:pPr>
              <a:buFontTx/>
              <a:buChar char="-"/>
            </a:pPr>
            <a:endParaRPr lang="ru-RU" sz="2000" dirty="0"/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9D45165-CA79-B247-59C0-0946ADF11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EF61E-1657-4CEC-8913-4EAD9A14D41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575923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773</Words>
  <Application>Microsoft Office PowerPoint</Application>
  <PresentationFormat>Широкоэкранный</PresentationFormat>
  <Paragraphs>229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След самолета</vt:lpstr>
      <vt:lpstr>Многопоколенная семья в странах СНГ</vt:lpstr>
      <vt:lpstr>Презентация PowerPoint</vt:lpstr>
      <vt:lpstr>Ожидаемая продолжительность жизни при рождении в РФ, лет</vt:lpstr>
      <vt:lpstr>Продолжительность сосуществования поколений</vt:lpstr>
      <vt:lpstr>Основные показатели постсоветского периода</vt:lpstr>
      <vt:lpstr>Структура домохозяйств по размеру по данным ВПН 2020</vt:lpstr>
      <vt:lpstr>Суммарный коэффициент рождаемости</vt:lpstr>
      <vt:lpstr>Возрастная структура РФ</vt:lpstr>
      <vt:lpstr>Проживание </vt:lpstr>
      <vt:lpstr>Семья и социальные институты</vt:lpstr>
      <vt:lpstr>Многопоколенная семья или семейная группа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дифференциации доходов и заработной платы у различных групп населения</dc:title>
  <dc:creator>Декин Максим</dc:creator>
  <cp:lastModifiedBy>Irina Eliseeva</cp:lastModifiedBy>
  <cp:revision>68</cp:revision>
  <dcterms:created xsi:type="dcterms:W3CDTF">2023-09-09T08:47:02Z</dcterms:created>
  <dcterms:modified xsi:type="dcterms:W3CDTF">2024-04-23T20:06:18Z</dcterms:modified>
</cp:coreProperties>
</file>