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9" r:id="rId3"/>
    <p:sldId id="267" r:id="rId4"/>
    <p:sldId id="266" r:id="rId5"/>
    <p:sldId id="265" r:id="rId6"/>
    <p:sldId id="260" r:id="rId7"/>
    <p:sldId id="263" r:id="rId8"/>
    <p:sldId id="262" r:id="rId9"/>
    <p:sldId id="269" r:id="rId10"/>
    <p:sldId id="276" r:id="rId11"/>
    <p:sldId id="271" r:id="rId12"/>
    <p:sldId id="272" r:id="rId13"/>
    <p:sldId id="274" r:id="rId14"/>
    <p:sldId id="275" r:id="rId15"/>
    <p:sldId id="273"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154" autoAdjust="0"/>
  </p:normalViewPr>
  <p:slideViewPr>
    <p:cSldViewPr snapToGrid="0">
      <p:cViewPr varScale="1">
        <p:scale>
          <a:sx n="95" d="100"/>
          <a:sy n="95" d="100"/>
        </p:scale>
        <p:origin x="10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_____Microsoft_Excel.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_____Microsoft_Excel1.xlsx"/></Relationships>
</file>

<file path=ppt/charts/_rels/chart3.xml.rels><?xml version="1.0" encoding="UTF-8" standalone="yes"?>
<Relationships xmlns="http://schemas.openxmlformats.org/package/2006/relationships"><Relationship Id="rId3" Type="http://schemas.openxmlformats.org/officeDocument/2006/relationships/oleObject" Target="file:///E:\Doc\&#1043;&#1086;&#1089;&#1089;&#1077;&#1082;&#1090;&#1086;&#1088;\&#1043;&#1050;&#1057;\&#1058;&#1091;&#1088;&#1080;&#1079;&#1084;\&#1041;&#1072;&#1079;&#1099;%20&#1084;&#1080;&#1082;&#1088;&#1086;&#1076;&#1072;&#1085;&#1085;&#1099;&#1093;\&#1060;&#1053;&#1057;%20&#1080;%20&#1055;&#1060;&#1056;\&#1060;&#1053;&#1057;\&#1056;&#1077;&#1079;&#1091;&#1083;&#1100;&#1090;&#1072;&#1090;&#1099;\&#1044;&#1080;&#1072;&#1075;&#1088;&#1072;&#1084;&#1084;&#1099;_3_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Doc\&#1043;&#1086;&#1089;&#1089;&#1077;&#1082;&#1090;&#1086;&#1088;\&#1043;&#1050;&#1057;\&#1058;&#1091;&#1088;&#1080;&#1079;&#1084;\&#1041;&#1072;&#1079;&#1099;%20&#1084;&#1080;&#1082;&#1088;&#1086;&#1076;&#1072;&#1085;&#1085;&#1099;&#1093;\&#1060;&#1053;&#1057;%20&#1080;%20&#1055;&#1060;&#1056;\&#1060;&#1053;&#1057;\&#1056;&#1077;&#1079;&#1091;&#1083;&#1100;&#1090;&#1072;&#1090;&#1099;\&#1044;&#1080;&#1072;&#1075;&#1088;&#1072;&#1084;&#1084;&#1099;_3_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Doc\&#1043;&#1086;&#1089;&#1089;&#1077;&#1082;&#1090;&#1086;&#1088;\&#1043;&#1050;&#1057;\&#1058;&#1091;&#1088;&#1080;&#1079;&#1084;\&#1041;&#1072;&#1079;&#1099;%20&#1084;&#1080;&#1082;&#1088;&#1086;&#1076;&#1072;&#1085;&#1085;&#1099;&#1093;\&#1060;&#1053;&#1057;%20&#1080;%20&#1055;&#1060;&#1056;\&#1060;&#1053;&#1057;\&#1056;&#1077;&#1079;&#1091;&#1083;&#1100;&#1090;&#1072;&#1090;&#1099;\&#1044;&#1080;&#1072;&#1075;&#1088;&#1072;&#1084;&#1084;&#1099;_3_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E:\Doc\&#1043;&#1086;&#1089;&#1089;&#1077;&#1082;&#1090;&#1086;&#1088;\&#1043;&#1050;&#1057;\&#1058;&#1091;&#1088;&#1080;&#1079;&#1084;\&#1041;&#1072;&#1079;&#1099;%20&#1084;&#1080;&#1082;&#1088;&#1086;&#1076;&#1072;&#1085;&#1085;&#1099;&#1093;\&#1060;&#1053;&#1057;%20&#1080;%20&#1055;&#1060;&#1056;\&#1060;&#1053;&#1057;\&#1056;&#1077;&#1079;&#1091;&#1083;&#1100;&#1090;&#1072;&#1090;&#1099;\&#1044;&#1080;&#1072;&#1075;&#1088;&#1072;&#1084;&#1084;&#1099;_3_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E:\Doc\&#1043;&#1086;&#1089;&#1089;&#1077;&#1082;&#1090;&#1086;&#1088;\&#1043;&#1050;&#1057;\&#1058;&#1091;&#1088;&#1080;&#1079;&#1084;\&#1041;&#1072;&#1079;&#1099;%20&#1084;&#1080;&#1082;&#1088;&#1086;&#1076;&#1072;&#1085;&#1085;&#1099;&#1093;\&#1060;&#1053;&#1057;%20&#1080;%20&#1055;&#1060;&#1056;\&#1060;&#1053;&#1057;\&#1056;&#1077;&#1079;&#1091;&#1083;&#1100;&#1090;&#1072;&#1090;&#1099;\&#1044;&#1080;&#1072;&#1075;&#1088;&#1072;&#1084;&#1084;&#1099;_3_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E:\Doc\&#1043;&#1086;&#1089;&#1089;&#1077;&#1082;&#1090;&#1086;&#1088;\&#1043;&#1050;&#1057;\&#1058;&#1091;&#1088;&#1080;&#1079;&#1084;\&#1041;&#1072;&#1079;&#1099;%20&#1084;&#1080;&#1082;&#1088;&#1086;&#1076;&#1072;&#1085;&#1085;&#1099;&#1093;\&#1060;&#1053;&#1057;%20&#1080;%20&#1055;&#1060;&#1056;\&#1060;&#1053;&#1057;\&#1056;&#1077;&#1079;&#1091;&#1083;&#1100;&#1090;&#1072;&#1090;&#1099;\&#1044;&#1080;&#1072;&#1075;&#1088;&#1072;&#1084;&#1084;&#1099;_3_2.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Денежный доход в месяц, руб.</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scatterChart>
        <c:scatterStyle val="lineMarker"/>
        <c:varyColors val="0"/>
        <c:ser>
          <c:idx val="0"/>
          <c:order val="0"/>
          <c:tx>
            <c:strRef>
              <c:f>'hse001f_2020_19-02-2024'!$Z$1</c:f>
              <c:strCache>
                <c:ptCount val="1"/>
                <c:pt idx="0">
                  <c:v>ВНДН</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'hse001f_2020_19-02-2024'!$Y$2:$Y$12</c:f>
              <c:numCache>
                <c:formatCode>0.00</c:formatCode>
                <c:ptCount val="11"/>
                <c:pt idx="0">
                  <c:v>100</c:v>
                </c:pt>
                <c:pt idx="1">
                  <c:v>99.917512500000001</c:v>
                </c:pt>
                <c:pt idx="2">
                  <c:v>99.76917916666666</c:v>
                </c:pt>
                <c:pt idx="3">
                  <c:v>99.534217499999997</c:v>
                </c:pt>
                <c:pt idx="4">
                  <c:v>99.230717499999997</c:v>
                </c:pt>
                <c:pt idx="5">
                  <c:v>98.90475583333334</c:v>
                </c:pt>
                <c:pt idx="6">
                  <c:v>98.466972499999997</c:v>
                </c:pt>
                <c:pt idx="7">
                  <c:v>98.179674166666672</c:v>
                </c:pt>
                <c:pt idx="8">
                  <c:v>97.764512499999995</c:v>
                </c:pt>
                <c:pt idx="9">
                  <c:v>97.351330833333336</c:v>
                </c:pt>
                <c:pt idx="10">
                  <c:v>96.919534166666665</c:v>
                </c:pt>
              </c:numCache>
            </c:numRef>
          </c:xVal>
          <c:yVal>
            <c:numRef>
              <c:f>'hse001f_2020_19-02-2024'!$Z$2:$Z$12</c:f>
              <c:numCache>
                <c:formatCode>_-* #\ ##0_-;\-* #\ ##0_-;_-* "-"??_-;_-@_-</c:formatCode>
                <c:ptCount val="11"/>
                <c:pt idx="0">
                  <c:v>331871.96333333332</c:v>
                </c:pt>
                <c:pt idx="1">
                  <c:v>222197.87</c:v>
                </c:pt>
                <c:pt idx="2">
                  <c:v>180041.46</c:v>
                </c:pt>
                <c:pt idx="3">
                  <c:v>152062.73166666666</c:v>
                </c:pt>
                <c:pt idx="4">
                  <c:v>136118.51833333334</c:v>
                </c:pt>
                <c:pt idx="5">
                  <c:v>124629.8725</c:v>
                </c:pt>
                <c:pt idx="6">
                  <c:v>117725.56333333334</c:v>
                </c:pt>
                <c:pt idx="7">
                  <c:v>115543.43666666666</c:v>
                </c:pt>
                <c:pt idx="8">
                  <c:v>111641.71666666667</c:v>
                </c:pt>
                <c:pt idx="9">
                  <c:v>104361.28083333334</c:v>
                </c:pt>
                <c:pt idx="10">
                  <c:v>99040.358333333337</c:v>
                </c:pt>
              </c:numCache>
            </c:numRef>
          </c:yVal>
          <c:smooth val="0"/>
          <c:extLst>
            <c:ext xmlns:c16="http://schemas.microsoft.com/office/drawing/2014/chart" uri="{C3380CC4-5D6E-409C-BE32-E72D297353CC}">
              <c16:uniqueId val="{00000000-A623-41BD-8499-AC0128F7DA7B}"/>
            </c:ext>
          </c:extLst>
        </c:ser>
        <c:ser>
          <c:idx val="1"/>
          <c:order val="1"/>
          <c:tx>
            <c:strRef>
              <c:f>'hse001f_2020_19-02-2024'!$AA$1</c:f>
              <c:strCache>
                <c:ptCount val="1"/>
                <c:pt idx="0">
                  <c:v>ФНС</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'hse001f_2020_19-02-2024'!$Y$2:$Y$12</c:f>
              <c:numCache>
                <c:formatCode>0.00</c:formatCode>
                <c:ptCount val="11"/>
                <c:pt idx="0">
                  <c:v>100</c:v>
                </c:pt>
                <c:pt idx="1">
                  <c:v>99.917512500000001</c:v>
                </c:pt>
                <c:pt idx="2">
                  <c:v>99.76917916666666</c:v>
                </c:pt>
                <c:pt idx="3">
                  <c:v>99.534217499999997</c:v>
                </c:pt>
                <c:pt idx="4">
                  <c:v>99.230717499999997</c:v>
                </c:pt>
                <c:pt idx="5">
                  <c:v>98.90475583333334</c:v>
                </c:pt>
                <c:pt idx="6">
                  <c:v>98.466972499999997</c:v>
                </c:pt>
                <c:pt idx="7">
                  <c:v>98.179674166666672</c:v>
                </c:pt>
                <c:pt idx="8">
                  <c:v>97.764512499999995</c:v>
                </c:pt>
                <c:pt idx="9">
                  <c:v>97.351330833333336</c:v>
                </c:pt>
                <c:pt idx="10">
                  <c:v>96.919534166666665</c:v>
                </c:pt>
              </c:numCache>
            </c:numRef>
          </c:xVal>
          <c:yVal>
            <c:numRef>
              <c:f>'hse001f_2020_19-02-2024'!$AA$2:$AA$12</c:f>
              <c:numCache>
                <c:formatCode>_-* #\ ##0_-;\-* #\ ##0_-;_-* "-"??_-;_-@_-</c:formatCode>
                <c:ptCount val="11"/>
                <c:pt idx="0">
                  <c:v>968603.33558769256</c:v>
                </c:pt>
                <c:pt idx="1">
                  <c:v>340098.57500000001</c:v>
                </c:pt>
                <c:pt idx="2">
                  <c:v>232514.35666666666</c:v>
                </c:pt>
                <c:pt idx="3">
                  <c:v>181975.55000000002</c:v>
                </c:pt>
                <c:pt idx="4">
                  <c:v>151092.82833333334</c:v>
                </c:pt>
                <c:pt idx="5">
                  <c:v>130720.26083333332</c:v>
                </c:pt>
                <c:pt idx="6">
                  <c:v>115891.38916666666</c:v>
                </c:pt>
                <c:pt idx="7">
                  <c:v>104619.13833333332</c:v>
                </c:pt>
                <c:pt idx="8">
                  <c:v>95891.852499999994</c:v>
                </c:pt>
                <c:pt idx="9">
                  <c:v>88666.859166666676</c:v>
                </c:pt>
                <c:pt idx="10">
                  <c:v>82637.058333333334</c:v>
                </c:pt>
              </c:numCache>
            </c:numRef>
          </c:yVal>
          <c:smooth val="0"/>
          <c:extLst>
            <c:ext xmlns:c16="http://schemas.microsoft.com/office/drawing/2014/chart" uri="{C3380CC4-5D6E-409C-BE32-E72D297353CC}">
              <c16:uniqueId val="{00000001-A623-41BD-8499-AC0128F7DA7B}"/>
            </c:ext>
          </c:extLst>
        </c:ser>
        <c:dLbls>
          <c:showLegendKey val="0"/>
          <c:showVal val="0"/>
          <c:showCatName val="0"/>
          <c:showSerName val="0"/>
          <c:showPercent val="0"/>
          <c:showBubbleSize val="0"/>
        </c:dLbls>
        <c:axId val="526186592"/>
        <c:axId val="526186920"/>
      </c:scatterChart>
      <c:valAx>
        <c:axId val="526186592"/>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26186920"/>
        <c:crosses val="autoZero"/>
        <c:crossBetween val="midCat"/>
      </c:valAx>
      <c:valAx>
        <c:axId val="526186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26186592"/>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r>
              <a:rPr lang="ru-RU" sz="1300"/>
              <a:t>Среднедушевой денежный доход в месяц, руб.</a:t>
            </a:r>
          </a:p>
        </c:rich>
      </c:tx>
      <c:layout/>
      <c:overlay val="0"/>
      <c:spPr>
        <a:noFill/>
        <a:ln>
          <a:noFill/>
        </a:ln>
        <a:effectLst/>
      </c:spPr>
      <c:txPr>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scatterChart>
        <c:scatterStyle val="lineMarker"/>
        <c:varyColors val="0"/>
        <c:ser>
          <c:idx val="0"/>
          <c:order val="0"/>
          <c:tx>
            <c:strRef>
              <c:f>'ДХ 1%'!$C$104</c:f>
              <c:strCache>
                <c:ptCount val="1"/>
                <c:pt idx="0">
                  <c:v>ВНДН</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'ДХ 1%'!$B$105:$B$114</c:f>
              <c:numCache>
                <c:formatCode>0.0%</c:formatCode>
                <c:ptCount val="10"/>
                <c:pt idx="0">
                  <c:v>0.91001702798473705</c:v>
                </c:pt>
                <c:pt idx="1">
                  <c:v>0.92003230004660219</c:v>
                </c:pt>
                <c:pt idx="2">
                  <c:v>0.93010780954085315</c:v>
                </c:pt>
                <c:pt idx="3">
                  <c:v>0.9400018851258074</c:v>
                </c:pt>
                <c:pt idx="4">
                  <c:v>0.95005430303160243</c:v>
                </c:pt>
                <c:pt idx="5">
                  <c:v>0.96000909712370197</c:v>
                </c:pt>
                <c:pt idx="6">
                  <c:v>0.97000816727491679</c:v>
                </c:pt>
                <c:pt idx="7">
                  <c:v>0.98001400683524742</c:v>
                </c:pt>
                <c:pt idx="8">
                  <c:v>0.9909686117275166</c:v>
                </c:pt>
                <c:pt idx="9">
                  <c:v>0.99999999999999978</c:v>
                </c:pt>
              </c:numCache>
            </c:numRef>
          </c:xVal>
          <c:yVal>
            <c:numRef>
              <c:f>'ДХ 1%'!$C$105:$C$114</c:f>
              <c:numCache>
                <c:formatCode>_-* #\ ##0_-;\-* #\ ##0_-;_-* "-"??_-;_-@_-</c:formatCode>
                <c:ptCount val="10"/>
                <c:pt idx="0">
                  <c:v>65681</c:v>
                </c:pt>
                <c:pt idx="1">
                  <c:v>68751</c:v>
                </c:pt>
                <c:pt idx="2">
                  <c:v>71823</c:v>
                </c:pt>
                <c:pt idx="3">
                  <c:v>75512</c:v>
                </c:pt>
                <c:pt idx="4">
                  <c:v>79494</c:v>
                </c:pt>
                <c:pt idx="5">
                  <c:v>84418</c:v>
                </c:pt>
                <c:pt idx="6">
                  <c:v>93247</c:v>
                </c:pt>
                <c:pt idx="7">
                  <c:v>110416</c:v>
                </c:pt>
                <c:pt idx="8">
                  <c:v>124776</c:v>
                </c:pt>
                <c:pt idx="9">
                  <c:v>168620</c:v>
                </c:pt>
              </c:numCache>
            </c:numRef>
          </c:yVal>
          <c:smooth val="0"/>
          <c:extLst>
            <c:ext xmlns:c16="http://schemas.microsoft.com/office/drawing/2014/chart" uri="{C3380CC4-5D6E-409C-BE32-E72D297353CC}">
              <c16:uniqueId val="{00000000-61CE-4E0A-B5C8-14A6E0270C87}"/>
            </c:ext>
          </c:extLst>
        </c:ser>
        <c:ser>
          <c:idx val="1"/>
          <c:order val="1"/>
          <c:tx>
            <c:strRef>
              <c:f>'ДХ 1%'!$D$104</c:f>
              <c:strCache>
                <c:ptCount val="1"/>
                <c:pt idx="0">
                  <c:v>ВНДН_adj</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'ДХ 1%'!$B$105:$B$114</c:f>
              <c:numCache>
                <c:formatCode>0.0%</c:formatCode>
                <c:ptCount val="10"/>
                <c:pt idx="0">
                  <c:v>0.91001702798473705</c:v>
                </c:pt>
                <c:pt idx="1">
                  <c:v>0.92003230004660219</c:v>
                </c:pt>
                <c:pt idx="2">
                  <c:v>0.93010780954085315</c:v>
                </c:pt>
                <c:pt idx="3">
                  <c:v>0.9400018851258074</c:v>
                </c:pt>
                <c:pt idx="4">
                  <c:v>0.95005430303160243</c:v>
                </c:pt>
                <c:pt idx="5">
                  <c:v>0.96000909712370197</c:v>
                </c:pt>
                <c:pt idx="6">
                  <c:v>0.97000816727491679</c:v>
                </c:pt>
                <c:pt idx="7">
                  <c:v>0.98001400683524742</c:v>
                </c:pt>
                <c:pt idx="8">
                  <c:v>0.9909686117275166</c:v>
                </c:pt>
                <c:pt idx="9">
                  <c:v>0.99999999999999978</c:v>
                </c:pt>
              </c:numCache>
            </c:numRef>
          </c:xVal>
          <c:yVal>
            <c:numRef>
              <c:f>'ДХ 1%'!$D$105:$D$114</c:f>
              <c:numCache>
                <c:formatCode>_-* #\ ##0_-;\-* #\ ##0_-;_-* "-"??_-;_-@_-</c:formatCode>
                <c:ptCount val="10"/>
                <c:pt idx="0">
                  <c:v>66464</c:v>
                </c:pt>
                <c:pt idx="1">
                  <c:v>69452</c:v>
                </c:pt>
                <c:pt idx="2">
                  <c:v>73248</c:v>
                </c:pt>
                <c:pt idx="3">
                  <c:v>76716</c:v>
                </c:pt>
                <c:pt idx="4">
                  <c:v>80763</c:v>
                </c:pt>
                <c:pt idx="5">
                  <c:v>86232</c:v>
                </c:pt>
                <c:pt idx="6">
                  <c:v>96146</c:v>
                </c:pt>
                <c:pt idx="7">
                  <c:v>112844</c:v>
                </c:pt>
                <c:pt idx="8">
                  <c:v>133240</c:v>
                </c:pt>
                <c:pt idx="9">
                  <c:v>233101</c:v>
                </c:pt>
              </c:numCache>
            </c:numRef>
          </c:yVal>
          <c:smooth val="0"/>
          <c:extLst>
            <c:ext xmlns:c16="http://schemas.microsoft.com/office/drawing/2014/chart" uri="{C3380CC4-5D6E-409C-BE32-E72D297353CC}">
              <c16:uniqueId val="{00000001-61CE-4E0A-B5C8-14A6E0270C87}"/>
            </c:ext>
          </c:extLst>
        </c:ser>
        <c:dLbls>
          <c:showLegendKey val="0"/>
          <c:showVal val="0"/>
          <c:showCatName val="0"/>
          <c:showSerName val="0"/>
          <c:showPercent val="0"/>
          <c:showBubbleSize val="0"/>
        </c:dLbls>
        <c:axId val="507341496"/>
        <c:axId val="507343136"/>
      </c:scatterChart>
      <c:valAx>
        <c:axId val="507341496"/>
        <c:scaling>
          <c:orientation val="minMax"/>
          <c:max val="1"/>
          <c:min val="0.91"/>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07343136"/>
        <c:crosses val="autoZero"/>
        <c:crossBetween val="midCat"/>
      </c:valAx>
      <c:valAx>
        <c:axId val="507343136"/>
        <c:scaling>
          <c:orientation val="minMax"/>
          <c:min val="50000"/>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07341496"/>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r>
              <a:rPr lang="ru-RU" sz="1300"/>
              <a:t>Среднедушевой денежный доход в месяц, руб.</a:t>
            </a:r>
          </a:p>
        </c:rich>
      </c:tx>
      <c:layout/>
      <c:overlay val="0"/>
      <c:spPr>
        <a:noFill/>
        <a:ln>
          <a:noFill/>
        </a:ln>
        <a:effectLst/>
      </c:spPr>
      <c:txPr>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scatterChart>
        <c:scatterStyle val="lineMarker"/>
        <c:varyColors val="0"/>
        <c:ser>
          <c:idx val="0"/>
          <c:order val="0"/>
          <c:tx>
            <c:strRef>
              <c:f>'ДХ 0,5%'!$C$203</c:f>
              <c:strCache>
                <c:ptCount val="1"/>
                <c:pt idx="0">
                  <c:v>ВНДН</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'ДХ 0,5%'!$B$204:$B$214</c:f>
              <c:numCache>
                <c:formatCode>0.0%</c:formatCode>
                <c:ptCount val="11"/>
                <c:pt idx="0">
                  <c:v>0.9500542343066366</c:v>
                </c:pt>
                <c:pt idx="1">
                  <c:v>0.95503966358304582</c:v>
                </c:pt>
                <c:pt idx="2">
                  <c:v>0.96000902839873614</c:v>
                </c:pt>
                <c:pt idx="3">
                  <c:v>0.96503414634280404</c:v>
                </c:pt>
                <c:pt idx="4">
                  <c:v>0.97000808136870953</c:v>
                </c:pt>
                <c:pt idx="5">
                  <c:v>0.97519812204907841</c:v>
                </c:pt>
                <c:pt idx="6">
                  <c:v>0.98001392092904016</c:v>
                </c:pt>
                <c:pt idx="7">
                  <c:v>0.98521011249383406</c:v>
                </c:pt>
                <c:pt idx="8">
                  <c:v>0.99096852582130923</c:v>
                </c:pt>
                <c:pt idx="9">
                  <c:v>0.99522256683210775</c:v>
                </c:pt>
                <c:pt idx="10">
                  <c:v>0.99999991409379241</c:v>
                </c:pt>
              </c:numCache>
            </c:numRef>
          </c:xVal>
          <c:yVal>
            <c:numRef>
              <c:f>'ДХ 0,5%'!$C$204:$C$214</c:f>
              <c:numCache>
                <c:formatCode>_-* #\ ##0_-;\-* #\ ##0_-;_-* "-"??_-;_-@_-</c:formatCode>
                <c:ptCount val="11"/>
                <c:pt idx="0">
                  <c:v>80480</c:v>
                </c:pt>
                <c:pt idx="1">
                  <c:v>82738</c:v>
                </c:pt>
                <c:pt idx="2">
                  <c:v>86075</c:v>
                </c:pt>
                <c:pt idx="3">
                  <c:v>90314</c:v>
                </c:pt>
                <c:pt idx="4">
                  <c:v>96148</c:v>
                </c:pt>
                <c:pt idx="5">
                  <c:v>106632</c:v>
                </c:pt>
                <c:pt idx="6">
                  <c:v>114012</c:v>
                </c:pt>
                <c:pt idx="7">
                  <c:v>117794</c:v>
                </c:pt>
                <c:pt idx="8">
                  <c:v>130857</c:v>
                </c:pt>
                <c:pt idx="9">
                  <c:v>143804</c:v>
                </c:pt>
                <c:pt idx="10">
                  <c:v>193362</c:v>
                </c:pt>
              </c:numCache>
            </c:numRef>
          </c:yVal>
          <c:smooth val="0"/>
          <c:extLst>
            <c:ext xmlns:c16="http://schemas.microsoft.com/office/drawing/2014/chart" uri="{C3380CC4-5D6E-409C-BE32-E72D297353CC}">
              <c16:uniqueId val="{00000000-D337-4C3A-909F-0CD5576940EA}"/>
            </c:ext>
          </c:extLst>
        </c:ser>
        <c:ser>
          <c:idx val="1"/>
          <c:order val="1"/>
          <c:tx>
            <c:strRef>
              <c:f>'ДХ 0,5%'!$D$203</c:f>
              <c:strCache>
                <c:ptCount val="1"/>
                <c:pt idx="0">
                  <c:v>ВНДН_adj</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'ДХ 0,5%'!$B$204:$B$214</c:f>
              <c:numCache>
                <c:formatCode>0.0%</c:formatCode>
                <c:ptCount val="11"/>
                <c:pt idx="0">
                  <c:v>0.9500542343066366</c:v>
                </c:pt>
                <c:pt idx="1">
                  <c:v>0.95503966358304582</c:v>
                </c:pt>
                <c:pt idx="2">
                  <c:v>0.96000902839873614</c:v>
                </c:pt>
                <c:pt idx="3">
                  <c:v>0.96503414634280404</c:v>
                </c:pt>
                <c:pt idx="4">
                  <c:v>0.97000808136870953</c:v>
                </c:pt>
                <c:pt idx="5">
                  <c:v>0.97519812204907841</c:v>
                </c:pt>
                <c:pt idx="6">
                  <c:v>0.98001392092904016</c:v>
                </c:pt>
                <c:pt idx="7">
                  <c:v>0.98521011249383406</c:v>
                </c:pt>
                <c:pt idx="8">
                  <c:v>0.99096852582130923</c:v>
                </c:pt>
                <c:pt idx="9">
                  <c:v>0.99522256683210775</c:v>
                </c:pt>
                <c:pt idx="10">
                  <c:v>0.99999991409379241</c:v>
                </c:pt>
              </c:numCache>
            </c:numRef>
          </c:xVal>
          <c:yVal>
            <c:numRef>
              <c:f>'ДХ 0,5%'!$D$204:$D$214</c:f>
              <c:numCache>
                <c:formatCode>_-* #\ ##0_-;\-* #\ ##0_-;_-* "-"??_-;_-@_-</c:formatCode>
                <c:ptCount val="11"/>
                <c:pt idx="0">
                  <c:v>81749</c:v>
                </c:pt>
                <c:pt idx="1">
                  <c:v>84755</c:v>
                </c:pt>
                <c:pt idx="2">
                  <c:v>87711</c:v>
                </c:pt>
                <c:pt idx="3">
                  <c:v>92286</c:v>
                </c:pt>
                <c:pt idx="4">
                  <c:v>100068</c:v>
                </c:pt>
                <c:pt idx="5">
                  <c:v>110779</c:v>
                </c:pt>
                <c:pt idx="6">
                  <c:v>115017</c:v>
                </c:pt>
                <c:pt idx="7">
                  <c:v>122831</c:v>
                </c:pt>
                <c:pt idx="8">
                  <c:v>142609</c:v>
                </c:pt>
                <c:pt idx="9">
                  <c:v>168841</c:v>
                </c:pt>
                <c:pt idx="10">
                  <c:v>290322</c:v>
                </c:pt>
              </c:numCache>
            </c:numRef>
          </c:yVal>
          <c:smooth val="0"/>
          <c:extLst>
            <c:ext xmlns:c16="http://schemas.microsoft.com/office/drawing/2014/chart" uri="{C3380CC4-5D6E-409C-BE32-E72D297353CC}">
              <c16:uniqueId val="{00000001-D337-4C3A-909F-0CD5576940EA}"/>
            </c:ext>
          </c:extLst>
        </c:ser>
        <c:dLbls>
          <c:showLegendKey val="0"/>
          <c:showVal val="0"/>
          <c:showCatName val="0"/>
          <c:showSerName val="0"/>
          <c:showPercent val="0"/>
          <c:showBubbleSize val="0"/>
        </c:dLbls>
        <c:axId val="507341496"/>
        <c:axId val="507343136"/>
      </c:scatterChart>
      <c:valAx>
        <c:axId val="507341496"/>
        <c:scaling>
          <c:orientation val="minMax"/>
          <c:max val="1"/>
          <c:min val="0.95000000000000007"/>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07343136"/>
        <c:crosses val="autoZero"/>
        <c:crossBetween val="midCat"/>
      </c:valAx>
      <c:valAx>
        <c:axId val="507343136"/>
        <c:scaling>
          <c:orientation val="minMax"/>
          <c:min val="50000"/>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07341496"/>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00" b="0" i="0" u="none" strike="noStrike" kern="1200" spc="0" baseline="0">
                <a:solidFill>
                  <a:sysClr val="windowText" lastClr="000000">
                    <a:lumMod val="65000"/>
                    <a:lumOff val="35000"/>
                  </a:sysClr>
                </a:solidFill>
                <a:latin typeface="+mn-lt"/>
                <a:ea typeface="+mn-ea"/>
                <a:cs typeface="+mn-cs"/>
              </a:defRPr>
            </a:pPr>
            <a:r>
              <a:rPr lang="ru-RU" sz="1300" b="0" i="0" baseline="0">
                <a:effectLst/>
              </a:rPr>
              <a:t>Среднедушевой денежный доход в месяц, руб.</a:t>
            </a:r>
            <a:endParaRPr lang="ru-RU" sz="1300">
              <a:effectLst/>
            </a:endParaRPr>
          </a:p>
        </c:rich>
      </c:tx>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00" b="0" i="0" u="none" strike="noStrike" kern="1200" spc="0" baseline="0">
              <a:solidFill>
                <a:sysClr val="windowText" lastClr="000000">
                  <a:lumMod val="65000"/>
                  <a:lumOff val="35000"/>
                </a:sysClr>
              </a:solidFill>
              <a:latin typeface="+mn-lt"/>
              <a:ea typeface="+mn-ea"/>
              <a:cs typeface="+mn-cs"/>
            </a:defRPr>
          </a:pPr>
          <a:endParaRPr lang="ru-RU"/>
        </a:p>
      </c:txPr>
    </c:title>
    <c:autoTitleDeleted val="0"/>
    <c:plotArea>
      <c:layout/>
      <c:scatterChart>
        <c:scatterStyle val="lineMarker"/>
        <c:varyColors val="0"/>
        <c:ser>
          <c:idx val="0"/>
          <c:order val="0"/>
          <c:tx>
            <c:strRef>
              <c:f>'ДХ 0,2%'!$C$504</c:f>
              <c:strCache>
                <c:ptCount val="1"/>
                <c:pt idx="0">
                  <c:v>ВНДН</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'ДХ 0,2%'!$B$505:$B$514</c:f>
              <c:numCache>
                <c:formatCode>0.0%</c:formatCode>
                <c:ptCount val="10"/>
                <c:pt idx="0">
                  <c:v>0.98202323274953562</c:v>
                </c:pt>
                <c:pt idx="1">
                  <c:v>0.98401589594710348</c:v>
                </c:pt>
                <c:pt idx="2">
                  <c:v>0.98716300111753696</c:v>
                </c:pt>
                <c:pt idx="3">
                  <c:v>0.98801132491218868</c:v>
                </c:pt>
                <c:pt idx="4">
                  <c:v>0.99096861172751705</c:v>
                </c:pt>
                <c:pt idx="5">
                  <c:v>0.99244740117573327</c:v>
                </c:pt>
                <c:pt idx="6">
                  <c:v>0.99405089207410813</c:v>
                </c:pt>
                <c:pt idx="7">
                  <c:v>0.99602240516349949</c:v>
                </c:pt>
                <c:pt idx="8">
                  <c:v>0.99827532980595612</c:v>
                </c:pt>
                <c:pt idx="9">
                  <c:v>1.0000000000000004</c:v>
                </c:pt>
              </c:numCache>
            </c:numRef>
          </c:xVal>
          <c:yVal>
            <c:numRef>
              <c:f>'ДХ 0,2%'!$C$505:$C$514</c:f>
              <c:numCache>
                <c:formatCode>_-* #\ ##0_-;\-* #\ ##0_-;_-* "-"??_-;_-@_-</c:formatCode>
                <c:ptCount val="10"/>
                <c:pt idx="0">
                  <c:v>116181</c:v>
                </c:pt>
                <c:pt idx="1">
                  <c:v>117857</c:v>
                </c:pt>
                <c:pt idx="2">
                  <c:v>123777</c:v>
                </c:pt>
                <c:pt idx="3">
                  <c:v>129574</c:v>
                </c:pt>
                <c:pt idx="4">
                  <c:v>136010</c:v>
                </c:pt>
                <c:pt idx="5">
                  <c:v>138617</c:v>
                </c:pt>
                <c:pt idx="6">
                  <c:v>143371</c:v>
                </c:pt>
                <c:pt idx="7">
                  <c:v>156509</c:v>
                </c:pt>
                <c:pt idx="8">
                  <c:v>171167</c:v>
                </c:pt>
                <c:pt idx="9">
                  <c:v>237194</c:v>
                </c:pt>
              </c:numCache>
            </c:numRef>
          </c:yVal>
          <c:smooth val="0"/>
          <c:extLst>
            <c:ext xmlns:c16="http://schemas.microsoft.com/office/drawing/2014/chart" uri="{C3380CC4-5D6E-409C-BE32-E72D297353CC}">
              <c16:uniqueId val="{00000000-B530-4F16-AE07-BFCBF7520C86}"/>
            </c:ext>
          </c:extLst>
        </c:ser>
        <c:ser>
          <c:idx val="1"/>
          <c:order val="1"/>
          <c:tx>
            <c:strRef>
              <c:f>'ДХ 0,2%'!$D$504</c:f>
              <c:strCache>
                <c:ptCount val="1"/>
                <c:pt idx="0">
                  <c:v>ВНДН_adj</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'ДХ 0,2%'!$B$505:$B$514</c:f>
              <c:numCache>
                <c:formatCode>0.0%</c:formatCode>
                <c:ptCount val="10"/>
                <c:pt idx="0">
                  <c:v>0.98202323274953562</c:v>
                </c:pt>
                <c:pt idx="1">
                  <c:v>0.98401589594710348</c:v>
                </c:pt>
                <c:pt idx="2">
                  <c:v>0.98716300111753696</c:v>
                </c:pt>
                <c:pt idx="3">
                  <c:v>0.98801132491218868</c:v>
                </c:pt>
                <c:pt idx="4">
                  <c:v>0.99096861172751705</c:v>
                </c:pt>
                <c:pt idx="5">
                  <c:v>0.99244740117573327</c:v>
                </c:pt>
                <c:pt idx="6">
                  <c:v>0.99405089207410813</c:v>
                </c:pt>
                <c:pt idx="7">
                  <c:v>0.99602240516349949</c:v>
                </c:pt>
                <c:pt idx="8">
                  <c:v>0.99827532980595612</c:v>
                </c:pt>
                <c:pt idx="9">
                  <c:v>1.0000000000000004</c:v>
                </c:pt>
              </c:numCache>
            </c:numRef>
          </c:xVal>
          <c:yVal>
            <c:numRef>
              <c:f>'ДХ 0,2%'!$D$505:$D$514</c:f>
              <c:numCache>
                <c:formatCode>_-* #\ ##0_-;\-* #\ ##0_-;_-* "-"??_-;_-@_-</c:formatCode>
                <c:ptCount val="10"/>
                <c:pt idx="0">
                  <c:v>117132</c:v>
                </c:pt>
                <c:pt idx="1">
                  <c:v>123053</c:v>
                </c:pt>
                <c:pt idx="2">
                  <c:v>134323</c:v>
                </c:pt>
                <c:pt idx="3">
                  <c:v>139005</c:v>
                </c:pt>
                <c:pt idx="4">
                  <c:v>148171</c:v>
                </c:pt>
                <c:pt idx="5">
                  <c:v>152938</c:v>
                </c:pt>
                <c:pt idx="6">
                  <c:v>174390</c:v>
                </c:pt>
                <c:pt idx="7">
                  <c:v>182108</c:v>
                </c:pt>
                <c:pt idx="8">
                  <c:v>222526</c:v>
                </c:pt>
                <c:pt idx="9">
                  <c:v>428526</c:v>
                </c:pt>
              </c:numCache>
            </c:numRef>
          </c:yVal>
          <c:smooth val="0"/>
          <c:extLst>
            <c:ext xmlns:c16="http://schemas.microsoft.com/office/drawing/2014/chart" uri="{C3380CC4-5D6E-409C-BE32-E72D297353CC}">
              <c16:uniqueId val="{00000001-B530-4F16-AE07-BFCBF7520C86}"/>
            </c:ext>
          </c:extLst>
        </c:ser>
        <c:dLbls>
          <c:showLegendKey val="0"/>
          <c:showVal val="0"/>
          <c:showCatName val="0"/>
          <c:showSerName val="0"/>
          <c:showPercent val="0"/>
          <c:showBubbleSize val="0"/>
        </c:dLbls>
        <c:axId val="477079136"/>
        <c:axId val="477079464"/>
      </c:scatterChart>
      <c:valAx>
        <c:axId val="477079136"/>
        <c:scaling>
          <c:orientation val="minMax"/>
          <c:max val="1"/>
          <c:min val="0.98199999999999998"/>
        </c:scaling>
        <c:delete val="0"/>
        <c:axPos val="b"/>
        <c:majorGridlines>
          <c:spPr>
            <a:ln w="9525" cap="flat" cmpd="sng" algn="ctr">
              <a:solidFill>
                <a:schemeClr val="tx1">
                  <a:lumMod val="15000"/>
                  <a:lumOff val="85000"/>
                </a:schemeClr>
              </a:solidFill>
              <a:round/>
            </a:ln>
            <a:effectLst/>
          </c:spPr>
        </c:majorGridlines>
        <c:numFmt formatCode="0.0%"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477079464"/>
        <c:crosses val="autoZero"/>
        <c:crossBetween val="midCat"/>
        <c:majorUnit val="2.0000000000000005E-3"/>
      </c:valAx>
      <c:valAx>
        <c:axId val="477079464"/>
        <c:scaling>
          <c:orientation val="minMax"/>
          <c:min val="50000"/>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477079136"/>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dirty="0"/>
              <a:t>Доля </a:t>
            </a:r>
            <a:r>
              <a:rPr lang="ru-RU" dirty="0" smtClean="0"/>
              <a:t>дохода в ТОП</a:t>
            </a:r>
            <a:r>
              <a:rPr lang="ru-RU" baseline="0" dirty="0" smtClean="0"/>
              <a:t> </a:t>
            </a:r>
            <a:r>
              <a:rPr lang="ru-RU" dirty="0" err="1" smtClean="0"/>
              <a:t>процентилях</a:t>
            </a:r>
            <a:r>
              <a:rPr lang="ru-RU" dirty="0" smtClean="0"/>
              <a:t> 1%</a:t>
            </a:r>
            <a:endParaRPr lang="ru-RU"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'ДХ 1%'!$U$105</c:f>
              <c:strCache>
                <c:ptCount val="1"/>
                <c:pt idx="0">
                  <c:v>ВНДН</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'ДХ 1%'!$T$112:$T$115</c:f>
              <c:strCache>
                <c:ptCount val="4"/>
                <c:pt idx="0">
                  <c:v> 97 </c:v>
                </c:pt>
                <c:pt idx="1">
                  <c:v> 98 </c:v>
                </c:pt>
                <c:pt idx="2">
                  <c:v> 99 </c:v>
                </c:pt>
                <c:pt idx="3">
                  <c:v>ТОП 1%</c:v>
                </c:pt>
              </c:strCache>
            </c:strRef>
          </c:cat>
          <c:val>
            <c:numRef>
              <c:f>'ДХ 1%'!$U$112:$U$115</c:f>
              <c:numCache>
                <c:formatCode>0.0%</c:formatCode>
                <c:ptCount val="4"/>
                <c:pt idx="0">
                  <c:v>1.9777469288762839E-2</c:v>
                </c:pt>
                <c:pt idx="1">
                  <c:v>2.0501475809051622E-2</c:v>
                </c:pt>
                <c:pt idx="2">
                  <c:v>2.13674393535691E-2</c:v>
                </c:pt>
                <c:pt idx="3">
                  <c:v>3.2526059771685614E-2</c:v>
                </c:pt>
              </c:numCache>
            </c:numRef>
          </c:val>
          <c:extLst>
            <c:ext xmlns:c16="http://schemas.microsoft.com/office/drawing/2014/chart" uri="{C3380CC4-5D6E-409C-BE32-E72D297353CC}">
              <c16:uniqueId val="{00000000-3C48-4955-8BD5-6ED09107CDBA}"/>
            </c:ext>
          </c:extLst>
        </c:ser>
        <c:ser>
          <c:idx val="1"/>
          <c:order val="1"/>
          <c:tx>
            <c:strRef>
              <c:f>'ДХ 1%'!$V$105</c:f>
              <c:strCache>
                <c:ptCount val="1"/>
                <c:pt idx="0">
                  <c:v>ВНДН_adj</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'ДХ 1%'!$T$112:$T$115</c:f>
              <c:strCache>
                <c:ptCount val="4"/>
                <c:pt idx="0">
                  <c:v> 97 </c:v>
                </c:pt>
                <c:pt idx="1">
                  <c:v> 98 </c:v>
                </c:pt>
                <c:pt idx="2">
                  <c:v> 99 </c:v>
                </c:pt>
                <c:pt idx="3">
                  <c:v>ТОП 1%</c:v>
                </c:pt>
              </c:strCache>
            </c:strRef>
          </c:cat>
          <c:val>
            <c:numRef>
              <c:f>'ДХ 1%'!$V$112:$V$115</c:f>
              <c:numCache>
                <c:formatCode>0.0%</c:formatCode>
                <c:ptCount val="4"/>
                <c:pt idx="0">
                  <c:v>1.9806121265427901E-2</c:v>
                </c:pt>
                <c:pt idx="1">
                  <c:v>1.9404436804095915E-2</c:v>
                </c:pt>
                <c:pt idx="2">
                  <c:v>2.755649444399071E-2</c:v>
                </c:pt>
                <c:pt idx="3">
                  <c:v>4.9897781958330181E-2</c:v>
                </c:pt>
              </c:numCache>
            </c:numRef>
          </c:val>
          <c:extLst>
            <c:ext xmlns:c16="http://schemas.microsoft.com/office/drawing/2014/chart" uri="{C3380CC4-5D6E-409C-BE32-E72D297353CC}">
              <c16:uniqueId val="{00000001-3C48-4955-8BD5-6ED09107CDBA}"/>
            </c:ext>
          </c:extLst>
        </c:ser>
        <c:dLbls>
          <c:showLegendKey val="0"/>
          <c:showVal val="0"/>
          <c:showCatName val="0"/>
          <c:showSerName val="0"/>
          <c:showPercent val="0"/>
          <c:showBubbleSize val="0"/>
        </c:dLbls>
        <c:gapWidth val="219"/>
        <c:overlap val="-27"/>
        <c:axId val="612647952"/>
        <c:axId val="612649264"/>
      </c:barChart>
      <c:catAx>
        <c:axId val="612647952"/>
        <c:scaling>
          <c:orientation val="minMax"/>
        </c:scaling>
        <c:delete val="0"/>
        <c:axPos val="b"/>
        <c:numFmt formatCode="General" sourceLinked="1"/>
        <c:majorTickMark val="in"/>
        <c:minorTickMark val="in"/>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612649264"/>
        <c:crosses val="autoZero"/>
        <c:auto val="1"/>
        <c:lblAlgn val="ctr"/>
        <c:lblOffset val="100"/>
        <c:noMultiLvlLbl val="0"/>
      </c:catAx>
      <c:valAx>
        <c:axId val="6126492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6126479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dirty="0"/>
              <a:t>Доля </a:t>
            </a:r>
            <a:r>
              <a:rPr lang="ru-RU" dirty="0" smtClean="0"/>
              <a:t>дохода в децилях</a:t>
            </a:r>
            <a:endParaRPr lang="ru-RU"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'ДХ 1%'!$N$105</c:f>
              <c:strCache>
                <c:ptCount val="1"/>
                <c:pt idx="0">
                  <c:v>ВНДН</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'ДХ 1%'!$M$106:$M$115</c:f>
              <c:strCache>
                <c:ptCount val="10"/>
                <c:pt idx="0">
                  <c:v> 1 </c:v>
                </c:pt>
                <c:pt idx="1">
                  <c:v> 2 </c:v>
                </c:pt>
                <c:pt idx="2">
                  <c:v> 3 </c:v>
                </c:pt>
                <c:pt idx="3">
                  <c:v> 4 </c:v>
                </c:pt>
                <c:pt idx="4">
                  <c:v> 5 </c:v>
                </c:pt>
                <c:pt idx="5">
                  <c:v> 6 </c:v>
                </c:pt>
                <c:pt idx="6">
                  <c:v> 7 </c:v>
                </c:pt>
                <c:pt idx="7">
                  <c:v> 8 </c:v>
                </c:pt>
                <c:pt idx="8">
                  <c:v> 9 </c:v>
                </c:pt>
                <c:pt idx="9">
                  <c:v>ТОП 10%</c:v>
                </c:pt>
              </c:strCache>
            </c:strRef>
          </c:cat>
          <c:val>
            <c:numRef>
              <c:f>'ДХ 1%'!$N$106:$N$115</c:f>
              <c:numCache>
                <c:formatCode>0.0%</c:formatCode>
                <c:ptCount val="10"/>
                <c:pt idx="0">
                  <c:v>4.4077591530229332E-2</c:v>
                </c:pt>
                <c:pt idx="1">
                  <c:v>5.5465847445316102E-2</c:v>
                </c:pt>
                <c:pt idx="2">
                  <c:v>6.4248492432617987E-2</c:v>
                </c:pt>
                <c:pt idx="3">
                  <c:v>7.7744103216071614E-2</c:v>
                </c:pt>
                <c:pt idx="4">
                  <c:v>8.6433505442637615E-2</c:v>
                </c:pt>
                <c:pt idx="5">
                  <c:v>9.4790111557935292E-2</c:v>
                </c:pt>
                <c:pt idx="6">
                  <c:v>0.10732525505020858</c:v>
                </c:pt>
                <c:pt idx="7">
                  <c:v>0.11861454050980935</c:v>
                </c:pt>
                <c:pt idx="8">
                  <c:v>0.14300213462122735</c:v>
                </c:pt>
                <c:pt idx="9">
                  <c:v>0.20829841819394676</c:v>
                </c:pt>
              </c:numCache>
            </c:numRef>
          </c:val>
          <c:extLst>
            <c:ext xmlns:c16="http://schemas.microsoft.com/office/drawing/2014/chart" uri="{C3380CC4-5D6E-409C-BE32-E72D297353CC}">
              <c16:uniqueId val="{00000000-A085-49C8-A658-FC6A4397FE21}"/>
            </c:ext>
          </c:extLst>
        </c:ser>
        <c:ser>
          <c:idx val="1"/>
          <c:order val="1"/>
          <c:tx>
            <c:strRef>
              <c:f>'ДХ 1%'!$O$105</c:f>
              <c:strCache>
                <c:ptCount val="1"/>
                <c:pt idx="0">
                  <c:v>ВНДН_adj</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'ДХ 1%'!$M$106:$M$115</c:f>
              <c:strCache>
                <c:ptCount val="10"/>
                <c:pt idx="0">
                  <c:v> 1 </c:v>
                </c:pt>
                <c:pt idx="1">
                  <c:v> 2 </c:v>
                </c:pt>
                <c:pt idx="2">
                  <c:v> 3 </c:v>
                </c:pt>
                <c:pt idx="3">
                  <c:v> 4 </c:v>
                </c:pt>
                <c:pt idx="4">
                  <c:v> 5 </c:v>
                </c:pt>
                <c:pt idx="5">
                  <c:v> 6 </c:v>
                </c:pt>
                <c:pt idx="6">
                  <c:v> 7 </c:v>
                </c:pt>
                <c:pt idx="7">
                  <c:v> 8 </c:v>
                </c:pt>
                <c:pt idx="8">
                  <c:v> 9 </c:v>
                </c:pt>
                <c:pt idx="9">
                  <c:v>ТОП 10%</c:v>
                </c:pt>
              </c:strCache>
            </c:strRef>
          </c:cat>
          <c:val>
            <c:numRef>
              <c:f>'ДХ 1%'!$O$106:$O$115</c:f>
              <c:numCache>
                <c:formatCode>0.0%</c:formatCode>
                <c:ptCount val="10"/>
                <c:pt idx="0">
                  <c:v>4.2945269538562918E-2</c:v>
                </c:pt>
                <c:pt idx="1">
                  <c:v>5.4040969255098457E-2</c:v>
                </c:pt>
                <c:pt idx="2">
                  <c:v>6.2597994336255972E-2</c:v>
                </c:pt>
                <c:pt idx="3">
                  <c:v>7.5746912472707886E-2</c:v>
                </c:pt>
                <c:pt idx="4">
                  <c:v>8.4205656072081525E-2</c:v>
                </c:pt>
                <c:pt idx="5">
                  <c:v>9.2428357848727188E-2</c:v>
                </c:pt>
                <c:pt idx="6">
                  <c:v>0.10409664237192781</c:v>
                </c:pt>
                <c:pt idx="7">
                  <c:v>0.11509937232850186</c:v>
                </c:pt>
                <c:pt idx="8">
                  <c:v>0.13884764717661582</c:v>
                </c:pt>
                <c:pt idx="9">
                  <c:v>0.22999117859952056</c:v>
                </c:pt>
              </c:numCache>
            </c:numRef>
          </c:val>
          <c:extLst>
            <c:ext xmlns:c16="http://schemas.microsoft.com/office/drawing/2014/chart" uri="{C3380CC4-5D6E-409C-BE32-E72D297353CC}">
              <c16:uniqueId val="{00000001-A085-49C8-A658-FC6A4397FE21}"/>
            </c:ext>
          </c:extLst>
        </c:ser>
        <c:dLbls>
          <c:showLegendKey val="0"/>
          <c:showVal val="0"/>
          <c:showCatName val="0"/>
          <c:showSerName val="0"/>
          <c:showPercent val="0"/>
          <c:showBubbleSize val="0"/>
        </c:dLbls>
        <c:gapWidth val="219"/>
        <c:overlap val="-27"/>
        <c:axId val="616274440"/>
        <c:axId val="484199624"/>
      </c:barChart>
      <c:catAx>
        <c:axId val="616274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484199624"/>
        <c:crosses val="autoZero"/>
        <c:auto val="1"/>
        <c:lblAlgn val="ctr"/>
        <c:lblOffset val="100"/>
        <c:noMultiLvlLbl val="0"/>
      </c:catAx>
      <c:valAx>
        <c:axId val="4841996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6162744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Количество</a:t>
            </a:r>
            <a:r>
              <a:rPr lang="ru-RU" baseline="0"/>
              <a:t> домашних хозяйств</a:t>
            </a:r>
            <a:endParaRPr lang="ru-RU"/>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Равные_инт!$B$1</c:f>
              <c:strCache>
                <c:ptCount val="1"/>
                <c:pt idx="0">
                  <c:v>ВНДН</c:v>
                </c:pt>
              </c:strCache>
            </c:strRef>
          </c:tx>
          <c:spPr>
            <a:solidFill>
              <a:schemeClr val="accent1"/>
            </a:solidFill>
            <a:ln>
              <a:noFill/>
            </a:ln>
            <a:effectLst/>
          </c:spPr>
          <c:invertIfNegative val="0"/>
          <c:cat>
            <c:strRef>
              <c:f>Равные_инт!$A$2:$A$13</c:f>
              <c:strCache>
                <c:ptCount val="12"/>
                <c:pt idx="0">
                  <c:v>&lt;= 10000</c:v>
                </c:pt>
                <c:pt idx="1">
                  <c:v>10001 - 20000</c:v>
                </c:pt>
                <c:pt idx="2">
                  <c:v>20001 - 30000</c:v>
                </c:pt>
                <c:pt idx="3">
                  <c:v>30001 - 40000</c:v>
                </c:pt>
                <c:pt idx="4">
                  <c:v>40001 - 50000</c:v>
                </c:pt>
                <c:pt idx="5">
                  <c:v>50001 - 60000</c:v>
                </c:pt>
                <c:pt idx="6">
                  <c:v>60001 - 70000</c:v>
                </c:pt>
                <c:pt idx="7">
                  <c:v>70001 - 80000</c:v>
                </c:pt>
                <c:pt idx="8">
                  <c:v>80001 - 90000</c:v>
                </c:pt>
                <c:pt idx="9">
                  <c:v>90001 - 100000</c:v>
                </c:pt>
                <c:pt idx="10">
                  <c:v>100001 - 110000</c:v>
                </c:pt>
                <c:pt idx="11">
                  <c:v>110000+</c:v>
                </c:pt>
              </c:strCache>
            </c:strRef>
          </c:cat>
          <c:val>
            <c:numRef>
              <c:f>Равные_инт!$B$2:$B$13</c:f>
              <c:numCache>
                <c:formatCode>_-* #\ ##0_-;\-* #\ ##0_-;_-* "-"??_-;_-@_-</c:formatCode>
                <c:ptCount val="12"/>
                <c:pt idx="0">
                  <c:v>2582309</c:v>
                </c:pt>
                <c:pt idx="1">
                  <c:v>14543001</c:v>
                </c:pt>
                <c:pt idx="2">
                  <c:v>14283588</c:v>
                </c:pt>
                <c:pt idx="3">
                  <c:v>9639506</c:v>
                </c:pt>
                <c:pt idx="4">
                  <c:v>6449193</c:v>
                </c:pt>
                <c:pt idx="5">
                  <c:v>3892986</c:v>
                </c:pt>
                <c:pt idx="6">
                  <c:v>2133514</c:v>
                </c:pt>
                <c:pt idx="7">
                  <c:v>1541662</c:v>
                </c:pt>
                <c:pt idx="8">
                  <c:v>965097</c:v>
                </c:pt>
                <c:pt idx="9">
                  <c:v>421145</c:v>
                </c:pt>
                <c:pt idx="10">
                  <c:v>224440</c:v>
                </c:pt>
                <c:pt idx="11">
                  <c:v>1526572</c:v>
                </c:pt>
              </c:numCache>
            </c:numRef>
          </c:val>
          <c:extLst>
            <c:ext xmlns:c16="http://schemas.microsoft.com/office/drawing/2014/chart" uri="{C3380CC4-5D6E-409C-BE32-E72D297353CC}">
              <c16:uniqueId val="{00000000-056D-4ECF-A671-D885F80B3A53}"/>
            </c:ext>
          </c:extLst>
        </c:ser>
        <c:ser>
          <c:idx val="1"/>
          <c:order val="1"/>
          <c:tx>
            <c:strRef>
              <c:f>Равные_инт!$C$1</c:f>
              <c:strCache>
                <c:ptCount val="1"/>
                <c:pt idx="0">
                  <c:v>ВНДН_adj</c:v>
                </c:pt>
              </c:strCache>
            </c:strRef>
          </c:tx>
          <c:spPr>
            <a:solidFill>
              <a:schemeClr val="accent2"/>
            </a:solidFill>
            <a:ln>
              <a:noFill/>
            </a:ln>
            <a:effectLst/>
          </c:spPr>
          <c:invertIfNegative val="0"/>
          <c:cat>
            <c:strRef>
              <c:f>Равные_инт!$A$2:$A$13</c:f>
              <c:strCache>
                <c:ptCount val="12"/>
                <c:pt idx="0">
                  <c:v>&lt;= 10000</c:v>
                </c:pt>
                <c:pt idx="1">
                  <c:v>10001 - 20000</c:v>
                </c:pt>
                <c:pt idx="2">
                  <c:v>20001 - 30000</c:v>
                </c:pt>
                <c:pt idx="3">
                  <c:v>30001 - 40000</c:v>
                </c:pt>
                <c:pt idx="4">
                  <c:v>40001 - 50000</c:v>
                </c:pt>
                <c:pt idx="5">
                  <c:v>50001 - 60000</c:v>
                </c:pt>
                <c:pt idx="6">
                  <c:v>60001 - 70000</c:v>
                </c:pt>
                <c:pt idx="7">
                  <c:v>70001 - 80000</c:v>
                </c:pt>
                <c:pt idx="8">
                  <c:v>80001 - 90000</c:v>
                </c:pt>
                <c:pt idx="9">
                  <c:v>90001 - 100000</c:v>
                </c:pt>
                <c:pt idx="10">
                  <c:v>100001 - 110000</c:v>
                </c:pt>
                <c:pt idx="11">
                  <c:v>110000+</c:v>
                </c:pt>
              </c:strCache>
            </c:strRef>
          </c:cat>
          <c:val>
            <c:numRef>
              <c:f>Равные_инт!$C$2:$C$13</c:f>
              <c:numCache>
                <c:formatCode>_-* #\ ##0_-;\-* #\ ##0_-;_-* "-"??_-;_-@_-</c:formatCode>
                <c:ptCount val="12"/>
                <c:pt idx="0">
                  <c:v>2582309</c:v>
                </c:pt>
                <c:pt idx="1">
                  <c:v>14543001</c:v>
                </c:pt>
                <c:pt idx="2">
                  <c:v>14283588</c:v>
                </c:pt>
                <c:pt idx="3">
                  <c:v>9625841</c:v>
                </c:pt>
                <c:pt idx="4">
                  <c:v>6411291</c:v>
                </c:pt>
                <c:pt idx="5">
                  <c:v>3793336</c:v>
                </c:pt>
                <c:pt idx="6">
                  <c:v>2136420</c:v>
                </c:pt>
                <c:pt idx="7">
                  <c:v>1510509</c:v>
                </c:pt>
                <c:pt idx="8">
                  <c:v>1024564</c:v>
                </c:pt>
                <c:pt idx="9">
                  <c:v>405250</c:v>
                </c:pt>
                <c:pt idx="10">
                  <c:v>247214</c:v>
                </c:pt>
                <c:pt idx="11">
                  <c:v>1639689</c:v>
                </c:pt>
              </c:numCache>
            </c:numRef>
          </c:val>
          <c:extLst>
            <c:ext xmlns:c16="http://schemas.microsoft.com/office/drawing/2014/chart" uri="{C3380CC4-5D6E-409C-BE32-E72D297353CC}">
              <c16:uniqueId val="{00000001-056D-4ECF-A671-D885F80B3A53}"/>
            </c:ext>
          </c:extLst>
        </c:ser>
        <c:dLbls>
          <c:showLegendKey val="0"/>
          <c:showVal val="0"/>
          <c:showCatName val="0"/>
          <c:showSerName val="0"/>
          <c:showPercent val="0"/>
          <c:showBubbleSize val="0"/>
        </c:dLbls>
        <c:gapWidth val="219"/>
        <c:overlap val="-27"/>
        <c:axId val="471167648"/>
        <c:axId val="471171912"/>
      </c:barChart>
      <c:catAx>
        <c:axId val="471167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471171912"/>
        <c:crosses val="autoZero"/>
        <c:auto val="1"/>
        <c:lblAlgn val="ctr"/>
        <c:lblOffset val="100"/>
        <c:noMultiLvlLbl val="0"/>
      </c:catAx>
      <c:valAx>
        <c:axId val="471171912"/>
        <c:scaling>
          <c:orientation val="minMax"/>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4711676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Количество</a:t>
            </a:r>
            <a:r>
              <a:rPr lang="ru-RU" baseline="0"/>
              <a:t> домашних хозяйств</a:t>
            </a:r>
            <a:endParaRPr lang="ru-RU"/>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Равные_инт!$F$28</c:f>
              <c:strCache>
                <c:ptCount val="1"/>
                <c:pt idx="0">
                  <c:v>ВНДН</c:v>
                </c:pt>
              </c:strCache>
            </c:strRef>
          </c:tx>
          <c:spPr>
            <a:solidFill>
              <a:schemeClr val="accent1"/>
            </a:solidFill>
            <a:ln>
              <a:noFill/>
            </a:ln>
            <a:effectLst/>
          </c:spPr>
          <c:invertIfNegative val="0"/>
          <c:cat>
            <c:strRef>
              <c:f>Равные_инт!$E$34:$E$36</c:f>
              <c:strCache>
                <c:ptCount val="3"/>
                <c:pt idx="0">
                  <c:v>170001 - 180000</c:v>
                </c:pt>
                <c:pt idx="1">
                  <c:v>180001 - 190000</c:v>
                </c:pt>
                <c:pt idx="2">
                  <c:v>190000+</c:v>
                </c:pt>
              </c:strCache>
            </c:strRef>
          </c:cat>
          <c:val>
            <c:numRef>
              <c:f>Равные_инт!$F$34:$F$36</c:f>
              <c:numCache>
                <c:formatCode>_-* #\ ##0_-;\-* #\ ##0_-;_-* "-"??_-;_-@_-</c:formatCode>
                <c:ptCount val="3"/>
                <c:pt idx="0">
                  <c:v>94439</c:v>
                </c:pt>
                <c:pt idx="1">
                  <c:v>27504</c:v>
                </c:pt>
                <c:pt idx="2">
                  <c:v>60844</c:v>
                </c:pt>
              </c:numCache>
            </c:numRef>
          </c:val>
          <c:extLst>
            <c:ext xmlns:c16="http://schemas.microsoft.com/office/drawing/2014/chart" uri="{C3380CC4-5D6E-409C-BE32-E72D297353CC}">
              <c16:uniqueId val="{00000000-7D3F-458B-B095-D16380082A2B}"/>
            </c:ext>
          </c:extLst>
        </c:ser>
        <c:ser>
          <c:idx val="1"/>
          <c:order val="1"/>
          <c:tx>
            <c:strRef>
              <c:f>Равные_инт!$G$28</c:f>
              <c:strCache>
                <c:ptCount val="1"/>
                <c:pt idx="0">
                  <c:v>ВНДН_adj</c:v>
                </c:pt>
              </c:strCache>
            </c:strRef>
          </c:tx>
          <c:spPr>
            <a:solidFill>
              <a:schemeClr val="accent2"/>
            </a:solidFill>
            <a:ln>
              <a:noFill/>
            </a:ln>
            <a:effectLst/>
          </c:spPr>
          <c:invertIfNegative val="0"/>
          <c:cat>
            <c:strRef>
              <c:f>Равные_инт!$E$34:$E$36</c:f>
              <c:strCache>
                <c:ptCount val="3"/>
                <c:pt idx="0">
                  <c:v>170001 - 180000</c:v>
                </c:pt>
                <c:pt idx="1">
                  <c:v>180001 - 190000</c:v>
                </c:pt>
                <c:pt idx="2">
                  <c:v>190000+</c:v>
                </c:pt>
              </c:strCache>
            </c:strRef>
          </c:cat>
          <c:val>
            <c:numRef>
              <c:f>Равные_инт!$G$34:$G$36</c:f>
              <c:numCache>
                <c:formatCode>_-* #\ ##0_-;\-* #\ ##0_-;_-* "-"??_-;_-@_-</c:formatCode>
                <c:ptCount val="3"/>
                <c:pt idx="0">
                  <c:v>85861</c:v>
                </c:pt>
                <c:pt idx="1">
                  <c:v>112377</c:v>
                </c:pt>
                <c:pt idx="2">
                  <c:v>228988</c:v>
                </c:pt>
              </c:numCache>
            </c:numRef>
          </c:val>
          <c:extLst>
            <c:ext xmlns:c16="http://schemas.microsoft.com/office/drawing/2014/chart" uri="{C3380CC4-5D6E-409C-BE32-E72D297353CC}">
              <c16:uniqueId val="{00000001-7D3F-458B-B095-D16380082A2B}"/>
            </c:ext>
          </c:extLst>
        </c:ser>
        <c:dLbls>
          <c:showLegendKey val="0"/>
          <c:showVal val="0"/>
          <c:showCatName val="0"/>
          <c:showSerName val="0"/>
          <c:showPercent val="0"/>
          <c:showBubbleSize val="0"/>
        </c:dLbls>
        <c:gapWidth val="219"/>
        <c:overlap val="-27"/>
        <c:axId val="479895136"/>
        <c:axId val="479892512"/>
      </c:barChart>
      <c:catAx>
        <c:axId val="47989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479892512"/>
        <c:crosses val="autoZero"/>
        <c:auto val="1"/>
        <c:lblAlgn val="ctr"/>
        <c:lblOffset val="100"/>
        <c:noMultiLvlLbl val="0"/>
      </c:catAx>
      <c:valAx>
        <c:axId val="479892512"/>
        <c:scaling>
          <c:orientation val="minMax"/>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4798951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C58CBF-9843-4836-803B-ECDA7FFA40FF}" type="datetimeFigureOut">
              <a:rPr lang="ru-RU" smtClean="0"/>
              <a:t>21.04.2024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58F220-E67B-4A47-8568-CF4CF07C868F}" type="slidenum">
              <a:rPr lang="ru-RU" smtClean="0"/>
              <a:t>‹#›</a:t>
            </a:fld>
            <a:endParaRPr lang="ru-RU"/>
          </a:p>
        </p:txBody>
      </p:sp>
    </p:spTree>
    <p:extLst>
      <p:ext uri="{BB962C8B-B14F-4D97-AF65-F5344CB8AC3E}">
        <p14:creationId xmlns:p14="http://schemas.microsoft.com/office/powerpoint/2010/main" val="1631338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58F220-E67B-4A47-8568-CF4CF07C868F}" type="slidenum">
              <a:rPr lang="ru-RU" smtClean="0"/>
              <a:t>2</a:t>
            </a:fld>
            <a:endParaRPr lang="ru-RU"/>
          </a:p>
        </p:txBody>
      </p:sp>
    </p:spTree>
    <p:extLst>
      <p:ext uri="{BB962C8B-B14F-4D97-AF65-F5344CB8AC3E}">
        <p14:creationId xmlns:p14="http://schemas.microsoft.com/office/powerpoint/2010/main" val="2968147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58F220-E67B-4A47-8568-CF4CF07C868F}" type="slidenum">
              <a:rPr lang="ru-RU" smtClean="0"/>
              <a:t>15</a:t>
            </a:fld>
            <a:endParaRPr lang="ru-RU"/>
          </a:p>
        </p:txBody>
      </p:sp>
    </p:spTree>
    <p:extLst>
      <p:ext uri="{BB962C8B-B14F-4D97-AF65-F5344CB8AC3E}">
        <p14:creationId xmlns:p14="http://schemas.microsoft.com/office/powerpoint/2010/main" val="2149002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1AC0EE9-3F2C-42C5-AA9F-A7D2E09A357C}" type="datetimeFigureOut">
              <a:rPr lang="ru-RU" smtClean="0"/>
              <a:t>21.04.2024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AEEF08-ADC0-4915-B310-797B5F5652AD}" type="slidenum">
              <a:rPr lang="ru-RU" smtClean="0"/>
              <a:t>‹#›</a:t>
            </a:fld>
            <a:endParaRPr lang="ru-RU"/>
          </a:p>
        </p:txBody>
      </p:sp>
    </p:spTree>
    <p:extLst>
      <p:ext uri="{BB962C8B-B14F-4D97-AF65-F5344CB8AC3E}">
        <p14:creationId xmlns:p14="http://schemas.microsoft.com/office/powerpoint/2010/main" val="4123860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AC0EE9-3F2C-42C5-AA9F-A7D2E09A357C}" type="datetimeFigureOut">
              <a:rPr lang="ru-RU" smtClean="0"/>
              <a:t>21.04.2024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AEEF08-ADC0-4915-B310-797B5F5652AD}" type="slidenum">
              <a:rPr lang="ru-RU" smtClean="0"/>
              <a:t>‹#›</a:t>
            </a:fld>
            <a:endParaRPr lang="ru-RU"/>
          </a:p>
        </p:txBody>
      </p:sp>
    </p:spTree>
    <p:extLst>
      <p:ext uri="{BB962C8B-B14F-4D97-AF65-F5344CB8AC3E}">
        <p14:creationId xmlns:p14="http://schemas.microsoft.com/office/powerpoint/2010/main" val="228778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AC0EE9-3F2C-42C5-AA9F-A7D2E09A357C}" type="datetimeFigureOut">
              <a:rPr lang="ru-RU" smtClean="0"/>
              <a:t>21.04.2024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AEEF08-ADC0-4915-B310-797B5F5652AD}" type="slidenum">
              <a:rPr lang="ru-RU" smtClean="0"/>
              <a:t>‹#›</a:t>
            </a:fld>
            <a:endParaRPr lang="ru-RU"/>
          </a:p>
        </p:txBody>
      </p:sp>
    </p:spTree>
    <p:extLst>
      <p:ext uri="{BB962C8B-B14F-4D97-AF65-F5344CB8AC3E}">
        <p14:creationId xmlns:p14="http://schemas.microsoft.com/office/powerpoint/2010/main" val="1921805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lvl1pPr>
              <a:defRPr sz="3600"/>
            </a:lvl1pPr>
          </a:lstStyle>
          <a:p>
            <a:r>
              <a:rPr lang="ru-RU" smtClean="0"/>
              <a:t>Образец заголовка</a:t>
            </a:r>
            <a:endParaRPr lang="ru-RU"/>
          </a:p>
        </p:txBody>
      </p:sp>
      <p:sp>
        <p:nvSpPr>
          <p:cNvPr id="3" name="Объект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AC0EE9-3F2C-42C5-AA9F-A7D2E09A357C}" type="datetimeFigureOut">
              <a:rPr lang="ru-RU" smtClean="0"/>
              <a:t>21.04.2024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AEEF08-ADC0-4915-B310-797B5F5652AD}" type="slidenum">
              <a:rPr lang="ru-RU" smtClean="0"/>
              <a:t>‹#›</a:t>
            </a:fld>
            <a:endParaRPr lang="ru-RU"/>
          </a:p>
        </p:txBody>
      </p:sp>
    </p:spTree>
    <p:extLst>
      <p:ext uri="{BB962C8B-B14F-4D97-AF65-F5344CB8AC3E}">
        <p14:creationId xmlns:p14="http://schemas.microsoft.com/office/powerpoint/2010/main" val="3851561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1AC0EE9-3F2C-42C5-AA9F-A7D2E09A357C}" type="datetimeFigureOut">
              <a:rPr lang="ru-RU" smtClean="0"/>
              <a:t>21.04.2024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AEEF08-ADC0-4915-B310-797B5F5652AD}" type="slidenum">
              <a:rPr lang="ru-RU" smtClean="0"/>
              <a:t>‹#›</a:t>
            </a:fld>
            <a:endParaRPr lang="ru-RU"/>
          </a:p>
        </p:txBody>
      </p:sp>
    </p:spTree>
    <p:extLst>
      <p:ext uri="{BB962C8B-B14F-4D97-AF65-F5344CB8AC3E}">
        <p14:creationId xmlns:p14="http://schemas.microsoft.com/office/powerpoint/2010/main" val="1499545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lvl1pPr>
              <a:defRPr sz="3600"/>
            </a:lvl1p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1AC0EE9-3F2C-42C5-AA9F-A7D2E09A357C}" type="datetimeFigureOut">
              <a:rPr lang="ru-RU" smtClean="0"/>
              <a:t>21.04.2024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8AEEF08-ADC0-4915-B310-797B5F5652AD}" type="slidenum">
              <a:rPr lang="ru-RU" smtClean="0"/>
              <a:t>‹#›</a:t>
            </a:fld>
            <a:endParaRPr lang="ru-RU"/>
          </a:p>
        </p:txBody>
      </p:sp>
    </p:spTree>
    <p:extLst>
      <p:ext uri="{BB962C8B-B14F-4D97-AF65-F5344CB8AC3E}">
        <p14:creationId xmlns:p14="http://schemas.microsoft.com/office/powerpoint/2010/main" val="53727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1AC0EE9-3F2C-42C5-AA9F-A7D2E09A357C}" type="datetimeFigureOut">
              <a:rPr lang="ru-RU" smtClean="0"/>
              <a:t>21.04.2024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8AEEF08-ADC0-4915-B310-797B5F5652AD}" type="slidenum">
              <a:rPr lang="ru-RU" smtClean="0"/>
              <a:t>‹#›</a:t>
            </a:fld>
            <a:endParaRPr lang="ru-RU"/>
          </a:p>
        </p:txBody>
      </p:sp>
    </p:spTree>
    <p:extLst>
      <p:ext uri="{BB962C8B-B14F-4D97-AF65-F5344CB8AC3E}">
        <p14:creationId xmlns:p14="http://schemas.microsoft.com/office/powerpoint/2010/main" val="3332391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lvl1pPr>
              <a:defRPr sz="3600"/>
            </a:lvl1p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p>
            <a:fld id="{11AC0EE9-3F2C-42C5-AA9F-A7D2E09A357C}" type="datetimeFigureOut">
              <a:rPr lang="ru-RU" smtClean="0"/>
              <a:t>21.04.2024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8AEEF08-ADC0-4915-B310-797B5F5652AD}" type="slidenum">
              <a:rPr lang="ru-RU" smtClean="0"/>
              <a:t>‹#›</a:t>
            </a:fld>
            <a:endParaRPr lang="ru-RU"/>
          </a:p>
        </p:txBody>
      </p:sp>
    </p:spTree>
    <p:extLst>
      <p:ext uri="{BB962C8B-B14F-4D97-AF65-F5344CB8AC3E}">
        <p14:creationId xmlns:p14="http://schemas.microsoft.com/office/powerpoint/2010/main" val="1740465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1AC0EE9-3F2C-42C5-AA9F-A7D2E09A357C}" type="datetimeFigureOut">
              <a:rPr lang="ru-RU" smtClean="0"/>
              <a:t>21.04.2024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8AEEF08-ADC0-4915-B310-797B5F5652AD}" type="slidenum">
              <a:rPr lang="ru-RU" smtClean="0"/>
              <a:t>‹#›</a:t>
            </a:fld>
            <a:endParaRPr lang="ru-RU"/>
          </a:p>
        </p:txBody>
      </p:sp>
    </p:spTree>
    <p:extLst>
      <p:ext uri="{BB962C8B-B14F-4D97-AF65-F5344CB8AC3E}">
        <p14:creationId xmlns:p14="http://schemas.microsoft.com/office/powerpoint/2010/main" val="1572007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1AC0EE9-3F2C-42C5-AA9F-A7D2E09A357C}" type="datetimeFigureOut">
              <a:rPr lang="ru-RU" smtClean="0"/>
              <a:t>21.04.2024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8AEEF08-ADC0-4915-B310-797B5F5652AD}" type="slidenum">
              <a:rPr lang="ru-RU" smtClean="0"/>
              <a:t>‹#›</a:t>
            </a:fld>
            <a:endParaRPr lang="ru-RU"/>
          </a:p>
        </p:txBody>
      </p:sp>
    </p:spTree>
    <p:extLst>
      <p:ext uri="{BB962C8B-B14F-4D97-AF65-F5344CB8AC3E}">
        <p14:creationId xmlns:p14="http://schemas.microsoft.com/office/powerpoint/2010/main" val="3389277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1AC0EE9-3F2C-42C5-AA9F-A7D2E09A357C}" type="datetimeFigureOut">
              <a:rPr lang="ru-RU" smtClean="0"/>
              <a:t>21.04.2024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8AEEF08-ADC0-4915-B310-797B5F5652AD}" type="slidenum">
              <a:rPr lang="ru-RU" smtClean="0"/>
              <a:t>‹#›</a:t>
            </a:fld>
            <a:endParaRPr lang="ru-RU"/>
          </a:p>
        </p:txBody>
      </p:sp>
    </p:spTree>
    <p:extLst>
      <p:ext uri="{BB962C8B-B14F-4D97-AF65-F5344CB8AC3E}">
        <p14:creationId xmlns:p14="http://schemas.microsoft.com/office/powerpoint/2010/main" val="3159812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C0EE9-3F2C-42C5-AA9F-A7D2E09A357C}" type="datetimeFigureOut">
              <a:rPr lang="ru-RU" smtClean="0"/>
              <a:t>21.04.2024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EEF08-ADC0-4915-B310-797B5F5652AD}" type="slidenum">
              <a:rPr lang="ru-RU" smtClean="0"/>
              <a:t>‹#›</a:t>
            </a:fld>
            <a:endParaRPr lang="ru-RU"/>
          </a:p>
        </p:txBody>
      </p:sp>
    </p:spTree>
    <p:extLst>
      <p:ext uri="{BB962C8B-B14F-4D97-AF65-F5344CB8AC3E}">
        <p14:creationId xmlns:p14="http://schemas.microsoft.com/office/powerpoint/2010/main" val="126579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39240" y="1104075"/>
            <a:ext cx="9144000" cy="2041059"/>
          </a:xfrm>
        </p:spPr>
        <p:txBody>
          <a:bodyPr>
            <a:normAutofit/>
          </a:bodyPr>
          <a:lstStyle/>
          <a:p>
            <a:r>
              <a:rPr lang="ru-RU" sz="3200" b="1" dirty="0"/>
              <a:t>Повышение качества оценок распределения доходов населения на основе совместного использования статистических обследований и административных источников данных </a:t>
            </a:r>
          </a:p>
        </p:txBody>
      </p:sp>
      <p:sp>
        <p:nvSpPr>
          <p:cNvPr id="3" name="Подзаголовок 2"/>
          <p:cNvSpPr>
            <a:spLocks noGrp="1"/>
          </p:cNvSpPr>
          <p:nvPr>
            <p:ph type="subTitle" idx="1"/>
          </p:nvPr>
        </p:nvSpPr>
        <p:spPr/>
        <p:txBody>
          <a:bodyPr>
            <a:normAutofit/>
          </a:bodyPr>
          <a:lstStyle/>
          <a:p>
            <a:r>
              <a:rPr lang="ru-RU" dirty="0" smtClean="0"/>
              <a:t>Кузин С.С., </a:t>
            </a:r>
            <a:r>
              <a:rPr lang="ru-RU" dirty="0" err="1" smtClean="0"/>
              <a:t>Суринов</a:t>
            </a:r>
            <a:r>
              <a:rPr lang="ru-RU" dirty="0" smtClean="0"/>
              <a:t> А.Е</a:t>
            </a:r>
            <a:r>
              <a:rPr lang="ru-RU" dirty="0" smtClean="0"/>
              <a:t>.</a:t>
            </a:r>
            <a:endParaRPr lang="en-US" dirty="0" smtClean="0"/>
          </a:p>
          <a:p>
            <a:r>
              <a:rPr lang="ru-RU" dirty="0"/>
              <a:t>Центр экономических измерений и статистики, Национальный исследовательский университет «Высшая школа экономики»</a:t>
            </a:r>
            <a:endParaRPr lang="ru-RU" dirty="0"/>
          </a:p>
        </p:txBody>
      </p:sp>
    </p:spTree>
    <p:extLst>
      <p:ext uri="{BB962C8B-B14F-4D97-AF65-F5344CB8AC3E}">
        <p14:creationId xmlns:p14="http://schemas.microsoft.com/office/powerpoint/2010/main" val="2270996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Схема корректировки денежных доходов</a:t>
            </a:r>
            <a:endParaRPr lang="ru-RU" dirty="0"/>
          </a:p>
        </p:txBody>
      </p:sp>
      <p:pic>
        <p:nvPicPr>
          <p:cNvPr id="4" name="Рисунок 3"/>
          <p:cNvPicPr>
            <a:picLocks noChangeAspect="1"/>
          </p:cNvPicPr>
          <p:nvPr/>
        </p:nvPicPr>
        <p:blipFill>
          <a:blip r:embed="rId2"/>
          <a:stretch>
            <a:fillRect/>
          </a:stretch>
        </p:blipFill>
        <p:spPr>
          <a:xfrm>
            <a:off x="1803471" y="1690688"/>
            <a:ext cx="6315598" cy="4664602"/>
          </a:xfrm>
          <a:prstGeom prst="rect">
            <a:avLst/>
          </a:prstGeom>
        </p:spPr>
      </p:pic>
    </p:spTree>
    <p:extLst>
      <p:ext uri="{BB962C8B-B14F-4D97-AF65-F5344CB8AC3E}">
        <p14:creationId xmlns:p14="http://schemas.microsoft.com/office/powerpoint/2010/main" val="752701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Результаты корректировки распределения среднедушевых доходов домохозяйств </a:t>
            </a:r>
            <a:endParaRPr lang="ru-RU" dirty="0"/>
          </a:p>
        </p:txBody>
      </p:sp>
      <p:sp>
        <p:nvSpPr>
          <p:cNvPr id="3" name="Объект 2"/>
          <p:cNvSpPr>
            <a:spLocks noGrp="1"/>
          </p:cNvSpPr>
          <p:nvPr>
            <p:ph idx="1"/>
          </p:nvPr>
        </p:nvSpPr>
        <p:spPr>
          <a:xfrm>
            <a:off x="838199" y="1825625"/>
            <a:ext cx="4969747" cy="4351338"/>
          </a:xfrm>
        </p:spPr>
        <p:txBody>
          <a:bodyPr>
            <a:normAutofit fontScale="92500" lnSpcReduction="10000"/>
          </a:bodyPr>
          <a:lstStyle/>
          <a:p>
            <a:r>
              <a:rPr lang="ru-RU" dirty="0" smtClean="0"/>
              <a:t>Среднедушевой денежный доход рассчитывался по ранжированным микроданным домохозяйств со взвешиванием</a:t>
            </a:r>
          </a:p>
          <a:p>
            <a:r>
              <a:rPr lang="ru-RU" dirty="0" smtClean="0"/>
              <a:t>Значительная корректировка доходов происходит в ТОП 2%</a:t>
            </a:r>
          </a:p>
          <a:p>
            <a:r>
              <a:rPr lang="ru-RU" dirty="0" smtClean="0"/>
              <a:t>Увеличение среднедушевого дохода в группе ТОП 1% составляет 36%</a:t>
            </a:r>
          </a:p>
          <a:p>
            <a:r>
              <a:rPr lang="ru-RU" dirty="0" smtClean="0"/>
              <a:t>Корректировка доходов в процентильных группах ниже 95% незначительная</a:t>
            </a:r>
          </a:p>
          <a:p>
            <a:r>
              <a:rPr lang="ru-RU" dirty="0" smtClean="0"/>
              <a:t>Коэффициент Джини:</a:t>
            </a:r>
          </a:p>
          <a:p>
            <a:pPr lvl="1"/>
            <a:r>
              <a:rPr lang="ru-RU" sz="1700" dirty="0" smtClean="0"/>
              <a:t>ВНДН – 0,353</a:t>
            </a:r>
          </a:p>
          <a:p>
            <a:pPr lvl="1"/>
            <a:r>
              <a:rPr lang="ru-RU" sz="1700" dirty="0" smtClean="0"/>
              <a:t>ВНДН_</a:t>
            </a:r>
            <a:r>
              <a:rPr lang="en-US" sz="1700" dirty="0" err="1" smtClean="0"/>
              <a:t>adj</a:t>
            </a:r>
            <a:r>
              <a:rPr lang="ru-RU" sz="1700" dirty="0" smtClean="0"/>
              <a:t> – 0,367</a:t>
            </a:r>
          </a:p>
          <a:p>
            <a:r>
              <a:rPr lang="ru-RU" dirty="0" err="1" smtClean="0"/>
              <a:t>Децильный</a:t>
            </a:r>
            <a:r>
              <a:rPr lang="ru-RU" dirty="0" smtClean="0"/>
              <a:t> коэффициент</a:t>
            </a:r>
          </a:p>
          <a:p>
            <a:pPr lvl="1"/>
            <a:r>
              <a:rPr lang="ru-RU" sz="1700" dirty="0"/>
              <a:t>ВНДН – </a:t>
            </a:r>
            <a:r>
              <a:rPr lang="ru-RU" sz="1700" dirty="0" smtClean="0"/>
              <a:t>4,73</a:t>
            </a:r>
            <a:endParaRPr lang="ru-RU" sz="1700" dirty="0"/>
          </a:p>
          <a:p>
            <a:pPr lvl="1"/>
            <a:r>
              <a:rPr lang="ru-RU" sz="1700" dirty="0"/>
              <a:t>ВНДН_</a:t>
            </a:r>
            <a:r>
              <a:rPr lang="en-US" sz="1700" dirty="0" err="1"/>
              <a:t>adj</a:t>
            </a:r>
            <a:r>
              <a:rPr lang="ru-RU" sz="1700" dirty="0"/>
              <a:t> – </a:t>
            </a:r>
            <a:r>
              <a:rPr lang="ru-RU" sz="1700" dirty="0" smtClean="0"/>
              <a:t>5,36</a:t>
            </a:r>
            <a:endParaRPr lang="ru-RU" sz="1700" dirty="0"/>
          </a:p>
        </p:txBody>
      </p:sp>
      <p:graphicFrame>
        <p:nvGraphicFramePr>
          <p:cNvPr id="8" name="Диаграмма 7"/>
          <p:cNvGraphicFramePr>
            <a:graphicFrameLocks/>
          </p:cNvGraphicFramePr>
          <p:nvPr>
            <p:extLst>
              <p:ext uri="{D42A27DB-BD31-4B8C-83A1-F6EECF244321}">
                <p14:modId xmlns:p14="http://schemas.microsoft.com/office/powerpoint/2010/main" val="3039816919"/>
              </p:ext>
            </p:extLst>
          </p:nvPr>
        </p:nvGraphicFramePr>
        <p:xfrm>
          <a:off x="6096000" y="1825625"/>
          <a:ext cx="4572000" cy="3952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7036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707356" cy="1325563"/>
          </a:xfrm>
        </p:spPr>
        <p:txBody>
          <a:bodyPr>
            <a:normAutofit/>
          </a:bodyPr>
          <a:lstStyle/>
          <a:p>
            <a:r>
              <a:rPr lang="ru-RU" sz="3200" dirty="0" smtClean="0"/>
              <a:t>Детализация распределения доходов и в ТОП 5% и ТОП 1,8%</a:t>
            </a:r>
            <a:endParaRPr lang="ru-RU" sz="3200" dirty="0"/>
          </a:p>
        </p:txBody>
      </p:sp>
      <p:graphicFrame>
        <p:nvGraphicFramePr>
          <p:cNvPr id="9" name="Диаграмма 8"/>
          <p:cNvGraphicFramePr>
            <a:graphicFrameLocks/>
          </p:cNvGraphicFramePr>
          <p:nvPr>
            <p:extLst>
              <p:ext uri="{D42A27DB-BD31-4B8C-83A1-F6EECF244321}">
                <p14:modId xmlns:p14="http://schemas.microsoft.com/office/powerpoint/2010/main" val="1685035125"/>
              </p:ext>
            </p:extLst>
          </p:nvPr>
        </p:nvGraphicFramePr>
        <p:xfrm>
          <a:off x="1014884" y="2035367"/>
          <a:ext cx="4360984" cy="36419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p:cNvGraphicFramePr>
            <a:graphicFrameLocks/>
          </p:cNvGraphicFramePr>
          <p:nvPr>
            <p:extLst>
              <p:ext uri="{D42A27DB-BD31-4B8C-83A1-F6EECF244321}">
                <p14:modId xmlns:p14="http://schemas.microsoft.com/office/powerpoint/2010/main" val="3202800434"/>
              </p:ext>
            </p:extLst>
          </p:nvPr>
        </p:nvGraphicFramePr>
        <p:xfrm>
          <a:off x="6396142" y="2035367"/>
          <a:ext cx="4524375"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7755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Доля от общего объема денежных доходов населения</a:t>
            </a:r>
            <a:endParaRPr lang="ru-RU" dirty="0"/>
          </a:p>
        </p:txBody>
      </p:sp>
      <p:sp>
        <p:nvSpPr>
          <p:cNvPr id="12" name="Объект 2"/>
          <p:cNvSpPr>
            <a:spLocks noGrp="1"/>
          </p:cNvSpPr>
          <p:nvPr>
            <p:ph idx="1"/>
          </p:nvPr>
        </p:nvSpPr>
        <p:spPr>
          <a:xfrm>
            <a:off x="838200" y="5689827"/>
            <a:ext cx="9883391" cy="487136"/>
          </a:xfrm>
        </p:spPr>
        <p:txBody>
          <a:bodyPr>
            <a:normAutofit/>
          </a:bodyPr>
          <a:lstStyle/>
          <a:p>
            <a:pPr marL="0" indent="0">
              <a:buNone/>
            </a:pPr>
            <a:r>
              <a:rPr lang="ru-RU" sz="1600" dirty="0" smtClean="0"/>
              <a:t>Умеренная корректировка в ТОП 10% и намного более выраженная в ТОП 1%</a:t>
            </a:r>
            <a:endParaRPr lang="ru-RU" sz="1600" dirty="0"/>
          </a:p>
        </p:txBody>
      </p:sp>
      <p:graphicFrame>
        <p:nvGraphicFramePr>
          <p:cNvPr id="9" name="Диаграмма 8"/>
          <p:cNvGraphicFramePr>
            <a:graphicFrameLocks/>
          </p:cNvGraphicFramePr>
          <p:nvPr>
            <p:extLst>
              <p:ext uri="{D42A27DB-BD31-4B8C-83A1-F6EECF244321}">
                <p14:modId xmlns:p14="http://schemas.microsoft.com/office/powerpoint/2010/main" val="3889908209"/>
              </p:ext>
            </p:extLst>
          </p:nvPr>
        </p:nvGraphicFramePr>
        <p:xfrm>
          <a:off x="7359390" y="2190671"/>
          <a:ext cx="4272977" cy="25612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Диаграмма 9"/>
          <p:cNvGraphicFramePr>
            <a:graphicFrameLocks/>
          </p:cNvGraphicFramePr>
          <p:nvPr>
            <p:extLst>
              <p:ext uri="{D42A27DB-BD31-4B8C-83A1-F6EECF244321}">
                <p14:modId xmlns:p14="http://schemas.microsoft.com/office/powerpoint/2010/main" val="110040517"/>
              </p:ext>
            </p:extLst>
          </p:nvPr>
        </p:nvGraphicFramePr>
        <p:xfrm>
          <a:off x="506153" y="2190671"/>
          <a:ext cx="6674136" cy="25612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69586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Распределение домашних хозяйств в равных интервалах по доходу</a:t>
            </a:r>
            <a:endParaRPr lang="ru-RU" dirty="0"/>
          </a:p>
        </p:txBody>
      </p:sp>
      <p:graphicFrame>
        <p:nvGraphicFramePr>
          <p:cNvPr id="4" name="Диаграмма 3"/>
          <p:cNvGraphicFramePr>
            <a:graphicFrameLocks/>
          </p:cNvGraphicFramePr>
          <p:nvPr>
            <p:extLst>
              <p:ext uri="{D42A27DB-BD31-4B8C-83A1-F6EECF244321}">
                <p14:modId xmlns:p14="http://schemas.microsoft.com/office/powerpoint/2010/main" val="2939328511"/>
              </p:ext>
            </p:extLst>
          </p:nvPr>
        </p:nvGraphicFramePr>
        <p:xfrm>
          <a:off x="838200" y="2134225"/>
          <a:ext cx="5496784" cy="28724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p:cNvGraphicFramePr>
            <a:graphicFrameLocks/>
          </p:cNvGraphicFramePr>
          <p:nvPr>
            <p:extLst>
              <p:ext uri="{D42A27DB-BD31-4B8C-83A1-F6EECF244321}">
                <p14:modId xmlns:p14="http://schemas.microsoft.com/office/powerpoint/2010/main" val="3038591544"/>
              </p:ext>
            </p:extLst>
          </p:nvPr>
        </p:nvGraphicFramePr>
        <p:xfrm>
          <a:off x="7495082" y="2134226"/>
          <a:ext cx="3858718" cy="2332844"/>
        </p:xfrm>
        <a:graphic>
          <a:graphicData uri="http://schemas.openxmlformats.org/drawingml/2006/chart">
            <c:chart xmlns:c="http://schemas.openxmlformats.org/drawingml/2006/chart" xmlns:r="http://schemas.openxmlformats.org/officeDocument/2006/relationships" r:id="rId3"/>
          </a:graphicData>
        </a:graphic>
      </p:graphicFrame>
      <p:sp>
        <p:nvSpPr>
          <p:cNvPr id="6" name="Объект 2"/>
          <p:cNvSpPr>
            <a:spLocks noGrp="1"/>
          </p:cNvSpPr>
          <p:nvPr>
            <p:ph idx="1"/>
          </p:nvPr>
        </p:nvSpPr>
        <p:spPr>
          <a:xfrm>
            <a:off x="838200" y="5450252"/>
            <a:ext cx="10389433" cy="487136"/>
          </a:xfrm>
        </p:spPr>
        <p:txBody>
          <a:bodyPr>
            <a:normAutofit/>
          </a:bodyPr>
          <a:lstStyle/>
          <a:p>
            <a:pPr marL="0" indent="0">
              <a:buNone/>
            </a:pPr>
            <a:r>
              <a:rPr lang="ru-RU" sz="1600" dirty="0" smtClean="0"/>
              <a:t>Корректировка главным образом в группе домашних хозяйств со среднедушевым доходом более 180 000 руб.</a:t>
            </a:r>
            <a:endParaRPr lang="ru-RU" sz="1600" dirty="0"/>
          </a:p>
        </p:txBody>
      </p:sp>
    </p:spTree>
    <p:extLst>
      <p:ext uri="{BB962C8B-B14F-4D97-AF65-F5344CB8AC3E}">
        <p14:creationId xmlns:p14="http://schemas.microsoft.com/office/powerpoint/2010/main" val="3260663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Заключение</a:t>
            </a:r>
            <a:endParaRPr lang="ru-RU" dirty="0"/>
          </a:p>
        </p:txBody>
      </p:sp>
      <p:sp>
        <p:nvSpPr>
          <p:cNvPr id="3" name="Объект 2"/>
          <p:cNvSpPr>
            <a:spLocks noGrp="1"/>
          </p:cNvSpPr>
          <p:nvPr>
            <p:ph idx="1"/>
          </p:nvPr>
        </p:nvSpPr>
        <p:spPr/>
        <p:txBody>
          <a:bodyPr>
            <a:normAutofit fontScale="92500"/>
          </a:bodyPr>
          <a:lstStyle/>
          <a:p>
            <a:r>
              <a:rPr lang="ru-RU" dirty="0" smtClean="0"/>
              <a:t>Важным потенциальным источником данных для повышения качества оценок распределения доходов населения являются налоговые данные. Предложена методика корректировки верхней части распределения индивидуальных и среднедушевых доходов по данным обследования с использованием микроданных ВНДН и агрегированных данных налоговой статистики.</a:t>
            </a:r>
          </a:p>
          <a:p>
            <a:r>
              <a:rPr lang="ru-RU" dirty="0" smtClean="0"/>
              <a:t>Выполненные экспериментальные расчеты показывают, что корректировка среднедушевых доходов на основе налоговых происходит главным образом в группе ТОП 2%.</a:t>
            </a:r>
          </a:p>
          <a:p>
            <a:r>
              <a:rPr lang="ru-RU" dirty="0" smtClean="0"/>
              <a:t>Предложенный подход предполагает </a:t>
            </a:r>
            <a:r>
              <a:rPr lang="ru-RU" dirty="0"/>
              <a:t>применение </a:t>
            </a:r>
            <a:r>
              <a:rPr lang="ru-RU" dirty="0" err="1"/>
              <a:t>корретировки</a:t>
            </a:r>
            <a:r>
              <a:rPr lang="ru-RU" dirty="0"/>
              <a:t> доходов по данным ФНС на уровне микроданных обследования, что обеспечивает гибкость </a:t>
            </a:r>
            <a:r>
              <a:rPr lang="ru-RU" dirty="0" smtClean="0"/>
              <a:t>и позволяет не только рассчитывать любые оценки дифференциации доходов, но и проводить эти расчеты и сравнения для различных подгрупп домашних хозяйств. </a:t>
            </a:r>
          </a:p>
          <a:p>
            <a:r>
              <a:rPr lang="ru-RU" dirty="0" smtClean="0"/>
              <a:t>В качестве дальнейших шагов по улучшению оценок верхней части распределения доходов целесообразно рассмотреть возможность дополнения предложенной процедуры корректировки доходов в верхней части распределения в ВНДН процедурами </a:t>
            </a:r>
            <a:r>
              <a:rPr lang="ru-RU" dirty="0" err="1" smtClean="0"/>
              <a:t>перевзвешивания</a:t>
            </a:r>
            <a:r>
              <a:rPr lang="ru-RU" dirty="0" smtClean="0"/>
              <a:t> на уровне лиц и домашних хозяйств.</a:t>
            </a:r>
          </a:p>
          <a:p>
            <a:r>
              <a:rPr lang="ru-RU" dirty="0" smtClean="0"/>
              <a:t>В дальнейшем было бы целесообразно </a:t>
            </a:r>
            <a:r>
              <a:rPr lang="ru-RU" dirty="0"/>
              <a:t>также перейти к более детальному уровню представления агрегированных показателей доходов по данным ФНС в верхней части распределения, выделить помимо ТОП 1% группы 0,5% и 0,1% в целях получения более точных характеристик правого края распределения.</a:t>
            </a:r>
          </a:p>
          <a:p>
            <a:endParaRPr lang="ru-RU" dirty="0"/>
          </a:p>
        </p:txBody>
      </p:sp>
    </p:spTree>
    <p:extLst>
      <p:ext uri="{BB962C8B-B14F-4D97-AF65-F5344CB8AC3E}">
        <p14:creationId xmlns:p14="http://schemas.microsoft.com/office/powerpoint/2010/main" val="2397536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Проблема недооценки доходов населения в верхней части распределения</a:t>
            </a:r>
            <a:endParaRPr lang="ru-RU" dirty="0"/>
          </a:p>
        </p:txBody>
      </p:sp>
      <p:sp>
        <p:nvSpPr>
          <p:cNvPr id="3" name="Объект 2"/>
          <p:cNvSpPr>
            <a:spLocks noGrp="1"/>
          </p:cNvSpPr>
          <p:nvPr>
            <p:ph idx="1"/>
          </p:nvPr>
        </p:nvSpPr>
        <p:spPr/>
        <p:txBody>
          <a:bodyPr>
            <a:normAutofit/>
          </a:bodyPr>
          <a:lstStyle/>
          <a:p>
            <a:r>
              <a:rPr lang="ru-RU" sz="1800" dirty="0"/>
              <a:t>Известной проблемой оценивания распределения доходов населения по данным исключительно обследований населения является недостаточная представительность оценок доходов в верхней части распределения. </a:t>
            </a:r>
            <a:r>
              <a:rPr lang="ru-RU" sz="1800" dirty="0" smtClean="0"/>
              <a:t>Главной причиной является невозможность опроса интервьюерами домохозяйств с высокими и очень высокими доходами, а также занижение высоких доходов.</a:t>
            </a:r>
          </a:p>
          <a:p>
            <a:r>
              <a:rPr lang="ru-RU" dirty="0" smtClean="0"/>
              <a:t>Другим источником данных является административная (налоговая) статистика. Проблема оценки «правого хвоста» распределения здесь решается более успешно, поскольку с высоких доходов уплачиваются налоги, но налоговые данные не охватывают или плохо охватывают людей с нулевыми, низкими и средними доходами. Большая часть доходов в области низких и средних часто оказываются не облагаемыми налогами.</a:t>
            </a:r>
            <a:endParaRPr lang="ru-RU" sz="1800" dirty="0" smtClean="0"/>
          </a:p>
        </p:txBody>
      </p:sp>
    </p:spTree>
    <p:extLst>
      <p:ext uri="{BB962C8B-B14F-4D97-AF65-F5344CB8AC3E}">
        <p14:creationId xmlns:p14="http://schemas.microsoft.com/office/powerpoint/2010/main" val="921523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Используемые данные</a:t>
            </a:r>
            <a:endParaRPr lang="ru-RU" dirty="0"/>
          </a:p>
        </p:txBody>
      </p:sp>
      <p:sp>
        <p:nvSpPr>
          <p:cNvPr id="3" name="Объект 2"/>
          <p:cNvSpPr>
            <a:spLocks noGrp="1"/>
          </p:cNvSpPr>
          <p:nvPr>
            <p:ph idx="1"/>
          </p:nvPr>
        </p:nvSpPr>
        <p:spPr/>
        <p:txBody>
          <a:bodyPr/>
          <a:lstStyle/>
          <a:p>
            <a:r>
              <a:rPr lang="ru-RU" dirty="0" smtClean="0"/>
              <a:t>Микроданные Выборочного наблюдения </a:t>
            </a:r>
            <a:r>
              <a:rPr lang="ru-RU" dirty="0"/>
              <a:t>доходов населения и участия в социальных </a:t>
            </a:r>
            <a:r>
              <a:rPr lang="ru-RU" dirty="0" smtClean="0"/>
              <a:t>программах (ВНДН), Росстат</a:t>
            </a:r>
          </a:p>
          <a:p>
            <a:pPr lvl="1"/>
            <a:r>
              <a:rPr lang="ru-RU" dirty="0" smtClean="0"/>
              <a:t>Обследование </a:t>
            </a:r>
            <a:r>
              <a:rPr lang="ru-RU" dirty="0" smtClean="0"/>
              <a:t>ежегодное</a:t>
            </a:r>
            <a:r>
              <a:rPr lang="ru-RU" dirty="0" smtClean="0"/>
              <a:t>, данные за 2020 г. (обследование 2021 г.)</a:t>
            </a:r>
          </a:p>
          <a:p>
            <a:pPr lvl="1"/>
            <a:r>
              <a:rPr lang="ru-RU" dirty="0"/>
              <a:t>Выборка – 60 тыс. домашних хозяйств, 128776 членов домохозяйств</a:t>
            </a:r>
          </a:p>
          <a:p>
            <a:pPr lvl="1"/>
            <a:r>
              <a:rPr lang="ru-RU" dirty="0" smtClean="0"/>
              <a:t>Микроданные обследования индивидуальные и по домашним хозяйствам находятся в открытом доступе</a:t>
            </a:r>
          </a:p>
          <a:p>
            <a:pPr lvl="1"/>
            <a:r>
              <a:rPr lang="ru-RU" dirty="0" smtClean="0"/>
              <a:t>Весовые коэффициенты для распространения результатов как по индивидуальным данным, так и по домашним хозяйствам</a:t>
            </a:r>
          </a:p>
          <a:p>
            <a:r>
              <a:rPr lang="ru-RU" dirty="0" smtClean="0"/>
              <a:t>Агрегированные данные ФНС</a:t>
            </a:r>
          </a:p>
          <a:p>
            <a:pPr lvl="1"/>
            <a:r>
              <a:rPr lang="ru-RU" dirty="0" smtClean="0"/>
              <a:t>Агрегаты по 1-процентным группам ранжированных по величине дохода за 2020 г.</a:t>
            </a:r>
          </a:p>
          <a:p>
            <a:pPr lvl="1"/>
            <a:r>
              <a:rPr lang="ru-RU" dirty="0" smtClean="0"/>
              <a:t>Средний </a:t>
            </a:r>
            <a:r>
              <a:rPr lang="ru-RU" dirty="0" smtClean="0"/>
              <a:t>трудовой денежный </a:t>
            </a:r>
            <a:r>
              <a:rPr lang="ru-RU" dirty="0" smtClean="0"/>
              <a:t>доход в группе и размер группы</a:t>
            </a:r>
            <a:endParaRPr lang="ru-RU" dirty="0"/>
          </a:p>
        </p:txBody>
      </p:sp>
    </p:spTree>
    <p:extLst>
      <p:ext uri="{BB962C8B-B14F-4D97-AF65-F5344CB8AC3E}">
        <p14:creationId xmlns:p14="http://schemas.microsoft.com/office/powerpoint/2010/main" val="3570017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Особенности использования налоговых данных</a:t>
            </a:r>
            <a:endParaRPr lang="ru-RU" dirty="0"/>
          </a:p>
        </p:txBody>
      </p:sp>
      <p:sp>
        <p:nvSpPr>
          <p:cNvPr id="3" name="Объект 2"/>
          <p:cNvSpPr>
            <a:spLocks noGrp="1"/>
          </p:cNvSpPr>
          <p:nvPr>
            <p:ph idx="1"/>
          </p:nvPr>
        </p:nvSpPr>
        <p:spPr/>
        <p:txBody>
          <a:bodyPr/>
          <a:lstStyle/>
          <a:p>
            <a:pPr fontAlgn="ctr"/>
            <a:r>
              <a:rPr lang="ru-RU" dirty="0" smtClean="0"/>
              <a:t>Микроданные </a:t>
            </a:r>
            <a:r>
              <a:rPr lang="ru-RU" dirty="0"/>
              <a:t>как правило недоступны для совместного использования с </a:t>
            </a:r>
            <a:r>
              <a:rPr lang="ru-RU" dirty="0" err="1" smtClean="0"/>
              <a:t>микроданными</a:t>
            </a:r>
            <a:r>
              <a:rPr lang="ru-RU" dirty="0" smtClean="0"/>
              <a:t> обследований. Чаще всего доступны данные, агрегированные на уровне процентильных или других групп.</a:t>
            </a:r>
          </a:p>
          <a:p>
            <a:pPr fontAlgn="ctr"/>
            <a:r>
              <a:rPr lang="ru-RU" dirty="0" smtClean="0"/>
              <a:t>Данные не охватывают всю генеральную совокупность населения в трудоспособном возрасте, включают только лиц, имевши налогооблагаемые доход в отчетном периоде.</a:t>
            </a:r>
            <a:endParaRPr lang="ru-RU" dirty="0"/>
          </a:p>
          <a:p>
            <a:pPr fontAlgn="ctr"/>
            <a:r>
              <a:rPr lang="ru-RU" dirty="0"/>
              <a:t>Статистической единицей является персона, </a:t>
            </a:r>
            <a:r>
              <a:rPr lang="ru-RU" dirty="0" smtClean="0"/>
              <a:t>налогоплательщик, а </a:t>
            </a:r>
            <a:r>
              <a:rPr lang="ru-RU" dirty="0"/>
              <a:t>не </a:t>
            </a:r>
            <a:r>
              <a:rPr lang="ru-RU" dirty="0" smtClean="0"/>
              <a:t>семья или домашнее хозяйство. Идентификация домашних хозяйств в данных налоговой службы также не представляется возможной.</a:t>
            </a:r>
            <a:endParaRPr lang="ru-RU" dirty="0"/>
          </a:p>
          <a:p>
            <a:endParaRPr lang="ru-RU" dirty="0"/>
          </a:p>
        </p:txBody>
      </p:sp>
    </p:spTree>
    <p:extLst>
      <p:ext uri="{BB962C8B-B14F-4D97-AF65-F5344CB8AC3E}">
        <p14:creationId xmlns:p14="http://schemas.microsoft.com/office/powerpoint/2010/main" val="832853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Варианты использования данных обследования и налоговых данных для оценки доходов</a:t>
            </a:r>
            <a:endParaRPr lang="ru-RU" dirty="0"/>
          </a:p>
        </p:txBody>
      </p:sp>
      <p:sp>
        <p:nvSpPr>
          <p:cNvPr id="3" name="Объект 2"/>
          <p:cNvSpPr>
            <a:spLocks noGrp="1"/>
          </p:cNvSpPr>
          <p:nvPr>
            <p:ph idx="1"/>
          </p:nvPr>
        </p:nvSpPr>
        <p:spPr/>
        <p:txBody>
          <a:bodyPr/>
          <a:lstStyle/>
          <a:p>
            <a:r>
              <a:rPr lang="ru-RU" dirty="0" smtClean="0"/>
              <a:t>Использование параметров распределения Парето, оцененных по налоговым данным, для применения этого распределения к данным обследования доходов с целью коррекции правого хвоста распределения.</a:t>
            </a:r>
          </a:p>
          <a:p>
            <a:r>
              <a:rPr lang="ru-RU" dirty="0" smtClean="0"/>
              <a:t>Импутация доходов по данным обследования в правой части распределения на основе налоговых данных на основе построения моделей. Такой подход применим только в случае доступности микроданных налоговой службы.</a:t>
            </a:r>
          </a:p>
          <a:p>
            <a:r>
              <a:rPr lang="ru-RU" dirty="0" smtClean="0"/>
              <a:t>Корректировка (импутация) оценок дохода верхних групп по доходам в обследовании на основе данных по доходам соответствующих групп по налоговым данным. В большинстве случаев средние значения дохода в группах по данным обследования заменяются соответствующими средними значениями групп по налоговым данным.</a:t>
            </a:r>
          </a:p>
          <a:p>
            <a:endParaRPr lang="ru-RU" dirty="0" smtClean="0"/>
          </a:p>
        </p:txBody>
      </p:sp>
    </p:spTree>
    <p:extLst>
      <p:ext uri="{BB962C8B-B14F-4D97-AF65-F5344CB8AC3E}">
        <p14:creationId xmlns:p14="http://schemas.microsoft.com/office/powerpoint/2010/main" val="2365901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Выбранный подход: Корректировка </a:t>
            </a:r>
            <a:r>
              <a:rPr lang="ru-RU" sz="2800" dirty="0" smtClean="0"/>
              <a:t>верхней части распределения индивидуальных денежных доходов по </a:t>
            </a:r>
            <a:r>
              <a:rPr lang="ru-RU" sz="2800" dirty="0" smtClean="0"/>
              <a:t>данным </a:t>
            </a:r>
            <a:r>
              <a:rPr lang="ru-RU" sz="2800" dirty="0" smtClean="0"/>
              <a:t>налоговой </a:t>
            </a:r>
            <a:r>
              <a:rPr lang="ru-RU" sz="2800" dirty="0" smtClean="0"/>
              <a:t>службы</a:t>
            </a:r>
            <a:endParaRPr lang="ru-RU" sz="2800" dirty="0"/>
          </a:p>
        </p:txBody>
      </p:sp>
      <p:sp>
        <p:nvSpPr>
          <p:cNvPr id="3" name="Объект 2"/>
          <p:cNvSpPr>
            <a:spLocks noGrp="1"/>
          </p:cNvSpPr>
          <p:nvPr>
            <p:ph idx="1"/>
          </p:nvPr>
        </p:nvSpPr>
        <p:spPr/>
        <p:txBody>
          <a:bodyPr/>
          <a:lstStyle/>
          <a:p>
            <a:r>
              <a:rPr lang="ru-RU" dirty="0"/>
              <a:t>Д</a:t>
            </a:r>
            <a:r>
              <a:rPr lang="ru-RU" dirty="0" smtClean="0"/>
              <a:t>анные ФНС доступны только в агрегированном виде по 1-процентным группам по налогооблагаемым трудовым доходам. В связи с этим был выбран вариант корректировки индивидуальных доходов в ТОП-группах по доходам по данным ВНДН</a:t>
            </a:r>
          </a:p>
          <a:p>
            <a:r>
              <a:rPr lang="ru-RU" dirty="0" smtClean="0"/>
              <a:t>Абсолютное совпадения определения показателей доходов в обследовании и налоговых данных сложно обеспечить на практике. Обычно стараются привести их к насколько возможно близкому виду. В данном случае использовались данные ФНС по трудовым доходам и данные обследования по трудовым денежным доходам до вычета налога. Показатели являются достаточно близкими по содержанию.</a:t>
            </a:r>
          </a:p>
          <a:p>
            <a:r>
              <a:rPr lang="ru-RU" dirty="0" smtClean="0"/>
              <a:t>Доступность </a:t>
            </a:r>
            <a:r>
              <a:rPr lang="ru-RU" dirty="0"/>
              <a:t>микроданных ВНДН позволяет гибко настраивать правила образования групп в ВНДН в соответствии с процентильными группами в агрегатах данных </a:t>
            </a:r>
            <a:r>
              <a:rPr lang="ru-RU" dirty="0" smtClean="0"/>
              <a:t>ФНС</a:t>
            </a:r>
          </a:p>
          <a:p>
            <a:r>
              <a:rPr lang="ru-RU" dirty="0" smtClean="0"/>
              <a:t>Корректировка заключается во вменении в ТОП-группах ранжированных по доходу и взвешенных микроданных ВНДН среднего дохода из соответствующих ТОП-групп ФНС.</a:t>
            </a:r>
          </a:p>
          <a:p>
            <a:endParaRPr lang="ru-RU" dirty="0" smtClean="0"/>
          </a:p>
          <a:p>
            <a:endParaRPr lang="ru-RU" dirty="0"/>
          </a:p>
        </p:txBody>
      </p:sp>
    </p:spTree>
    <p:extLst>
      <p:ext uri="{BB962C8B-B14F-4D97-AF65-F5344CB8AC3E}">
        <p14:creationId xmlns:p14="http://schemas.microsoft.com/office/powerpoint/2010/main" val="2303228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Методика корректировки распределения индивидуальных доходов</a:t>
            </a:r>
            <a:endParaRPr lang="ru-RU" dirty="0"/>
          </a:p>
        </p:txBody>
      </p:sp>
      <p:sp>
        <p:nvSpPr>
          <p:cNvPr id="3" name="Объект 2"/>
          <p:cNvSpPr>
            <a:spLocks noGrp="1"/>
          </p:cNvSpPr>
          <p:nvPr>
            <p:ph idx="1"/>
          </p:nvPr>
        </p:nvSpPr>
        <p:spPr/>
        <p:txBody>
          <a:bodyPr>
            <a:normAutofit/>
          </a:bodyPr>
          <a:lstStyle/>
          <a:p>
            <a:r>
              <a:rPr lang="ru-RU" dirty="0" smtClean="0"/>
              <a:t>Ранжирование данных ВНДН по доходу в порядке убывания величины дохода</a:t>
            </a:r>
          </a:p>
          <a:p>
            <a:r>
              <a:rPr lang="ru-RU" dirty="0" smtClean="0"/>
              <a:t>Выделение групп, идентичных по размеру процентильным группам ФНС с учетом коэффициента взвешивания ВНДН</a:t>
            </a:r>
          </a:p>
          <a:p>
            <a:r>
              <a:rPr lang="ru-RU" dirty="0" smtClean="0"/>
              <a:t>Расчет среднего дохода в группах ВНДН</a:t>
            </a:r>
          </a:p>
          <a:p>
            <a:r>
              <a:rPr lang="ru-RU" dirty="0" smtClean="0"/>
              <a:t>Определение точки пересечения распределения доходов в ВНДН и ФНС. В левой части распределения средний доход в ВНДН превышает средний доход в ФНС. Начиная с определенной группы, доходы по данным ФНС превышают доходы в соответствующих группах ВНДН.</a:t>
            </a:r>
          </a:p>
          <a:p>
            <a:r>
              <a:rPr lang="ru-RU" dirty="0" smtClean="0"/>
              <a:t>Корректировка распределения доходов в ВНДН заключается во вменении среднего дохода ФНС в ТОП-группах ВНДН, средний доход в которых меньше дохода ФНС.</a:t>
            </a:r>
          </a:p>
          <a:p>
            <a:r>
              <a:rPr lang="ru-RU" dirty="0" smtClean="0"/>
              <a:t>Помимо корректировки распределения доходов по данным ФНС осуществляется также корректировка доходов на уровне микроданных ВНДН импутацией соответствующего среднего дохода по данным ФНС. Это позволяет рассчитывать различные индикаторы неравномерности распределения индивидуальных доходов для любых категорий респондентов, а также распространить корректировку на среднедушевые доходы домашних хозяйств.</a:t>
            </a:r>
          </a:p>
        </p:txBody>
      </p:sp>
    </p:spTree>
    <p:extLst>
      <p:ext uri="{BB962C8B-B14F-4D97-AF65-F5344CB8AC3E}">
        <p14:creationId xmlns:p14="http://schemas.microsoft.com/office/powerpoint/2010/main" val="569713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Распределение доходов в ВНДН и ФНС в процентильных группах</a:t>
            </a:r>
            <a:endParaRPr lang="ru-RU" dirty="0"/>
          </a:p>
        </p:txBody>
      </p:sp>
      <p:sp>
        <p:nvSpPr>
          <p:cNvPr id="3" name="Объект 2"/>
          <p:cNvSpPr>
            <a:spLocks noGrp="1"/>
          </p:cNvSpPr>
          <p:nvPr>
            <p:ph idx="1"/>
          </p:nvPr>
        </p:nvSpPr>
        <p:spPr>
          <a:xfrm>
            <a:off x="838200" y="1825625"/>
            <a:ext cx="4433047" cy="4351338"/>
          </a:xfrm>
        </p:spPr>
        <p:txBody>
          <a:bodyPr>
            <a:normAutofit/>
          </a:bodyPr>
          <a:lstStyle/>
          <a:p>
            <a:r>
              <a:rPr lang="ru-RU" dirty="0" smtClean="0"/>
              <a:t>Распределения пересекаются в точке 98,5%.</a:t>
            </a:r>
          </a:p>
          <a:p>
            <a:r>
              <a:rPr lang="ru-RU" dirty="0" smtClean="0"/>
              <a:t>Это в целом соответствует ситуации в других странах, выполняющих подобные корректировки. Обычно доходы по налоговым данным превышают доходы по данным обследования в зоне гораздо выше 90%, часто ТОП 1-2%</a:t>
            </a:r>
            <a:endParaRPr lang="ru-RU" dirty="0"/>
          </a:p>
        </p:txBody>
      </p:sp>
      <p:graphicFrame>
        <p:nvGraphicFramePr>
          <p:cNvPr id="6" name="Диаграмма 5"/>
          <p:cNvGraphicFramePr>
            <a:graphicFrameLocks/>
          </p:cNvGraphicFramePr>
          <p:nvPr>
            <p:extLst>
              <p:ext uri="{D42A27DB-BD31-4B8C-83A1-F6EECF244321}">
                <p14:modId xmlns:p14="http://schemas.microsoft.com/office/powerpoint/2010/main" val="3298367664"/>
              </p:ext>
            </p:extLst>
          </p:nvPr>
        </p:nvGraphicFramePr>
        <p:xfrm>
          <a:off x="6167072" y="1535750"/>
          <a:ext cx="4781550" cy="43291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5619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Подходы к корректировке среднедушевых доходов домашних хозяйств</a:t>
            </a:r>
            <a:endParaRPr lang="ru-RU" dirty="0"/>
          </a:p>
        </p:txBody>
      </p:sp>
      <p:sp>
        <p:nvSpPr>
          <p:cNvPr id="3" name="Объект 2"/>
          <p:cNvSpPr>
            <a:spLocks noGrp="1"/>
          </p:cNvSpPr>
          <p:nvPr>
            <p:ph idx="1"/>
          </p:nvPr>
        </p:nvSpPr>
        <p:spPr/>
        <p:txBody>
          <a:bodyPr>
            <a:normAutofit lnSpcReduction="10000"/>
          </a:bodyPr>
          <a:lstStyle/>
          <a:p>
            <a:pPr fontAlgn="ctr"/>
            <a:r>
              <a:rPr lang="ru-RU" dirty="0" smtClean="0"/>
              <a:t>Оценить средние доли </a:t>
            </a:r>
            <a:r>
              <a:rPr lang="ru-RU" dirty="0"/>
              <a:t>вклада других членов </a:t>
            </a:r>
            <a:r>
              <a:rPr lang="ru-RU" dirty="0" smtClean="0"/>
              <a:t>домохозяйства в </a:t>
            </a:r>
            <a:r>
              <a:rPr lang="ru-RU" dirty="0"/>
              <a:t>ТОП-группе </a:t>
            </a:r>
            <a:r>
              <a:rPr lang="ru-RU" dirty="0" smtClean="0"/>
              <a:t>по данным обследования в стратах по размеру домохозяйства. </a:t>
            </a:r>
            <a:r>
              <a:rPr lang="ru-RU" dirty="0"/>
              <a:t>Применить </a:t>
            </a:r>
            <a:r>
              <a:rPr lang="ru-RU" dirty="0" smtClean="0"/>
              <a:t>оценки к скорректированным оценкам средних значений индивидуальных доходов в группах. В этом случае мы получаем оценку среднедушевых доходов на уровне ТОП-групп по индивидуальным доходам. Необходимо решить задачу интеграции этих «домохозяйств» с другими домохозяйствами в обследовании.</a:t>
            </a:r>
            <a:endParaRPr lang="ru-RU" dirty="0"/>
          </a:p>
          <a:p>
            <a:pPr fontAlgn="ctr"/>
            <a:r>
              <a:rPr lang="ru-RU" dirty="0" smtClean="0"/>
              <a:t>В некоторых случаях используется такая логика. Считается, что доходы остальных членов домохозяйства малы по сравнению с доходом лиц в группах с очень высокими доходами, так же как и вероятность того, что два лица из ТОП-группы попадают в одно домохозяйство. Этими доходами можно пренебречь и считать их доход доходом домохозяйства. Среднедушевой доход в этих ТОП-группах рассчитывать исходя из среднего размера домашнего хозяйства в таких группах по данным обследования. Оценки распределения доходов внутри домохозяйств в ТОП-группах по данным ВНДН показал, что доходы других членов домохозяйства по сравнению с максимальным доходом в домохозяйстве оказываются существенными, и ими нельзя пренебрегать.</a:t>
            </a:r>
            <a:endParaRPr lang="ru-RU" dirty="0"/>
          </a:p>
          <a:p>
            <a:pPr fontAlgn="ctr"/>
            <a:r>
              <a:rPr lang="ru-RU" dirty="0" smtClean="0"/>
              <a:t>Наличие микроданных ВНДН на уровне домашних хозяйств и членов домохозяйства позволяет применить более гибкий вариант корректировки, заключающийся в расчете совокупного денежного дохода домохозяйств на основе скорректированных по данным ФНС индивидуальных микроданных ВНДН.</a:t>
            </a:r>
          </a:p>
          <a:p>
            <a:pPr lvl="1"/>
            <a:endParaRPr lang="ru-RU" dirty="0" smtClean="0"/>
          </a:p>
          <a:p>
            <a:pPr lvl="1"/>
            <a:endParaRPr lang="ru-RU" dirty="0"/>
          </a:p>
        </p:txBody>
      </p:sp>
    </p:spTree>
    <p:extLst>
      <p:ext uri="{BB962C8B-B14F-4D97-AF65-F5344CB8AC3E}">
        <p14:creationId xmlns:p14="http://schemas.microsoft.com/office/powerpoint/2010/main" val="364634398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1359</TotalTime>
  <Words>1305</Words>
  <Application>Microsoft Office PowerPoint</Application>
  <PresentationFormat>Широкоэкранный</PresentationFormat>
  <Paragraphs>75</Paragraphs>
  <Slides>15</Slides>
  <Notes>2</Notes>
  <HiddenSlides>1</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Calibri</vt:lpstr>
      <vt:lpstr>Calibri Light</vt:lpstr>
      <vt:lpstr>Тема Office</vt:lpstr>
      <vt:lpstr>Повышение качества оценок распределения доходов населения на основе совместного использования статистических обследований и административных источников данных </vt:lpstr>
      <vt:lpstr>Проблема недооценки доходов населения в верхней части распределения</vt:lpstr>
      <vt:lpstr>Используемые данные</vt:lpstr>
      <vt:lpstr>Особенности использования налоговых данных</vt:lpstr>
      <vt:lpstr>Варианты использования данных обследования и налоговых данных для оценки доходов</vt:lpstr>
      <vt:lpstr>Выбранный подход: Корректировка верхней части распределения индивидуальных денежных доходов по данным налоговой службы</vt:lpstr>
      <vt:lpstr>Методика корректировки распределения индивидуальных доходов</vt:lpstr>
      <vt:lpstr>Распределение доходов в ВНДН и ФНС в процентильных группах</vt:lpstr>
      <vt:lpstr>Подходы к корректировке среднедушевых доходов домашних хозяйств</vt:lpstr>
      <vt:lpstr>Схема корректировки денежных доходов</vt:lpstr>
      <vt:lpstr>Результаты корректировки распределения среднедушевых доходов домохозяйств </vt:lpstr>
      <vt:lpstr>Детализация распределения доходов и в ТОП 5% и ТОП 1,8%</vt:lpstr>
      <vt:lpstr>Доля от общего объема денежных доходов населения</vt:lpstr>
      <vt:lpstr>Распределение домашних хозяйств в равных интервалах по доходу</vt:lpstr>
      <vt:lpstr>Заключение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Повышение качества оценок распределения доходов населения на основе совместного использования статистических обследований и административных источников данных</dc:title>
  <dc:creator>Kuzin Sergey</dc:creator>
  <cp:lastModifiedBy>Kuzin Sergey</cp:lastModifiedBy>
  <cp:revision>98</cp:revision>
  <dcterms:created xsi:type="dcterms:W3CDTF">2024-03-11T11:49:02Z</dcterms:created>
  <dcterms:modified xsi:type="dcterms:W3CDTF">2024-04-21T07:42:35Z</dcterms:modified>
</cp:coreProperties>
</file>