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6" r:id="rId6"/>
    <p:sldId id="262" r:id="rId7"/>
    <p:sldId id="263" r:id="rId8"/>
    <p:sldId id="267" r:id="rId9"/>
    <p:sldId id="264" r:id="rId10"/>
    <p:sldId id="265" r:id="rId11"/>
    <p:sldId id="269" r:id="rId12"/>
    <p:sldId id="270" r:id="rId13"/>
    <p:sldId id="273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5539" autoAdjust="0"/>
  </p:normalViewPr>
  <p:slideViewPr>
    <p:cSldViewPr snapToGrid="0">
      <p:cViewPr varScale="1">
        <p:scale>
          <a:sx n="125" d="100"/>
          <a:sy n="125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58CBF-9843-4836-803B-ECDA7FFA40FF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8F220-E67B-4A47-8568-CF4CF07C8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33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F220-E67B-4A47-8568-CF4CF07C86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4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0EE9-3F2C-42C5-AA9F-A7D2E09A357C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EF08-ADC0-4915-B310-797B5F56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6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0EE9-3F2C-42C5-AA9F-A7D2E09A357C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EF08-ADC0-4915-B310-797B5F56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7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0EE9-3F2C-42C5-AA9F-A7D2E09A357C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EF08-ADC0-4915-B310-797B5F56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80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0EE9-3F2C-42C5-AA9F-A7D2E09A357C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EF08-ADC0-4915-B310-797B5F56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6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0EE9-3F2C-42C5-AA9F-A7D2E09A357C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EF08-ADC0-4915-B310-797B5F56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4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0EE9-3F2C-42C5-AA9F-A7D2E09A357C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EF08-ADC0-4915-B310-797B5F56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27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0EE9-3F2C-42C5-AA9F-A7D2E09A357C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EF08-ADC0-4915-B310-797B5F56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9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0EE9-3F2C-42C5-AA9F-A7D2E09A357C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EF08-ADC0-4915-B310-797B5F56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6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0EE9-3F2C-42C5-AA9F-A7D2E09A357C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EF08-ADC0-4915-B310-797B5F56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00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0EE9-3F2C-42C5-AA9F-A7D2E09A357C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EF08-ADC0-4915-B310-797B5F56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7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0EE9-3F2C-42C5-AA9F-A7D2E09A357C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EF08-ADC0-4915-B310-797B5F56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1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C0EE9-3F2C-42C5-AA9F-A7D2E09A357C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EEF08-ADC0-4915-B310-797B5F565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7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9240" y="1104075"/>
            <a:ext cx="9144000" cy="204105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ru-RU" sz="3200" b="1" dirty="0"/>
              <a:t>Благосостояние и детность российских семей.</a:t>
            </a:r>
            <a:br>
              <a:rPr lang="ru-RU" sz="3200" b="1" dirty="0"/>
            </a:br>
            <a:r>
              <a:rPr lang="ru-RU" sz="3200" b="1" dirty="0"/>
              <a:t>Поиск взаимосвязи по данным выборочных обследований населения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Суринов</a:t>
            </a:r>
            <a:r>
              <a:rPr lang="ru-RU" dirty="0"/>
              <a:t> А.Е.</a:t>
            </a:r>
            <a:r>
              <a:rPr lang="en-US" dirty="0"/>
              <a:t>, </a:t>
            </a:r>
            <a:r>
              <a:rPr lang="ru-RU" dirty="0"/>
              <a:t>Кузин С.С.</a:t>
            </a:r>
            <a:endParaRPr lang="en-US" dirty="0"/>
          </a:p>
          <a:p>
            <a:r>
              <a:rPr lang="ru-RU" dirty="0"/>
              <a:t>Центр экономических измерений и статистики, Национальный исследовательский университет «Высшая школа экономики»</a:t>
            </a:r>
          </a:p>
        </p:txBody>
      </p:sp>
    </p:spTree>
    <p:extLst>
      <p:ext uri="{BB962C8B-B14F-4D97-AF65-F5344CB8AC3E}">
        <p14:creationId xmlns:p14="http://schemas.microsoft.com/office/powerpoint/2010/main" val="227099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Влияние наличия в домохозяйстве взрослых родственников, кроме мужа, как фактор внутрисемейной помощи в воспитании детей и уходе за ними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532721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Мы рассматриваем наличие в семье наряду с мужем взрослых родственников, которые могут оказывать помощь матери в воспитании детей, уходе за ними, других домашних работах. Такая помощь позволяет молодой женщине иметь оплачиваемую занятость и участвовать в формировании семейного бюджета.  Ряд исследований, проведенных в отдельных странах АТР, констатировали наличие положительной связи между рождаемостью и проживанием других родственников в домохозяйстве.</a:t>
            </a:r>
          </a:p>
          <a:p>
            <a:pPr marL="0" indent="0">
              <a:buNone/>
            </a:pPr>
            <a:r>
              <a:rPr lang="ru-RU" dirty="0"/>
              <a:t>Более 70% обследованных матерей в возрасте 18-35 лет проживают в </a:t>
            </a:r>
            <a:r>
              <a:rPr lang="ru-RU" dirty="0" err="1"/>
              <a:t>нуклеарных</a:t>
            </a:r>
            <a:r>
              <a:rPr lang="ru-RU" dirty="0"/>
              <a:t> семьях без других родственников. Это свидетельствует, с одной стороны, о положительном влиянии отдельного проживания семьи, с другой, о том, что значительная часть женщин, имеющих детей (около 30%), проживает вынуждено или нет вместе с другими родственниками.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223838"/>
              </p:ext>
            </p:extLst>
          </p:nvPr>
        </p:nvGraphicFramePr>
        <p:xfrm>
          <a:off x="6373543" y="1825625"/>
          <a:ext cx="5386695" cy="2500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Лист" r:id="rId3" imgW="4514772" imgH="2095431" progId="Excel.Sheet.12">
                  <p:embed/>
                </p:oleObj>
              </mc:Choice>
              <mc:Fallback>
                <p:oleObj name="Лист" r:id="rId3" imgW="4514772" imgH="2095431" progId="Excel.Sheet.1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3543" y="1825625"/>
                        <a:ext cx="5386695" cy="2500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69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Распределение категорий домохозяйств по наличию детей и проживанию в доходных группах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71176"/>
            <a:ext cx="10515600" cy="1405787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Семьи с детьми, проживающие отдельно от других родственников незначительно дифференцированы по эквивалентному доходу. Эта группа семей в большей степени входит в низкодоходные </a:t>
            </a:r>
            <a:r>
              <a:rPr lang="ru-RU" dirty="0" err="1"/>
              <a:t>квинтили</a:t>
            </a:r>
            <a:r>
              <a:rPr lang="ru-RU" dirty="0"/>
              <a:t> и в меньшей степени  - в высокодоходные. При этом для бездетных отдельно проживающих супружеских пар наблюдается высокая степень неравенства – они в большей степени представлены в высокодоходных </a:t>
            </a:r>
            <a:r>
              <a:rPr lang="ru-RU" dirty="0" err="1"/>
              <a:t>квинтилях</a:t>
            </a:r>
            <a:r>
              <a:rPr lang="ru-RU" dirty="0"/>
              <a:t>. Распределения семей с детьми и без детей , проживающих вмести с другими родственниками, наиболее равномерны – их представленность во всех </a:t>
            </a:r>
            <a:r>
              <a:rPr lang="ru-RU" dirty="0" err="1"/>
              <a:t>квинтилях</a:t>
            </a:r>
            <a:r>
              <a:rPr lang="ru-RU" dirty="0"/>
              <a:t> примерно одинакова. Может быть участие других родственников, проживающих в одном домохозяйства с супружеской парой, в формировании общего бюджета сокращает доходное неравенство?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245714"/>
              </p:ext>
            </p:extLst>
          </p:nvPr>
        </p:nvGraphicFramePr>
        <p:xfrm>
          <a:off x="1782071" y="1546979"/>
          <a:ext cx="841057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Лист" r:id="rId3" imgW="8410614" imgH="3000687" progId="Excel.Sheet.12">
                  <p:embed/>
                </p:oleObj>
              </mc:Choice>
              <mc:Fallback>
                <p:oleObj name="Лист" r:id="rId3" imgW="8410614" imgH="30006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2071" y="1546979"/>
                        <a:ext cx="841057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970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Влияние занятости женщин на наличие в семье детей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соответствии с экономической теорией Беккера семья выбирает между рождением ребенка и сохранением уровня благосостояния, который во многом связан с участием женщины в формировании семейного бюджета. Значение женщины как кормильца постоянно растет, а рост доли неполных семей только усиливает эту тенденцию. Так данная теория объясняет отрицательную связь между рождаемостью и доходом или заработком.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53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D5D44-B777-2244-8653-4B07B7737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Наличие детей, оплачиваемая занятость и состав домохозяйства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8113D2-18B5-0444-9526-573BC0E1B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8400"/>
            <a:ext cx="10515600" cy="11985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Подавляющее число семей с детьми представляет собой супружескую пару, проживающую отдельно от других родственников. В таких семьях проживает более 80% работающих и неработающих женщин. А бездетные неработающие женщины в основном (почти 90%) проживают в домохозяйствах с другими родственниками. Фактор проживания с другими родственниками не влияет на участие бездетных женщин в оплачиваемой занятости. Таким образом тезис о том, что наличие других взрослых родственников способствует росту рождаемости среди российских семей не подтверждается данными ВНДН. </a:t>
            </a:r>
          </a:p>
          <a:p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C3661D6-8627-C842-A1D8-85F8729CB6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964088"/>
              </p:ext>
            </p:extLst>
          </p:nvPr>
        </p:nvGraphicFramePr>
        <p:xfrm>
          <a:off x="1929130" y="1781333"/>
          <a:ext cx="7962900" cy="2832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Лист" r:id="rId3" imgW="7962900" imgH="2832100" progId="Excel.Sheet.12">
                  <p:embed/>
                </p:oleObj>
              </mc:Choice>
              <mc:Fallback>
                <p:oleObj name="Лист" r:id="rId3" imgW="7962900" imgH="2832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9130" y="1781333"/>
                        <a:ext cx="7962900" cy="2832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963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Заключительные соображения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не получен однозначный ответ на вопрос о связи </a:t>
            </a:r>
            <a:r>
              <a:rPr lang="ru-RU" dirty="0" err="1"/>
              <a:t>детности</a:t>
            </a:r>
            <a:r>
              <a:rPr lang="ru-RU" dirty="0"/>
              <a:t> (как результата репродуктивного поведения) и благосостояния, измеренного с помощью дохода;</a:t>
            </a:r>
          </a:p>
          <a:p>
            <a:r>
              <a:rPr lang="ru-RU" dirty="0"/>
              <a:t>оценки на основе эквивалентного дохода существенно сглаживают доходное неравенство между семьями и детьми и бездетными, но направленность зависимостей между показателями не меняют;  </a:t>
            </a:r>
          </a:p>
          <a:p>
            <a:r>
              <a:rPr lang="ru-RU" dirty="0"/>
              <a:t>семьи, имеющие детей, в большей степени представлены в низкодоходных группах, а размер душевого дохода в домохозяйствах с детьми существенно ниже, чем у бездетных домохозяйств; </a:t>
            </a:r>
          </a:p>
          <a:p>
            <a:r>
              <a:rPr lang="ru-RU" dirty="0"/>
              <a:t>брачный статус женщины положительно связан с наличием детей, наблюдается заметный рост доли замужних женщин при увеличении числа детей, наибольший удельный вес женщин, состоящих в браке характерен для семей с детьми в возрасте до трех лет;</a:t>
            </a:r>
          </a:p>
          <a:p>
            <a:r>
              <a:rPr lang="ru-RU" dirty="0"/>
              <a:t>больше детей приходится в среднем на женщину, проживающую в малых населенных пунктах, здесь широко распространены многодетные семьи;</a:t>
            </a:r>
          </a:p>
          <a:p>
            <a:r>
              <a:rPr lang="ru-RU" dirty="0"/>
              <a:t>наличие детей ограничивает участие женщин в оплачиваемой занятости, среди них существенна доля незанятых, что сказывается на размере заработка – чем больше детей, тем он ниже; </a:t>
            </a:r>
          </a:p>
          <a:p>
            <a:r>
              <a:rPr lang="ru-RU" dirty="0"/>
              <a:t>затраты времени, связанные с оплачиваемой занятостью , не  зависят от наличия детей и их числа, если женщина работает, то количество отработанных часов в день и число рабочих дней практически не варьируются.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30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и охват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Исследование направлено на выявление взаимозависимости экономического благосостояния и наличия детей в семьях. Оно основано на обработке файлов микроданных выборочного обследования доходов населения и участия в социальных программах - ВНДН. </a:t>
            </a:r>
          </a:p>
          <a:p>
            <a:r>
              <a:rPr lang="ru-RU" dirty="0"/>
              <a:t>Изучаемая совокупность образована домохозяйствами, в которых проживают женщины в возрасте 18-35 лет. Для характеристики благосостояния используются совокупные располагаемые душевые и эквивалентные доходы. В качестве факторов </a:t>
            </a:r>
            <a:r>
              <a:rPr lang="ru-RU" dirty="0" err="1"/>
              <a:t>детности</a:t>
            </a:r>
            <a:r>
              <a:rPr lang="ru-RU" dirty="0"/>
              <a:t> рассматривается вовлеченность матери в оплачиваемую занятость, ее брачный статус, состав домохозяйства, размер населенного пункта – места проживания и др.</a:t>
            </a:r>
          </a:p>
          <a:p>
            <a:r>
              <a:rPr lang="ru-RU" dirty="0"/>
              <a:t>Исследовался доходный статус домохозяйства, членами которого являлись матери и бездетные женщины одного возраста, сопоставлялись различия между условиями их жизни для выявления факторов </a:t>
            </a:r>
            <a:r>
              <a:rPr lang="ru-RU" dirty="0" err="1"/>
              <a:t>детности</a:t>
            </a:r>
            <a:r>
              <a:rPr lang="ru-RU" dirty="0"/>
              <a:t>, а также характеристики самих женщин, такие как занятость, заработки, образование и пр. </a:t>
            </a:r>
          </a:p>
        </p:txBody>
      </p:sp>
    </p:spTree>
    <p:extLst>
      <p:ext uri="{BB962C8B-B14F-4D97-AF65-F5344CB8AC3E}">
        <p14:creationId xmlns:p14="http://schemas.microsoft.com/office/powerpoint/2010/main" val="92152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Доходы домохозяйств и наличие детей у женщин в возрасте </a:t>
            </a:r>
            <a:br>
              <a:rPr lang="ru-RU" dirty="0"/>
            </a:br>
            <a:r>
              <a:rPr lang="ru-RU" dirty="0"/>
              <a:t>18-35 лет, в них проживающих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Доходы домохозяйств рассматриваются в качестве главного показателя их благосостояния и фактора определяющего детность. Прямые оценки влияния на рождаемость доходов возможны только при панельных исследованиях, которые позволяют замерить различия в доходах до и после рождения ребенка, а также зафиксировать и иные характеристики условий жизни при принятии решения о рождении и </a:t>
            </a:r>
            <a:r>
              <a:rPr lang="ru-RU" dirty="0" err="1"/>
              <a:t>и</a:t>
            </a:r>
            <a:r>
              <a:rPr lang="ru-RU" dirty="0"/>
              <a:t> после его реализации. ВНДН не дает таких возможностей, поэтому анализ искомой взаимосвязи строился на сопоставлении числа детей в домохозяйствах с разным уровнем дохода. Кроме этого выявлялись и более сложные зависимости наличия детей в домохозяйствах в разных доходных группах и особенностей поведения женщин в отношении оплачиваемой занятости, состава и размера домохозяйства и места проживания - размера населенного пункта. </a:t>
            </a:r>
          </a:p>
        </p:txBody>
      </p:sp>
    </p:spTree>
    <p:extLst>
      <p:ext uri="{BB962C8B-B14F-4D97-AF65-F5344CB8AC3E}">
        <p14:creationId xmlns:p14="http://schemas.microsoft.com/office/powerpoint/2010/main" val="105921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Распределение домохозяйств с женщинами 18-35 лет по доходным квинтильным группам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4585252"/>
            <a:ext cx="10515600" cy="17492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Квинтильные</a:t>
            </a:r>
            <a:r>
              <a:rPr lang="ru-RU" dirty="0"/>
              <a:t> группы домохозяйств сформированы по всей обследованной  совокупности домохозяйств, из которых были выделены домохозяйства, где проживают женщины в возрасте 18-35 лет. Приведенные в таблице данные показывают распределение домохозяйств с женщинами в возрасте 18-35 лет, отнесенных к соответствующим группам из вей совокупности. Домохозяйства с женщинами в возрасте 18-35 лет в большей степени присутствуют в нижних </a:t>
            </a:r>
            <a:r>
              <a:rPr lang="ru-RU" dirty="0" err="1"/>
              <a:t>квинтилях</a:t>
            </a:r>
            <a:r>
              <a:rPr lang="ru-RU" dirty="0"/>
              <a:t> распределения по доходам всей совокупности домохозяйств. Применение эквивалентного дохода практически выравнивает это распределение.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266572"/>
              </p:ext>
            </p:extLst>
          </p:nvPr>
        </p:nvGraphicFramePr>
        <p:xfrm>
          <a:off x="2470314" y="1690688"/>
          <a:ext cx="6991047" cy="2565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Лист" r:id="rId3" imgW="6515256" imgH="2390948" progId="Excel.Sheet.12">
                  <p:embed/>
                </p:oleObj>
              </mc:Choice>
              <mc:Fallback>
                <p:oleObj name="Лист" r:id="rId3" imgW="6515256" imgH="23909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0314" y="1690688"/>
                        <a:ext cx="6991047" cy="2565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56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Распределение домохозяйств с детьми у женщин 18-35 лет по доходным группам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80113"/>
            <a:ext cx="10515600" cy="199684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Отрицательная зависимость между наличием детей и размером дохода фиксируется  при использовании для классификации и номинального, и эквивалентного дохода. Переход к эквивалентному доходу в качестве критерия для группировки домохозяйств заметно сглаживает эту зависимость, но не меняет ее направленности. </a:t>
            </a: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018846"/>
              </p:ext>
            </p:extLst>
          </p:nvPr>
        </p:nvGraphicFramePr>
        <p:xfrm>
          <a:off x="2489650" y="1919113"/>
          <a:ext cx="6124782" cy="1881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Лист" r:id="rId3" imgW="4991256" imgH="1533698" progId="Excel.Sheet.12">
                  <p:embed/>
                </p:oleObj>
              </mc:Choice>
              <mc:Fallback>
                <p:oleObj name="Лист" r:id="rId3" imgW="4991256" imgH="15336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9650" y="1919113"/>
                        <a:ext cx="6124782" cy="1881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458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Влияние брачного положения женщины на наличие в семье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многочисленных исследованиях факторов рождаемости и </a:t>
            </a:r>
            <a:r>
              <a:rPr lang="ru-RU" dirty="0" err="1"/>
              <a:t>детности</a:t>
            </a:r>
            <a:r>
              <a:rPr lang="ru-RU" dirty="0"/>
              <a:t> брачный статус супруги рассматривается в качестве одного из определяющих факторов репродуктивного поведения, и  считается, что наличие брачного союза положительно влияет на принятие решения родить ребенка. Это положение сохраняется и в современном обществе, несмотря на то, что в странах мира (Россия не исключение) доля детей, рожденных вне брака, постоянно растет. </a:t>
            </a:r>
          </a:p>
          <a:p>
            <a:pPr marL="0" indent="0">
              <a:buNone/>
            </a:pPr>
            <a:r>
              <a:rPr lang="ru-RU" dirty="0"/>
              <a:t>Для российских семей наличие брачного союза является мощным фактором рождаемости (наличия детей). Однако отмечаем, что четверть всех обследованных женщин в возрасте 18-35 лет имеют детей, но в браке не состоят. Программа ВНДН не предусматривает выделение из этой группы матерей разведенных, разошедшихся и вдовых.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981609"/>
              </p:ext>
            </p:extLst>
          </p:nvPr>
        </p:nvGraphicFramePr>
        <p:xfrm>
          <a:off x="2200275" y="4208463"/>
          <a:ext cx="7259638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Лист" r:id="rId3" imgW="6096000" imgH="1695173" progId="Excel.Sheet.12">
                  <p:embed/>
                </p:oleObj>
              </mc:Choice>
              <mc:Fallback>
                <p:oleObj name="Лист" r:id="rId3" imgW="6096000" imgH="16951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0275" y="4208463"/>
                        <a:ext cx="7259638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878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Влияние размера населенного пункта на показатели </a:t>
            </a:r>
            <a:r>
              <a:rPr lang="ru-RU" dirty="0" err="1"/>
              <a:t>детности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Мы рассматриваем размер населенного пункта в качестве комплексной характеристики условий жизни. Очевидно, что в крупнейших городах для населения предоставляется больше возможностей найти работу, а также выше и качество среды обитания,  обеспечивающей потребности всей линейки  социально-бытовых услуг, включая родовспоможение, детских дошкольных учреждений и пр. В крупных городах выше доступность услуг систем здравоохранения и образования с точки зрения ассортимента и расстояния, измеренного в затратах времени. Сама среда населенного пункта и создаваемые ей условия формируют репродуктивное поведение семей как результат баланса их желаний и реализации возможностей.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60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91343"/>
            <a:ext cx="10515600" cy="1885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среднем в крупнейших городах доходы (номинальные и эквивалентные) выше по сравнению с другими населенными пунктами и, особенно, по сравнению с малыми. Таким образом фактор размера населенного пункта, резидентами которого являются домохозяйства, где проживают молодые женщины, бесспорно влияет на распределение их по доходным </a:t>
            </a:r>
            <a:r>
              <a:rPr lang="ru-RU" dirty="0" err="1"/>
              <a:t>квинтилям</a:t>
            </a:r>
            <a:r>
              <a:rPr lang="ru-RU" dirty="0"/>
              <a:t>. В низкодоходных </a:t>
            </a:r>
            <a:r>
              <a:rPr lang="ru-RU" dirty="0" err="1"/>
              <a:t>квинтилях</a:t>
            </a:r>
            <a:r>
              <a:rPr lang="ru-RU" dirty="0"/>
              <a:t> концентрируется большинство домохозяйств с молодыми женщинами, проживающими в малых населенных пунктах, а в высокодоходных - жители крупнейших городов.</a:t>
            </a:r>
          </a:p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374420"/>
              </p:ext>
            </p:extLst>
          </p:nvPr>
        </p:nvGraphicFramePr>
        <p:xfrm>
          <a:off x="2111765" y="999894"/>
          <a:ext cx="6641505" cy="293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Лист" r:id="rId3" imgW="6286344" imgH="2781231" progId="Excel.Sheet.12">
                  <p:embed/>
                </p:oleObj>
              </mc:Choice>
              <mc:Fallback>
                <p:oleObj name="Лист" r:id="rId3" imgW="6286344" imgH="27812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1765" y="999894"/>
                        <a:ext cx="6641505" cy="293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647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Размер населенного пункта, занятость и среднее число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73236"/>
            <a:ext cx="10515600" cy="210372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Размер населенного пункта отрицательно связан с числом детей в расчете на 1000 женщин в возрасте 18-35 лет. Видимо здесь сказывается более патриархальный образ жизни  сельского населения и жителей малых городов, следование традиции, менее выраженная ориентация на карьеру и учебу и ограниченные возможности для реализации таких желаний.</a:t>
            </a: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348914"/>
              </p:ext>
            </p:extLst>
          </p:nvPr>
        </p:nvGraphicFramePr>
        <p:xfrm>
          <a:off x="2450751" y="1825625"/>
          <a:ext cx="7022940" cy="1962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Лист" r:id="rId3" imgW="6305628" imgH="1761883" progId="Excel.Sheet.12">
                  <p:embed/>
                </p:oleObj>
              </mc:Choice>
              <mc:Fallback>
                <p:oleObj name="Лист" r:id="rId3" imgW="6305628" imgH="17618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0751" y="1825625"/>
                        <a:ext cx="7022940" cy="1962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1481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1414</Words>
  <Application>Microsoft Macintosh PowerPoint</Application>
  <PresentationFormat>Широкоэкранный</PresentationFormat>
  <Paragraphs>39</Paragraphs>
  <Slides>14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Лист</vt:lpstr>
      <vt:lpstr>Лист Microsoft Excel</vt:lpstr>
      <vt:lpstr>Благосостояние и детность российских семей. Поиск взаимосвязи по данным выборочных обследований населения</vt:lpstr>
      <vt:lpstr>Задачи и охват исследования</vt:lpstr>
      <vt:lpstr>Доходы домохозяйств и наличие детей у женщин в возрасте  18-35 лет, в них проживающих </vt:lpstr>
      <vt:lpstr>Распределение домохозяйств с женщинами 18-35 лет по доходным квинтильным группам</vt:lpstr>
      <vt:lpstr>Распределение домохозяйств с детьми у женщин 18-35 лет по доходным группам</vt:lpstr>
      <vt:lpstr>Влияние брачного положения женщины на наличие в семье детей</vt:lpstr>
      <vt:lpstr>Влияние размера населенного пункта на показатели детности</vt:lpstr>
      <vt:lpstr>Презентация PowerPoint</vt:lpstr>
      <vt:lpstr>Размер населенного пункта, занятость и среднее число детей</vt:lpstr>
      <vt:lpstr>Влияние наличия в домохозяйстве взрослых родственников, кроме мужа, как фактор внутрисемейной помощи в воспитании детей и уходе за ними </vt:lpstr>
      <vt:lpstr>Распределение категорий домохозяйств по наличию детей и проживанию в доходных группах  </vt:lpstr>
      <vt:lpstr>Влияние занятости женщин на наличие в семье детей </vt:lpstr>
      <vt:lpstr>Наличие детей, оплачиваемая занятость и состав домохозяйства</vt:lpstr>
      <vt:lpstr>Заключительные соображения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качества оценок распределения доходов населения на основе совместного использования статистических обследований и административных источников данных</dc:title>
  <dc:creator>Kuzin Sergey</dc:creator>
  <cp:lastModifiedBy>Microsoft Office User</cp:lastModifiedBy>
  <cp:revision>117</cp:revision>
  <dcterms:created xsi:type="dcterms:W3CDTF">2024-03-11T11:49:02Z</dcterms:created>
  <dcterms:modified xsi:type="dcterms:W3CDTF">2024-04-24T15:22:20Z</dcterms:modified>
</cp:coreProperties>
</file>