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9" r:id="rId3"/>
    <p:sldId id="261" r:id="rId4"/>
    <p:sldId id="258" r:id="rId5"/>
    <p:sldId id="260" r:id="rId6"/>
    <p:sldId id="288" r:id="rId7"/>
    <p:sldId id="257" r:id="rId8"/>
    <p:sldId id="276" r:id="rId9"/>
    <p:sldId id="280" r:id="rId10"/>
    <p:sldId id="282" r:id="rId11"/>
    <p:sldId id="283" r:id="rId12"/>
    <p:sldId id="28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C3"/>
    <a:srgbClr val="F1D427"/>
    <a:srgbClr val="FFFFCC"/>
    <a:srgbClr val="F5E065"/>
    <a:srgbClr val="F49288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5" d="100"/>
          <a:sy n="125" d="100"/>
        </p:scale>
        <p:origin x="-39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1E6D5"/>
            </a:solidFill>
            <a:ln>
              <a:solidFill>
                <a:srgbClr val="F1E6D5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AF83"/>
              </a:solidFill>
              <a:ln>
                <a:solidFill>
                  <a:srgbClr val="CCAF83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38-42C5-AF8E-097B826DC328}"/>
              </c:ext>
            </c:extLst>
          </c:dPt>
          <c:dPt>
            <c:idx val="1"/>
            <c:invertIfNegative val="0"/>
            <c:bubble3D val="0"/>
            <c:spPr>
              <a:solidFill>
                <a:srgbClr val="CCAF83"/>
              </a:solidFill>
              <a:ln>
                <a:solidFill>
                  <a:srgbClr val="F1E6D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8E-4D2A-86AE-5DB6D06B1090}"/>
              </c:ext>
            </c:extLst>
          </c:dPt>
          <c:dPt>
            <c:idx val="2"/>
            <c:invertIfNegative val="0"/>
            <c:bubble3D val="0"/>
            <c:spPr>
              <a:solidFill>
                <a:srgbClr val="F49288"/>
              </a:solidFill>
              <a:ln>
                <a:solidFill>
                  <a:srgbClr val="F1E6D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8E-4D2A-86AE-5DB6D06B1090}"/>
              </c:ext>
            </c:extLst>
          </c:dPt>
          <c:dPt>
            <c:idx val="3"/>
            <c:invertIfNegative val="0"/>
            <c:bubble3D val="0"/>
            <c:spPr>
              <a:solidFill>
                <a:srgbClr val="F49288"/>
              </a:solidFill>
              <a:ln>
                <a:solidFill>
                  <a:srgbClr val="F1E6D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8E-4D2A-86AE-5DB6D06B1090}"/>
              </c:ext>
            </c:extLst>
          </c:dPt>
          <c:dPt>
            <c:idx val="4"/>
            <c:invertIfNegative val="0"/>
            <c:bubble3D val="0"/>
            <c:spPr>
              <a:solidFill>
                <a:srgbClr val="F49288"/>
              </a:solidFill>
              <a:ln>
                <a:solidFill>
                  <a:srgbClr val="F1E6D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8E-4D2A-86AE-5DB6D06B1090}"/>
              </c:ext>
            </c:extLst>
          </c:dPt>
          <c:dPt>
            <c:idx val="5"/>
            <c:invertIfNegative val="0"/>
            <c:bubble3D val="0"/>
            <c:spPr>
              <a:solidFill>
                <a:srgbClr val="F49288"/>
              </a:solidFill>
              <a:ln>
                <a:solidFill>
                  <a:srgbClr val="F1E6D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8E-4D2A-86AE-5DB6D06B1090}"/>
              </c:ext>
            </c:extLst>
          </c:dPt>
          <c:dPt>
            <c:idx val="6"/>
            <c:invertIfNegative val="0"/>
            <c:bubble3D val="0"/>
            <c:spPr>
              <a:solidFill>
                <a:srgbClr val="F49288"/>
              </a:solidFill>
              <a:ln>
                <a:solidFill>
                  <a:srgbClr val="F1E6D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8E-4D2A-86AE-5DB6D06B1090}"/>
              </c:ext>
            </c:extLst>
          </c:dPt>
          <c:dPt>
            <c:idx val="7"/>
            <c:invertIfNegative val="0"/>
            <c:bubble3D val="0"/>
            <c:spPr>
              <a:solidFill>
                <a:srgbClr val="F49288"/>
              </a:solidFill>
              <a:ln>
                <a:solidFill>
                  <a:srgbClr val="F49288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38-42C5-AF8E-097B826DC328}"/>
              </c:ext>
            </c:extLst>
          </c:dPt>
          <c:dPt>
            <c:idx val="8"/>
            <c:invertIfNegative val="0"/>
            <c:bubble3D val="0"/>
            <c:spPr>
              <a:solidFill>
                <a:srgbClr val="007DC3"/>
              </a:solidFill>
              <a:ln>
                <a:solidFill>
                  <a:srgbClr val="007DC3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A38-42C5-AF8E-097B826DC328}"/>
              </c:ext>
            </c:extLst>
          </c:dPt>
          <c:dPt>
            <c:idx val="9"/>
            <c:invertIfNegative val="0"/>
            <c:bubble3D val="0"/>
            <c:spPr>
              <a:solidFill>
                <a:srgbClr val="007DC3"/>
              </a:solidFill>
              <a:ln>
                <a:solidFill>
                  <a:srgbClr val="007DC3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A38-42C5-AF8E-097B826DC328}"/>
              </c:ext>
            </c:extLst>
          </c:dPt>
          <c:dPt>
            <c:idx val="10"/>
            <c:invertIfNegative val="0"/>
            <c:bubble3D val="0"/>
            <c:spPr>
              <a:solidFill>
                <a:srgbClr val="F5E065"/>
              </a:solidFill>
              <a:ln>
                <a:solidFill>
                  <a:srgbClr val="F5E065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8E-4D2A-86AE-5DB6D06B109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1863</c:v>
                </c:pt>
                <c:pt idx="1">
                  <c:v>1897</c:v>
                </c:pt>
                <c:pt idx="2">
                  <c:v>1926</c:v>
                </c:pt>
                <c:pt idx="3">
                  <c:v>1939</c:v>
                </c:pt>
                <c:pt idx="4">
                  <c:v>1959</c:v>
                </c:pt>
                <c:pt idx="5">
                  <c:v>1970</c:v>
                </c:pt>
                <c:pt idx="6">
                  <c:v>1979</c:v>
                </c:pt>
                <c:pt idx="7">
                  <c:v>1989</c:v>
                </c:pt>
                <c:pt idx="8">
                  <c:v>2002</c:v>
                </c:pt>
                <c:pt idx="9">
                  <c:v>2010</c:v>
                </c:pt>
                <c:pt idx="10">
                  <c:v>2021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24304</c:v>
                </c:pt>
                <c:pt idx="1">
                  <c:v>51437</c:v>
                </c:pt>
                <c:pt idx="2">
                  <c:v>86444</c:v>
                </c:pt>
                <c:pt idx="3">
                  <c:v>188781</c:v>
                </c:pt>
                <c:pt idx="4">
                  <c:v>202062</c:v>
                </c:pt>
                <c:pt idx="5">
                  <c:v>254154</c:v>
                </c:pt>
                <c:pt idx="6">
                  <c:v>278154</c:v>
                </c:pt>
                <c:pt idx="7">
                  <c:v>290467</c:v>
                </c:pt>
                <c:pt idx="8">
                  <c:v>281947</c:v>
                </c:pt>
                <c:pt idx="9">
                  <c:v>257681</c:v>
                </c:pt>
                <c:pt idx="10">
                  <c:v>245120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38-42C5-AF8E-097B826DC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52952448"/>
        <c:axId val="64926848"/>
      </c:barChart>
      <c:catAx>
        <c:axId val="52952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926848"/>
        <c:crosses val="autoZero"/>
        <c:auto val="1"/>
        <c:lblAlgn val="ctr"/>
        <c:lblOffset val="100"/>
        <c:noMultiLvlLbl val="0"/>
      </c:catAx>
      <c:valAx>
        <c:axId val="64926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95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90838399620574E-4"/>
          <c:y val="3.9806985665253404E-2"/>
          <c:w val="0.99508075220574543"/>
          <c:h val="0.831175449222693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-1.2939864817782738E-3"/>
                  <c:y val="-4.9749138987342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90-4313-A3E4-2D145B07E0C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1897</c:v>
                </c:pt>
                <c:pt idx="1">
                  <c:v>1926</c:v>
                </c:pt>
                <c:pt idx="2">
                  <c:v>1939</c:v>
                </c:pt>
                <c:pt idx="3">
                  <c:v>1959</c:v>
                </c:pt>
                <c:pt idx="4">
                  <c:v>1970</c:v>
                </c:pt>
                <c:pt idx="5">
                  <c:v>1979</c:v>
                </c:pt>
                <c:pt idx="6">
                  <c:v>1989</c:v>
                </c:pt>
                <c:pt idx="7">
                  <c:v>2002</c:v>
                </c:pt>
                <c:pt idx="8">
                  <c:v>2010</c:v>
                </c:pt>
                <c:pt idx="9">
                  <c:v>2021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51.1</c:v>
                </c:pt>
                <c:pt idx="1">
                  <c:v>47.7</c:v>
                </c:pt>
                <c:pt idx="2">
                  <c:v>47.8</c:v>
                </c:pt>
                <c:pt idx="3">
                  <c:v>44.7</c:v>
                </c:pt>
                <c:pt idx="4">
                  <c:v>45.4</c:v>
                </c:pt>
                <c:pt idx="5">
                  <c:v>44.8</c:v>
                </c:pt>
                <c:pt idx="6">
                  <c:v>45.8</c:v>
                </c:pt>
                <c:pt idx="7">
                  <c:v>45</c:v>
                </c:pt>
                <c:pt idx="8">
                  <c:v>44.7</c:v>
                </c:pt>
                <c:pt idx="9">
                  <c:v>44.7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90-4313-A3E4-2D145B07E0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2.6195153896529169E-3"/>
                  <c:y val="-4.037956793862310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90-4313-A3E4-2D145B07E0C4}"/>
                </c:ext>
              </c:extLst>
            </c:dLbl>
            <c:dLbl>
              <c:idx val="1"/>
              <c:layout>
                <c:manualLayout>
                  <c:x val="-2.6333348802912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90-4313-A3E4-2D145B07E0C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1897</c:v>
                </c:pt>
                <c:pt idx="1">
                  <c:v>1926</c:v>
                </c:pt>
                <c:pt idx="2">
                  <c:v>1939</c:v>
                </c:pt>
                <c:pt idx="3">
                  <c:v>1959</c:v>
                </c:pt>
                <c:pt idx="4">
                  <c:v>1970</c:v>
                </c:pt>
                <c:pt idx="5">
                  <c:v>1979</c:v>
                </c:pt>
                <c:pt idx="6">
                  <c:v>1989</c:v>
                </c:pt>
                <c:pt idx="7">
                  <c:v>2002</c:v>
                </c:pt>
                <c:pt idx="8">
                  <c:v>2010</c:v>
                </c:pt>
                <c:pt idx="9">
                  <c:v>2021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48.9</c:v>
                </c:pt>
                <c:pt idx="1">
                  <c:v>52.3</c:v>
                </c:pt>
                <c:pt idx="2">
                  <c:v>52.2</c:v>
                </c:pt>
                <c:pt idx="3">
                  <c:v>55.3</c:v>
                </c:pt>
                <c:pt idx="4">
                  <c:v>54.6</c:v>
                </c:pt>
                <c:pt idx="5">
                  <c:v>55.2</c:v>
                </c:pt>
                <c:pt idx="6">
                  <c:v>54.2</c:v>
                </c:pt>
                <c:pt idx="7">
                  <c:v>55</c:v>
                </c:pt>
                <c:pt idx="8">
                  <c:v>55.3</c:v>
                </c:pt>
                <c:pt idx="9">
                  <c:v>55.3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90-4313-A3E4-2D145B07E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serLines>
          <c:spPr>
            <a:ln w="6350">
              <a:solidFill>
                <a:schemeClr val="bg1">
                  <a:lumMod val="75000"/>
                </a:schemeClr>
              </a:solidFill>
            </a:ln>
          </c:spPr>
        </c:serLines>
        <c:axId val="55836672"/>
        <c:axId val="55838208"/>
      </c:barChart>
      <c:catAx>
        <c:axId val="5583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55838208"/>
        <c:crosses val="autoZero"/>
        <c:auto val="1"/>
        <c:lblAlgn val="ctr"/>
        <c:lblOffset val="100"/>
        <c:noMultiLvlLbl val="0"/>
      </c:catAx>
      <c:valAx>
        <c:axId val="5583820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558366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202923164016268E-2"/>
          <c:y val="8.0233873204875204E-5"/>
          <c:w val="0.87603890690134323"/>
          <c:h val="0.977848419102411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1897</c:v>
                </c:pt>
                <c:pt idx="1">
                  <c:v>1926</c:v>
                </c:pt>
                <c:pt idx="2">
                  <c:v>1959</c:v>
                </c:pt>
                <c:pt idx="3">
                  <c:v>1970</c:v>
                </c:pt>
                <c:pt idx="4">
                  <c:v>1979</c:v>
                </c:pt>
                <c:pt idx="5">
                  <c:v>1989</c:v>
                </c:pt>
                <c:pt idx="6">
                  <c:v>2002</c:v>
                </c:pt>
                <c:pt idx="7">
                  <c:v>2010</c:v>
                </c:pt>
                <c:pt idx="8">
                  <c:v>2021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41.1</c:v>
                </c:pt>
                <c:pt idx="1">
                  <c:v>40.800000000000004</c:v>
                </c:pt>
                <c:pt idx="2">
                  <c:v>29.4</c:v>
                </c:pt>
                <c:pt idx="3">
                  <c:v>29.1</c:v>
                </c:pt>
                <c:pt idx="4">
                  <c:v>27.7</c:v>
                </c:pt>
                <c:pt idx="5">
                  <c:v>27.2</c:v>
                </c:pt>
                <c:pt idx="6">
                  <c:v>21.9</c:v>
                </c:pt>
                <c:pt idx="7">
                  <c:v>17.899999999999999</c:v>
                </c:pt>
                <c:pt idx="8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E9-4B47-B408-9BC5A9C540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1897</c:v>
                </c:pt>
                <c:pt idx="1">
                  <c:v>1926</c:v>
                </c:pt>
                <c:pt idx="2">
                  <c:v>1959</c:v>
                </c:pt>
                <c:pt idx="3">
                  <c:v>1970</c:v>
                </c:pt>
                <c:pt idx="4">
                  <c:v>1979</c:v>
                </c:pt>
                <c:pt idx="5">
                  <c:v>1989</c:v>
                </c:pt>
                <c:pt idx="6">
                  <c:v>2002</c:v>
                </c:pt>
                <c:pt idx="7">
                  <c:v>2010</c:v>
                </c:pt>
                <c:pt idx="8">
                  <c:v>2021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19.899999999999999</c:v>
                </c:pt>
                <c:pt idx="1">
                  <c:v>21.4</c:v>
                </c:pt>
                <c:pt idx="2">
                  <c:v>19.2</c:v>
                </c:pt>
                <c:pt idx="3">
                  <c:v>16.2</c:v>
                </c:pt>
                <c:pt idx="4">
                  <c:v>17.7</c:v>
                </c:pt>
                <c:pt idx="5">
                  <c:v>14.6</c:v>
                </c:pt>
                <c:pt idx="6">
                  <c:v>14.7</c:v>
                </c:pt>
                <c:pt idx="7">
                  <c:v>15.6</c:v>
                </c:pt>
                <c:pt idx="8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E9-4B47-B408-9BC5A9C540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1897</c:v>
                </c:pt>
                <c:pt idx="1">
                  <c:v>1926</c:v>
                </c:pt>
                <c:pt idx="2">
                  <c:v>1959</c:v>
                </c:pt>
                <c:pt idx="3">
                  <c:v>1970</c:v>
                </c:pt>
                <c:pt idx="4">
                  <c:v>1979</c:v>
                </c:pt>
                <c:pt idx="5">
                  <c:v>1989</c:v>
                </c:pt>
                <c:pt idx="6">
                  <c:v>2002</c:v>
                </c:pt>
                <c:pt idx="7">
                  <c:v>2010</c:v>
                </c:pt>
                <c:pt idx="8">
                  <c:v>2021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14.3</c:v>
                </c:pt>
                <c:pt idx="1">
                  <c:v>14.6</c:v>
                </c:pt>
                <c:pt idx="2">
                  <c:v>15.6</c:v>
                </c:pt>
                <c:pt idx="3">
                  <c:v>16.5</c:v>
                </c:pt>
                <c:pt idx="4">
                  <c:v>13.1</c:v>
                </c:pt>
                <c:pt idx="5">
                  <c:v>15.5</c:v>
                </c:pt>
                <c:pt idx="6">
                  <c:v>13.8</c:v>
                </c:pt>
                <c:pt idx="7">
                  <c:v>14.2</c:v>
                </c:pt>
                <c:pt idx="8">
                  <c:v>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E9-4B47-B408-9BC5A9C540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007DC3"/>
            </a:solidFill>
            <a:ln>
              <a:solidFill>
                <a:srgbClr val="007DC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1897</c:v>
                </c:pt>
                <c:pt idx="1">
                  <c:v>1926</c:v>
                </c:pt>
                <c:pt idx="2">
                  <c:v>1959</c:v>
                </c:pt>
                <c:pt idx="3">
                  <c:v>1970</c:v>
                </c:pt>
                <c:pt idx="4">
                  <c:v>1979</c:v>
                </c:pt>
                <c:pt idx="5">
                  <c:v>1989</c:v>
                </c:pt>
                <c:pt idx="6">
                  <c:v>2002</c:v>
                </c:pt>
                <c:pt idx="7">
                  <c:v>2010</c:v>
                </c:pt>
                <c:pt idx="8">
                  <c:v>2021</c:v>
                </c:pt>
              </c:numCache>
            </c:num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10.6</c:v>
                </c:pt>
                <c:pt idx="1">
                  <c:v>10.1</c:v>
                </c:pt>
                <c:pt idx="2">
                  <c:v>14.3</c:v>
                </c:pt>
                <c:pt idx="3">
                  <c:v>13.7</c:v>
                </c:pt>
                <c:pt idx="4">
                  <c:v>14.2</c:v>
                </c:pt>
                <c:pt idx="5">
                  <c:v>12.4</c:v>
                </c:pt>
                <c:pt idx="6">
                  <c:v>15.5</c:v>
                </c:pt>
                <c:pt idx="7">
                  <c:v>13.9</c:v>
                </c:pt>
                <c:pt idx="8">
                  <c:v>14.4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E9-4B47-B408-9BC5A9C540E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1897</c:v>
                </c:pt>
                <c:pt idx="1">
                  <c:v>1926</c:v>
                </c:pt>
                <c:pt idx="2">
                  <c:v>1959</c:v>
                </c:pt>
                <c:pt idx="3">
                  <c:v>1970</c:v>
                </c:pt>
                <c:pt idx="4">
                  <c:v>1979</c:v>
                </c:pt>
                <c:pt idx="5">
                  <c:v>1989</c:v>
                </c:pt>
                <c:pt idx="6">
                  <c:v>2002</c:v>
                </c:pt>
                <c:pt idx="7">
                  <c:v>2010</c:v>
                </c:pt>
                <c:pt idx="8">
                  <c:v>2021</c:v>
                </c:pt>
              </c:numCache>
            </c:num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7.1</c:v>
                </c:pt>
                <c:pt idx="1">
                  <c:v>6.7</c:v>
                </c:pt>
                <c:pt idx="2">
                  <c:v>11.2</c:v>
                </c:pt>
                <c:pt idx="3">
                  <c:v>10.9</c:v>
                </c:pt>
                <c:pt idx="4">
                  <c:v>11.4</c:v>
                </c:pt>
                <c:pt idx="5">
                  <c:v>12.7</c:v>
                </c:pt>
                <c:pt idx="6">
                  <c:v>12.1</c:v>
                </c:pt>
                <c:pt idx="7">
                  <c:v>14.8</c:v>
                </c:pt>
                <c:pt idx="8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E9-4B47-B408-9BC5A9C540E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1897</c:v>
                </c:pt>
                <c:pt idx="1">
                  <c:v>1926</c:v>
                </c:pt>
                <c:pt idx="2">
                  <c:v>1959</c:v>
                </c:pt>
                <c:pt idx="3">
                  <c:v>1970</c:v>
                </c:pt>
                <c:pt idx="4">
                  <c:v>1979</c:v>
                </c:pt>
                <c:pt idx="5">
                  <c:v>1989</c:v>
                </c:pt>
                <c:pt idx="6">
                  <c:v>2002</c:v>
                </c:pt>
                <c:pt idx="7">
                  <c:v>2010</c:v>
                </c:pt>
                <c:pt idx="8">
                  <c:v>2021</c:v>
                </c:pt>
              </c:numCache>
            </c:num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7</c:v>
                </c:pt>
                <c:pt idx="1">
                  <c:v>6.4</c:v>
                </c:pt>
                <c:pt idx="2">
                  <c:v>10.200000000000001</c:v>
                </c:pt>
                <c:pt idx="3">
                  <c:v>13.5</c:v>
                </c:pt>
                <c:pt idx="4">
                  <c:v>15.9</c:v>
                </c:pt>
                <c:pt idx="5">
                  <c:v>17.600000000000001</c:v>
                </c:pt>
                <c:pt idx="6">
                  <c:v>22</c:v>
                </c:pt>
                <c:pt idx="7">
                  <c:v>23.5</c:v>
                </c:pt>
                <c:pt idx="8">
                  <c:v>30.4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EE9-4B47-B408-9BC5A9C54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5909760"/>
        <c:axId val="55911552"/>
      </c:barChart>
      <c:catAx>
        <c:axId val="55909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55911552"/>
        <c:crosses val="autoZero"/>
        <c:auto val="1"/>
        <c:lblAlgn val="ctr"/>
        <c:lblOffset val="100"/>
        <c:noMultiLvlLbl val="0"/>
      </c:catAx>
      <c:valAx>
        <c:axId val="559115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559097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62427601577737"/>
          <c:y val="0.12021857923497267"/>
          <c:w val="0.8234073813399021"/>
          <c:h val="0.8251366120218579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Удельный вес населения с образованием, %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Cambria" pitchFamily="18" charset="0"/>
                      </a:rPr>
                      <a:t>56,3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708-4958-8BED-9991F2EAD3F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Cambria" pitchFamily="18" charset="0"/>
                      </a:rPr>
                      <a:t>32,5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708-4958-8BED-9991F2EAD3F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latin typeface="Cambria" pitchFamily="18" charset="0"/>
                      </a:rPr>
                      <a:t>21,7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708-4958-8BED-9991F2EAD3F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latin typeface="Cambria" pitchFamily="18" charset="0"/>
                      </a:rPr>
                      <a:t>15,1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708-4958-8BED-9991F2EAD3F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latin typeface="Cambria" pitchFamily="18" charset="0"/>
                      </a:rPr>
                      <a:t>8,8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708-4958-8BED-9991F2EAD3FA}"/>
                </c:ext>
              </c:extLst>
            </c:dLbl>
            <c:dLbl>
              <c:idx val="5"/>
              <c:layout>
                <c:manualLayout>
                  <c:x val="-1.117318435754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mbria" pitchFamily="18" charset="0"/>
                      </a:rPr>
                      <a:t>4,2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708-4958-8BED-9991F2EAD3FA}"/>
                </c:ext>
              </c:extLst>
            </c:dLbl>
            <c:dLbl>
              <c:idx val="6"/>
              <c:layout>
                <c:manualLayout>
                  <c:x val="-2.234636871508381E-2"/>
                  <c:y val="8.2027389474491372E-1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mbria" pitchFamily="18" charset="0"/>
                      </a:rPr>
                      <a:t>1,3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708-4958-8BED-9991F2EAD3FA}"/>
                </c:ext>
              </c:extLst>
            </c:dLbl>
            <c:dLbl>
              <c:idx val="7"/>
              <c:layout>
                <c:manualLayout>
                  <c:x val="-2.2346368715083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mbria" pitchFamily="18" charset="0"/>
                      </a:rPr>
                      <a:t>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708-4958-8BED-9991F2EAD3FA}"/>
                </c:ext>
              </c:extLst>
            </c:dLbl>
            <c:dLbl>
              <c:idx val="8"/>
              <c:layout>
                <c:manualLayout>
                  <c:x val="-2.2346368715083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mbria" pitchFamily="18" charset="0"/>
                      </a:rPr>
                      <a:t>0,1</a:t>
                    </a:r>
                    <a:endParaRPr lang="en-US">
                      <a:latin typeface="Trebuchet MS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708-4958-8BED-9991F2EAD3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1897</c:v>
                </c:pt>
                <c:pt idx="1">
                  <c:v>1926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-56.3</c:v>
                </c:pt>
                <c:pt idx="1">
                  <c:v>-32.5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70-4E5C-B8B2-BE5DC563BA32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Удельный вес населения без образования, %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8EB4E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1897</c:v>
                </c:pt>
                <c:pt idx="1">
                  <c:v>1926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43.7</c:v>
                </c:pt>
                <c:pt idx="1">
                  <c:v>67.5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708-4958-8BED-9991F2EAD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6370688"/>
        <c:axId val="56372224"/>
      </c:barChart>
      <c:catAx>
        <c:axId val="56370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pPr>
            <a:endParaRPr lang="ru-RU"/>
          </a:p>
        </c:txPr>
        <c:crossAx val="56372224"/>
        <c:crosses val="autoZero"/>
        <c:auto val="1"/>
        <c:lblAlgn val="ctr"/>
        <c:lblOffset val="100"/>
        <c:noMultiLvlLbl val="0"/>
      </c:catAx>
      <c:valAx>
        <c:axId val="56372224"/>
        <c:scaling>
          <c:orientation val="minMax"/>
          <c:max val="70"/>
          <c:min val="-60"/>
        </c:scaling>
        <c:delete val="1"/>
        <c:axPos val="t"/>
        <c:numFmt formatCode="General" sourceLinked="1"/>
        <c:majorTickMark val="none"/>
        <c:minorTickMark val="none"/>
        <c:tickLblPos val="nextTo"/>
        <c:crossAx val="56370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03262351110527"/>
          <c:y val="3.53155383878902E-2"/>
          <c:w val="0.80514585983500553"/>
          <c:h val="0.922192749778956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1959</c:v>
                </c:pt>
                <c:pt idx="1">
                  <c:v>1970</c:v>
                </c:pt>
                <c:pt idx="2">
                  <c:v>1979</c:v>
                </c:pt>
                <c:pt idx="3">
                  <c:v>1989</c:v>
                </c:pt>
                <c:pt idx="4">
                  <c:v>2002</c:v>
                </c:pt>
                <c:pt idx="5">
                  <c:v>2010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4.9000000000000004</c:v>
                </c:pt>
                <c:pt idx="1">
                  <c:v>7.3999999999999995</c:v>
                </c:pt>
                <c:pt idx="2">
                  <c:v>11.100000000000001</c:v>
                </c:pt>
                <c:pt idx="3">
                  <c:v>13.9</c:v>
                </c:pt>
                <c:pt idx="4">
                  <c:v>23.900000000000002</c:v>
                </c:pt>
                <c:pt idx="5">
                  <c:v>31.7</c:v>
                </c:pt>
                <c:pt idx="6">
                  <c:v>34.6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C1-46E0-BFC8-71C31C6703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1959</c:v>
                </c:pt>
                <c:pt idx="1">
                  <c:v>1970</c:v>
                </c:pt>
                <c:pt idx="2">
                  <c:v>1979</c:v>
                </c:pt>
                <c:pt idx="3">
                  <c:v>1989</c:v>
                </c:pt>
                <c:pt idx="4">
                  <c:v>2002</c:v>
                </c:pt>
                <c:pt idx="5">
                  <c:v>2010</c:v>
                </c:pt>
                <c:pt idx="6">
                  <c:v>2021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8.1</c:v>
                </c:pt>
                <c:pt idx="1">
                  <c:v>10.7</c:v>
                </c:pt>
                <c:pt idx="2">
                  <c:v>15.1</c:v>
                </c:pt>
                <c:pt idx="3">
                  <c:v>24.2</c:v>
                </c:pt>
                <c:pt idx="4">
                  <c:v>42.4</c:v>
                </c:pt>
                <c:pt idx="5">
                  <c:v>40.200000000000003</c:v>
                </c:pt>
                <c:pt idx="6">
                  <c:v>42.1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C1-46E0-BFC8-71C31C6703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7DC3"/>
            </a:solidFill>
            <a:ln>
              <a:solidFill>
                <a:srgbClr val="007DC3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1959</c:v>
                </c:pt>
                <c:pt idx="1">
                  <c:v>1970</c:v>
                </c:pt>
                <c:pt idx="2">
                  <c:v>1979</c:v>
                </c:pt>
                <c:pt idx="3">
                  <c:v>1989</c:v>
                </c:pt>
                <c:pt idx="4">
                  <c:v>2002</c:v>
                </c:pt>
                <c:pt idx="5">
                  <c:v>2010</c:v>
                </c:pt>
                <c:pt idx="6">
                  <c:v>2021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65.3</c:v>
                </c:pt>
                <c:pt idx="1">
                  <c:v>66.800000000000011</c:v>
                </c:pt>
                <c:pt idx="2">
                  <c:v>65</c:v>
                </c:pt>
                <c:pt idx="3">
                  <c:v>57.7</c:v>
                </c:pt>
                <c:pt idx="4">
                  <c:v>32.4</c:v>
                </c:pt>
                <c:pt idx="5">
                  <c:v>26.400000000000002</c:v>
                </c:pt>
                <c:pt idx="6">
                  <c:v>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C1-46E0-BFC8-71C31C6703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Lbls>
            <c:dLbl>
              <c:idx val="4"/>
              <c:layout>
                <c:manualLayout>
                  <c:x val="1.3633265167007504E-2"/>
                  <c:y val="8.385744234800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C1-46E0-BFC8-71C31C6703A2}"/>
                </c:ext>
              </c:extLst>
            </c:dLbl>
            <c:dLbl>
              <c:idx val="5"/>
              <c:layout>
                <c:manualLayout>
                  <c:x val="7.84313725490196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C1-46E0-BFC8-71C31C6703A2}"/>
                </c:ext>
              </c:extLst>
            </c:dLbl>
            <c:dLbl>
              <c:idx val="6"/>
              <c:layout>
                <c:manualLayout>
                  <c:x val="2.18132242672120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C1-46E0-BFC8-71C31C670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1959</c:v>
                </c:pt>
                <c:pt idx="1">
                  <c:v>1970</c:v>
                </c:pt>
                <c:pt idx="2">
                  <c:v>1979</c:v>
                </c:pt>
                <c:pt idx="3">
                  <c:v>1989</c:v>
                </c:pt>
                <c:pt idx="4">
                  <c:v>2002</c:v>
                </c:pt>
                <c:pt idx="5">
                  <c:v>2010</c:v>
                </c:pt>
                <c:pt idx="6">
                  <c:v>2021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21.700000000000003</c:v>
                </c:pt>
                <c:pt idx="1">
                  <c:v>15.099999999999998</c:v>
                </c:pt>
                <c:pt idx="2">
                  <c:v>8.8000000000000025</c:v>
                </c:pt>
                <c:pt idx="3">
                  <c:v>4.1999999999999886</c:v>
                </c:pt>
                <c:pt idx="4">
                  <c:v>1.3000000000000118</c:v>
                </c:pt>
                <c:pt idx="5">
                  <c:v>1.6999999999999882</c:v>
                </c:pt>
                <c:pt idx="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9C1-46E0-BFC8-71C31C670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6489088"/>
        <c:axId val="56490624"/>
      </c:barChart>
      <c:catAx>
        <c:axId val="5648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56490624"/>
        <c:crosses val="autoZero"/>
        <c:auto val="1"/>
        <c:lblAlgn val="ctr"/>
        <c:lblOffset val="100"/>
        <c:noMultiLvlLbl val="0"/>
      </c:catAx>
      <c:valAx>
        <c:axId val="564906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5648908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0.07771</cdr:x>
      <cdr:y>0.83648</cdr:y>
    </cdr:from>
    <cdr:to>
      <cdr:x>0.10429</cdr:x>
      <cdr:y>0.90566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361950" y="2533650"/>
          <a:ext cx="1238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>
              <a:latin typeface="Trebuchet MS" pitchFamily="34" charset="0"/>
            </a:rPr>
            <a:t>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DD0C4-30D1-4FC5-9BE9-58382E56A76E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D186-0BF0-4551-9D13-CEDDFD40B5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1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D186-0BF0-4551-9D13-CEDDFD40B50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8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879-B047-4225-A89C-1125E289EEC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DC6F-E0BE-4E25-963D-C833BBA6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6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879-B047-4225-A89C-1125E289EEC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DC6F-E0BE-4E25-963D-C833BBA6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879-B047-4225-A89C-1125E289EEC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DC6F-E0BE-4E25-963D-C833BBA6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9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879-B047-4225-A89C-1125E289EEC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DC6F-E0BE-4E25-963D-C833BBA6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7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879-B047-4225-A89C-1125E289EEC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DC6F-E0BE-4E25-963D-C833BBA6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879-B047-4225-A89C-1125E289EEC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DC6F-E0BE-4E25-963D-C833BBA6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7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879-B047-4225-A89C-1125E289EEC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DC6F-E0BE-4E25-963D-C833BBA6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4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879-B047-4225-A89C-1125E289EEC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DC6F-E0BE-4E25-963D-C833BBA6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3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879-B047-4225-A89C-1125E289EEC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DC6F-E0BE-4E25-963D-C833BBA6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8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879-B047-4225-A89C-1125E289EEC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DC6F-E0BE-4E25-963D-C833BBA6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7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F879-B047-4225-A89C-1125E289EEC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DC6F-E0BE-4E25-963D-C833BBA6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8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F879-B047-4225-A89C-1125E289EEC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8DC6F-E0BE-4E25-963D-C833BBA6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3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AD1364-4F61-4A9E-9191-5D09E69B3D6F}"/>
              </a:ext>
            </a:extLst>
          </p:cNvPr>
          <p:cNvSpPr txBox="1"/>
          <p:nvPr/>
        </p:nvSpPr>
        <p:spPr>
          <a:xfrm>
            <a:off x="331818" y="3592765"/>
            <a:ext cx="8632670" cy="84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М.А. Самойлова</a:t>
            </a:r>
          </a:p>
          <a:p>
            <a:pPr>
              <a:lnSpc>
                <a:spcPts val="2000"/>
              </a:lnSpc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Руководитель Ростовстата,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государственный советник Российской Федерации 2 класса, к.э.н.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 txBox="1">
            <a:spLocks/>
          </p:cNvSpPr>
          <p:nvPr/>
        </p:nvSpPr>
        <p:spPr>
          <a:xfrm>
            <a:off x="3563888" y="4623656"/>
            <a:ext cx="2443997" cy="417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г. Москва,  28 ноября 2023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5875" y="51470"/>
            <a:ext cx="66611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РОССТАТ</a:t>
            </a:r>
          </a:p>
          <a:p>
            <a:pPr>
              <a:lnSpc>
                <a:spcPts val="1600"/>
              </a:lnSpc>
            </a:pP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Территориальный орган </a:t>
            </a:r>
            <a:b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Федеральной службы государственной статистики</a:t>
            </a:r>
            <a:b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 Ростовской области</a:t>
            </a:r>
            <a:endParaRPr lang="ru-RU" sz="1400" b="1" i="1" u="sng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2" descr="https://pbs.twimg.com/media/CSDLfZsXAAA5rDe.png:lar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18" y="111693"/>
            <a:ext cx="5999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1818" y="1059582"/>
            <a:ext cx="5832648" cy="25699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3000">
                <a:schemeClr val="accent1">
                  <a:tint val="44500"/>
                  <a:satMod val="160000"/>
                  <a:alpha val="1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социально-демографических </a:t>
            </a:r>
            <a:b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 в г. Таганроге на основе итогов административной переписи 1863 года </a:t>
            </a:r>
            <a:b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всеобщих переписей населения </a:t>
            </a:r>
            <a:b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с 1897 по 2021 годы. </a:t>
            </a:r>
            <a:b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моменты </a:t>
            </a:r>
          </a:p>
          <a:p>
            <a:pPr algn="ctr"/>
            <a:r>
              <a:rPr lang="ru-RU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сопоставимости данных</a:t>
            </a:r>
            <a:endParaRPr lang="ru-RU" sz="23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9002" y="4587547"/>
            <a:ext cx="9144000" cy="36000"/>
          </a:xfrm>
          <a:prstGeom prst="rect">
            <a:avLst/>
          </a:prstGeom>
          <a:solidFill>
            <a:srgbClr val="007DC3"/>
          </a:solidFill>
          <a:ln>
            <a:solidFill>
              <a:srgbClr val="007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300191" y="627534"/>
            <a:ext cx="2606435" cy="3325921"/>
            <a:chOff x="6873874" y="3168847"/>
            <a:chExt cx="2422185" cy="266908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50000" b="3682"/>
            <a:stretch/>
          </p:blipFill>
          <p:spPr>
            <a:xfrm rot="240000">
              <a:off x="7964464" y="4069160"/>
              <a:ext cx="1331595" cy="1768772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  <a:effectLst>
              <a:outerShdw blurRad="25400" dist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715" b="1039"/>
            <a:stretch/>
          </p:blipFill>
          <p:spPr>
            <a:xfrm rot="258856">
              <a:off x="6873874" y="3168847"/>
              <a:ext cx="1312553" cy="181734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  <a:effectLst>
              <a:outerShdw blurRad="254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468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57915858"/>
              </p:ext>
            </p:extLst>
          </p:nvPr>
        </p:nvGraphicFramePr>
        <p:xfrm>
          <a:off x="251520" y="962430"/>
          <a:ext cx="340995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DE4A5CB-41A5-40FC-9AC9-2F19A381D5A6}"/>
              </a:ext>
            </a:extLst>
          </p:cNvPr>
          <p:cNvSpPr/>
          <p:nvPr/>
        </p:nvSpPr>
        <p:spPr>
          <a:xfrm>
            <a:off x="297240" y="246918"/>
            <a:ext cx="355643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2200" b="1" spc="-80" dirty="0">
                <a:solidFill>
                  <a:srgbClr val="007DC3"/>
                </a:solidFill>
                <a:latin typeface="Cambria" pitchFamily="18" charset="0"/>
              </a:rPr>
              <a:t>Уровень образования </a:t>
            </a:r>
            <a:r>
              <a:rPr lang="en-US" sz="2200" b="1" spc="-80" dirty="0">
                <a:solidFill>
                  <a:srgbClr val="007DC3"/>
                </a:solidFill>
                <a:latin typeface="Cambria" pitchFamily="18" charset="0"/>
              </a:rPr>
              <a:t> </a:t>
            </a:r>
            <a:r>
              <a:rPr lang="ru-RU" sz="2200" b="1" spc="-80" dirty="0">
                <a:solidFill>
                  <a:srgbClr val="007DC3"/>
                </a:solidFill>
                <a:latin typeface="Cambria" pitchFamily="18" charset="0"/>
              </a:rPr>
              <a:t/>
            </a:r>
            <a:br>
              <a:rPr lang="ru-RU" sz="2200" b="1" spc="-80" dirty="0">
                <a:solidFill>
                  <a:srgbClr val="007DC3"/>
                </a:solidFill>
                <a:latin typeface="Cambria" pitchFamily="18" charset="0"/>
              </a:rPr>
            </a:br>
            <a:r>
              <a:rPr lang="ru-RU" sz="1200" i="1" dirty="0">
                <a:latin typeface="Cambria" pitchFamily="18" charset="0"/>
              </a:rPr>
              <a:t>(в % к общей  численности населения)</a:t>
            </a:r>
            <a:endParaRPr lang="ru-RU" sz="1200" b="1" spc="-100" dirty="0">
              <a:solidFill>
                <a:srgbClr val="007DC3"/>
              </a:solidFill>
              <a:latin typeface="Cambria" pitchFamily="18" charset="0"/>
            </a:endParaRPr>
          </a:p>
        </p:txBody>
      </p:sp>
      <p:sp>
        <p:nvSpPr>
          <p:cNvPr id="6" name="Поле 2"/>
          <p:cNvSpPr txBox="1"/>
          <p:nvPr/>
        </p:nvSpPr>
        <p:spPr>
          <a:xfrm>
            <a:off x="899592" y="857655"/>
            <a:ext cx="1809750" cy="209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ru-RU" sz="1000" i="1" dirty="0">
                <a:solidFill>
                  <a:srgbClr val="000000"/>
                </a:solidFill>
                <a:effectLst/>
                <a:latin typeface="Cambria" pitchFamily="18" charset="0"/>
                <a:ea typeface="Times New Roman"/>
              </a:rPr>
              <a:t>Неграмотные	Грамотные</a:t>
            </a:r>
            <a:endParaRPr lang="ru-RU" sz="1000" dirty="0">
              <a:effectLst/>
              <a:latin typeface="Cambria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Cambria" pitchFamily="18" charset="0"/>
                <a:ea typeface="Times New Roman"/>
              </a:rPr>
              <a:t> 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22609187"/>
              </p:ext>
            </p:extLst>
          </p:nvPr>
        </p:nvGraphicFramePr>
        <p:xfrm>
          <a:off x="3853674" y="974642"/>
          <a:ext cx="4657725" cy="314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7984" y="4538974"/>
            <a:ext cx="4716016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Cambria" pitchFamily="18" charset="0"/>
              </a:rPr>
              <a:t>____________________</a:t>
            </a:r>
          </a:p>
          <a:p>
            <a:pPr>
              <a:lnSpc>
                <a:spcPts val="1100"/>
              </a:lnSpc>
            </a:pPr>
            <a:r>
              <a:rPr lang="ru-RU" sz="900" baseline="30000" dirty="0">
                <a:latin typeface="Cambria" pitchFamily="18" charset="0"/>
              </a:rPr>
              <a:t>1 </a:t>
            </a:r>
            <a:r>
              <a:rPr lang="ru-RU" sz="900" dirty="0">
                <a:latin typeface="Cambria" pitchFamily="18" charset="0"/>
              </a:rPr>
              <a:t>В 1959, 1970, 1979, 1989 гг. – 10 лет и старше; в 2002, 2010, 2021 гг. –</a:t>
            </a:r>
            <a:r>
              <a:rPr lang="en-US" sz="900" dirty="0">
                <a:latin typeface="Cambria" pitchFamily="18" charset="0"/>
              </a:rPr>
              <a:t> </a:t>
            </a:r>
            <a:r>
              <a:rPr lang="ru-RU" sz="900" dirty="0">
                <a:latin typeface="Cambria" pitchFamily="18" charset="0"/>
              </a:rPr>
              <a:t>15 лет и старше.</a:t>
            </a:r>
          </a:p>
          <a:p>
            <a:pPr>
              <a:lnSpc>
                <a:spcPts val="1100"/>
              </a:lnSpc>
            </a:pPr>
            <a:r>
              <a:rPr lang="ru-RU" sz="900" baseline="30000" dirty="0">
                <a:latin typeface="Cambria" pitchFamily="18" charset="0"/>
              </a:rPr>
              <a:t>2 </a:t>
            </a:r>
            <a:r>
              <a:rPr lang="ru-RU" sz="900" dirty="0">
                <a:latin typeface="Cambria" pitchFamily="18" charset="0"/>
              </a:rPr>
              <a:t>2021 г. - указавшие уровень образования.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590151"/>
            <a:ext cx="4572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Cambria" pitchFamily="18" charset="0"/>
              </a:rPr>
              <a:t>Распределение населения по уровню образования</a:t>
            </a:r>
            <a:r>
              <a:rPr lang="ru-RU" sz="1400" b="1" dirty="0">
                <a:latin typeface="Cambria" pitchFamily="18" charset="0"/>
              </a:rPr>
              <a:t/>
            </a:r>
            <a:br>
              <a:rPr lang="ru-RU" sz="1400" b="1" dirty="0">
                <a:latin typeface="Cambria" pitchFamily="18" charset="0"/>
              </a:rPr>
            </a:br>
            <a:r>
              <a:rPr lang="ru-RU" sz="1100" dirty="0">
                <a:latin typeface="Cambria" pitchFamily="18" charset="0"/>
              </a:rPr>
              <a:t>(в </a:t>
            </a:r>
            <a:r>
              <a:rPr lang="en-US" sz="1100" dirty="0">
                <a:latin typeface="Cambria" pitchFamily="18" charset="0"/>
              </a:rPr>
              <a:t>%</a:t>
            </a:r>
            <a:r>
              <a:rPr lang="ru-RU" sz="1100" dirty="0">
                <a:latin typeface="Cambria" pitchFamily="18" charset="0"/>
              </a:rPr>
              <a:t> к населению в соответствующем возрасте</a:t>
            </a:r>
            <a:r>
              <a:rPr lang="ru-RU" sz="1100" baseline="30000" dirty="0">
                <a:latin typeface="Cambria" pitchFamily="18" charset="0"/>
              </a:rPr>
              <a:t>1</a:t>
            </a:r>
            <a:r>
              <a:rPr lang="ru-RU" sz="1100" b="1" dirty="0">
                <a:latin typeface="Cambria" pitchFamily="18" charset="0"/>
              </a:rPr>
              <a:t>)</a:t>
            </a:r>
            <a:endParaRPr lang="ru-RU" sz="1100" dirty="0">
              <a:latin typeface="Cambria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95536" y="2427733"/>
            <a:ext cx="3312368" cy="1619608"/>
            <a:chOff x="395536" y="2427733"/>
            <a:chExt cx="3312368" cy="1619608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DF0A27B-103B-4E4C-8085-8FFAFCDB0619}"/>
                </a:ext>
              </a:extLst>
            </p:cNvPr>
            <p:cNvGrpSpPr/>
            <p:nvPr/>
          </p:nvGrpSpPr>
          <p:grpSpPr>
            <a:xfrm>
              <a:off x="395536" y="2427733"/>
              <a:ext cx="3312368" cy="1582317"/>
              <a:chOff x="4755655" y="3743420"/>
              <a:chExt cx="3312368" cy="1777378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C26AA84F-7394-4E95-8434-06C84DDB5201}"/>
                  </a:ext>
                </a:extLst>
              </p:cNvPr>
              <p:cNvSpPr/>
              <p:nvPr/>
            </p:nvSpPr>
            <p:spPr>
              <a:xfrm>
                <a:off x="5255182" y="4006121"/>
                <a:ext cx="2812841" cy="1514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ru-R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В настоящее время каждый </a:t>
                </a:r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ru-R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третий житель города старше 15 лет </a:t>
                </a:r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ru-R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имеет диплом о среднем специальном </a:t>
                </a:r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ru-R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образовании, а каждый четвертый </a:t>
                </a:r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ru-R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о высшем.</a:t>
                </a:r>
                <a:endParaRPr lang="ru-RU" sz="13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13B5EF6-67F1-4A98-A61E-2518AE666F1E}"/>
                  </a:ext>
                </a:extLst>
              </p:cNvPr>
              <p:cNvSpPr txBox="1"/>
              <p:nvPr/>
            </p:nvSpPr>
            <p:spPr>
              <a:xfrm>
                <a:off x="4755655" y="3743420"/>
                <a:ext cx="52610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600" dirty="0">
                    <a:solidFill>
                      <a:srgbClr val="FF0000"/>
                    </a:solidFill>
                    <a:latin typeface="Book Antiqua" pitchFamily="18" charset="0"/>
                  </a:rPr>
                  <a:t>!</a:t>
                </a: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95536" y="2604040"/>
              <a:ext cx="3312368" cy="1443301"/>
            </a:xfrm>
            <a:prstGeom prst="rect">
              <a:avLst/>
            </a:prstGeom>
            <a:noFill/>
            <a:ln w="12700">
              <a:solidFill>
                <a:srgbClr val="007D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632" y="3945198"/>
            <a:ext cx="48799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оле 13"/>
          <p:cNvSpPr txBox="1"/>
          <p:nvPr/>
        </p:nvSpPr>
        <p:spPr>
          <a:xfrm>
            <a:off x="3959932" y="3930177"/>
            <a:ext cx="1224136" cy="1905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7200">
              <a:lnSpc>
                <a:spcPct val="130000"/>
              </a:lnSpc>
              <a:spcAft>
                <a:spcPts val="0"/>
              </a:spcAft>
            </a:pPr>
            <a:r>
              <a:rPr lang="ru-RU" sz="1000" i="1" dirty="0">
                <a:effectLst/>
                <a:latin typeface="Cambria" pitchFamily="18" charset="0"/>
                <a:ea typeface="Calibri"/>
              </a:rPr>
              <a:t>Образование</a:t>
            </a:r>
            <a:endParaRPr lang="ru-RU" sz="1100" dirty="0">
              <a:effectLst/>
              <a:latin typeface="Cambria" pitchFamily="18" charset="0"/>
              <a:ea typeface="Calibri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1000" dirty="0">
                <a:effectLst/>
                <a:latin typeface="Cambria" pitchFamily="18" charset="0"/>
                <a:ea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378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39882"/>
            <a:ext cx="9144000" cy="36000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_ТЧ\на САЙТ\2023\9 сентябрь\Презентация сборника 325 Таганрогу\1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6" y="1419622"/>
            <a:ext cx="3034557" cy="2009924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2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_ТЧ\на САЙТ\2023\9 сентябрь\Презентация сборника 325 Таганрогу\1 (1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7417"/>
          <a:stretch/>
        </p:blipFill>
        <p:spPr bwMode="auto">
          <a:xfrm>
            <a:off x="3251197" y="1134556"/>
            <a:ext cx="3541811" cy="2010292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2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_ТЧ\на САЙТ\2023\9 сентябрь\Презентация сборника 325 Таганрогу\1 (1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99" y="2571750"/>
            <a:ext cx="2993536" cy="1802553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2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_ТЧ\на САЙТ\2023\9 сентябрь\Презентация сборника 325 Таганрогу\1 (2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57626"/>
            <a:ext cx="3335932" cy="1849186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2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1" y="248910"/>
            <a:ext cx="5976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сборника прошла 5 сентября 2023г. </a:t>
            </a:r>
          </a:p>
          <a:p>
            <a:r>
              <a:rPr lang="ru-RU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г. Таганроге в стенах Центральной городской публичной библиотеки им. А. П. Чехова</a:t>
            </a:r>
          </a:p>
        </p:txBody>
      </p:sp>
      <p:pic>
        <p:nvPicPr>
          <p:cNvPr id="1030" name="Picture 6" descr="E:\Фото\2023\Таганрог 325\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68" y="555526"/>
            <a:ext cx="2400267" cy="1440160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2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41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39882"/>
            <a:ext cx="9144000" cy="36000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8552" y="1402436"/>
            <a:ext cx="9237305" cy="805349"/>
          </a:xfrm>
          <a:prstGeom prst="rect">
            <a:avLst/>
          </a:prstGeom>
          <a:solidFill>
            <a:srgbClr val="007DC3"/>
          </a:solidFill>
          <a:ln>
            <a:noFill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lIns="0" tIns="0" rIns="0" bIns="0" anchor="ctr" anchorCtr="0">
            <a:spAutoFit/>
          </a:bodyPr>
          <a:lstStyle/>
          <a:p>
            <a:pPr algn="ctr"/>
            <a:endParaRPr lang="ru-RU" sz="10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lnSpc>
                <a:spcPts val="4000"/>
              </a:lnSpc>
            </a:pPr>
            <a:r>
              <a:rPr lang="ru-RU" sz="4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ЗА ВНИМАНИЕ!</a:t>
            </a:r>
          </a:p>
          <a:p>
            <a:pPr algn="ctr"/>
            <a:endParaRPr lang="ru-RU" sz="8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Picture 6" descr="http://qrcoder.ru/code/?hhttps%3A%2F%2F61.rosstat.gov.ru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950" y="2897484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15" b="1039"/>
          <a:stretch/>
        </p:blipFill>
        <p:spPr>
          <a:xfrm>
            <a:off x="3014120" y="2547732"/>
            <a:ext cx="1312553" cy="181734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  <a:effectLst>
            <a:outerShdw blurRad="254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 txBox="1">
            <a:spLocks/>
          </p:cNvSpPr>
          <p:nvPr/>
        </p:nvSpPr>
        <p:spPr>
          <a:xfrm>
            <a:off x="5039836" y="2493019"/>
            <a:ext cx="1517928" cy="404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Сайт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Ростовстата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0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Группа 1030"/>
          <p:cNvGrpSpPr/>
          <p:nvPr/>
        </p:nvGrpSpPr>
        <p:grpSpPr>
          <a:xfrm>
            <a:off x="-3813" y="159190"/>
            <a:ext cx="9197975" cy="4817276"/>
            <a:chOff x="-3813" y="159190"/>
            <a:chExt cx="9197975" cy="4817276"/>
          </a:xfrm>
        </p:grpSpPr>
        <p:grpSp>
          <p:nvGrpSpPr>
            <p:cNvPr id="1030" name="Группа 1029"/>
            <p:cNvGrpSpPr/>
            <p:nvPr/>
          </p:nvGrpSpPr>
          <p:grpSpPr>
            <a:xfrm>
              <a:off x="-3813" y="159190"/>
              <a:ext cx="9197975" cy="4817276"/>
              <a:chOff x="-3813" y="159190"/>
              <a:chExt cx="9197975" cy="4817276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6372200" y="1095138"/>
                <a:ext cx="2124000" cy="0"/>
              </a:xfrm>
              <a:prstGeom prst="line">
                <a:avLst/>
              </a:prstGeom>
              <a:ln w="15875" cap="rnd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1734932" y="1095138"/>
                <a:ext cx="4644000" cy="0"/>
              </a:xfrm>
              <a:prstGeom prst="line">
                <a:avLst/>
              </a:prstGeom>
              <a:ln w="15875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Прямоугольник 3"/>
              <p:cNvSpPr/>
              <p:nvPr/>
            </p:nvSpPr>
            <p:spPr>
              <a:xfrm>
                <a:off x="0" y="4940466"/>
                <a:ext cx="9144000" cy="36000"/>
              </a:xfrm>
              <a:prstGeom prst="rect">
                <a:avLst/>
              </a:prstGeom>
              <a:solidFill>
                <a:srgbClr val="007D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6" name="Диаграмма 5">
                <a:extLst>
                  <a:ext uri="{FF2B5EF4-FFF2-40B4-BE49-F238E27FC236}">
                    <a16:creationId xmlns:a16="http://schemas.microsoft.com/office/drawing/2014/main" xmlns="" id="{71A852FE-5D8E-4974-9189-75E345CB0579}"/>
                  </a:ext>
                </a:extLst>
              </p:cNvPr>
              <p:cNvGraphicFramePr/>
              <p:nvPr/>
            </p:nvGraphicFramePr>
            <p:xfrm>
              <a:off x="-3813" y="3032976"/>
              <a:ext cx="9197975" cy="15840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1" name="Прямоугольник 20"/>
              <p:cNvSpPr/>
              <p:nvPr/>
            </p:nvSpPr>
            <p:spPr>
              <a:xfrm>
                <a:off x="6004112" y="2991818"/>
                <a:ext cx="206147" cy="665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907704" y="4668597"/>
                <a:ext cx="4706534" cy="271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ru-RU" sz="1200" b="1" dirty="0">
                    <a:latin typeface="Cambria" pitchFamily="18" charset="0"/>
                  </a:rPr>
                  <a:t>Численность населения г. Таганрога </a:t>
                </a:r>
                <a:r>
                  <a:rPr lang="ru-RU" sz="1100" i="1" dirty="0">
                    <a:latin typeface="Cambria" pitchFamily="18" charset="0"/>
                  </a:rPr>
                  <a:t>(человек; на дату переписи)</a:t>
                </a:r>
                <a:endParaRPr lang="ru-RU" sz="1100" b="1" spc="-100" dirty="0">
                  <a:solidFill>
                    <a:srgbClr val="007DC3"/>
                  </a:solidFill>
                  <a:latin typeface="Cambria" pitchFamily="18" charset="0"/>
                </a:endParaRPr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520688" y="2685034"/>
                <a:ext cx="8125478" cy="1368000"/>
                <a:chOff x="465824" y="2685034"/>
                <a:chExt cx="8125478" cy="1368000"/>
              </a:xfrm>
            </p:grpSpPr>
            <p:grpSp>
              <p:nvGrpSpPr>
                <p:cNvPr id="8" name="Группа 7">
                  <a:extLst>
                    <a:ext uri="{FF2B5EF4-FFF2-40B4-BE49-F238E27FC236}">
                      <a16:creationId xmlns:a16="http://schemas.microsoft.com/office/drawing/2014/main" xmlns="" id="{D387E878-99D9-4406-B7B7-50854BBBCEF3}"/>
                    </a:ext>
                  </a:extLst>
                </p:cNvPr>
                <p:cNvGrpSpPr/>
                <p:nvPr/>
              </p:nvGrpSpPr>
              <p:grpSpPr>
                <a:xfrm>
                  <a:off x="1259631" y="2685034"/>
                  <a:ext cx="7331671" cy="1260002"/>
                  <a:chOff x="644608" y="4351892"/>
                  <a:chExt cx="7870328" cy="978953"/>
                </a:xfrm>
              </p:grpSpPr>
              <p:cxnSp>
                <p:nvCxnSpPr>
                  <p:cNvPr id="9" name="Прямая соединительная линия 8">
                    <a:extLst>
                      <a:ext uri="{FF2B5EF4-FFF2-40B4-BE49-F238E27FC236}">
                        <a16:creationId xmlns:a16="http://schemas.microsoft.com/office/drawing/2014/main" xmlns="" id="{E36FB57D-E60C-47E3-8832-EE7434CED4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4608" y="4351894"/>
                    <a:ext cx="0" cy="978951"/>
                  </a:xfrm>
                  <a:prstGeom prst="line">
                    <a:avLst/>
                  </a:prstGeom>
                  <a:ln w="12700">
                    <a:solidFill>
                      <a:srgbClr val="CCAF83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Прямая соединительная линия 9">
                    <a:extLst>
                      <a:ext uri="{FF2B5EF4-FFF2-40B4-BE49-F238E27FC236}">
                        <a16:creationId xmlns:a16="http://schemas.microsoft.com/office/drawing/2014/main" xmlns="" id="{7043B84D-C01A-41E2-8732-F0754608E3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98462" y="4351894"/>
                    <a:ext cx="0" cy="867071"/>
                  </a:xfrm>
                  <a:prstGeom prst="line">
                    <a:avLst/>
                  </a:prstGeom>
                  <a:ln w="12700">
                    <a:solidFill>
                      <a:srgbClr val="F49288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Прямая соединительная линия 10">
                    <a:extLst>
                      <a:ext uri="{FF2B5EF4-FFF2-40B4-BE49-F238E27FC236}">
                        <a16:creationId xmlns:a16="http://schemas.microsoft.com/office/drawing/2014/main" xmlns="" id="{09C81118-F3DE-4257-A312-9F4CB86D53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25365" y="4351893"/>
                    <a:ext cx="0" cy="615341"/>
                  </a:xfrm>
                  <a:prstGeom prst="line">
                    <a:avLst/>
                  </a:prstGeom>
                  <a:ln w="12700">
                    <a:solidFill>
                      <a:srgbClr val="F49288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Прямая соединительная линия 11">
                    <a:extLst>
                      <a:ext uri="{FF2B5EF4-FFF2-40B4-BE49-F238E27FC236}">
                        <a16:creationId xmlns:a16="http://schemas.microsoft.com/office/drawing/2014/main" xmlns="" id="{A55870F0-6899-4D33-AB56-401D594CD4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63254" y="4351892"/>
                    <a:ext cx="0" cy="587371"/>
                  </a:xfrm>
                  <a:prstGeom prst="line">
                    <a:avLst/>
                  </a:prstGeom>
                  <a:ln w="12700">
                    <a:solidFill>
                      <a:srgbClr val="F49288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Прямая соединительная линия 12">
                    <a:extLst>
                      <a:ext uri="{FF2B5EF4-FFF2-40B4-BE49-F238E27FC236}">
                        <a16:creationId xmlns:a16="http://schemas.microsoft.com/office/drawing/2014/main" xmlns="" id="{107B973F-5CF5-4F4A-BEAD-5644C7E458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59366" y="4351894"/>
                    <a:ext cx="0" cy="447521"/>
                  </a:xfrm>
                  <a:prstGeom prst="line">
                    <a:avLst/>
                  </a:prstGeom>
                  <a:ln w="12700">
                    <a:solidFill>
                      <a:srgbClr val="F49288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Прямая соединительная линия 13">
                    <a:extLst>
                      <a:ext uri="{FF2B5EF4-FFF2-40B4-BE49-F238E27FC236}">
                        <a16:creationId xmlns:a16="http://schemas.microsoft.com/office/drawing/2014/main" xmlns="" id="{ECF7331D-782F-4DDE-947D-6AAA420F95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28046" y="4351894"/>
                    <a:ext cx="0" cy="391581"/>
                  </a:xfrm>
                  <a:prstGeom prst="line">
                    <a:avLst/>
                  </a:prstGeom>
                  <a:ln w="12700">
                    <a:solidFill>
                      <a:srgbClr val="F49288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Прямая соединительная линия 14">
                    <a:extLst>
                      <a:ext uri="{FF2B5EF4-FFF2-40B4-BE49-F238E27FC236}">
                        <a16:creationId xmlns:a16="http://schemas.microsoft.com/office/drawing/2014/main" xmlns="" id="{5113EF27-EEAB-46EB-9F6D-3E3AC446E5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94711" y="4351894"/>
                    <a:ext cx="0" cy="363611"/>
                  </a:xfrm>
                  <a:prstGeom prst="line">
                    <a:avLst/>
                  </a:prstGeom>
                  <a:ln w="12700">
                    <a:solidFill>
                      <a:srgbClr val="F49288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единительная линия 15">
                    <a:extLst>
                      <a:ext uri="{FF2B5EF4-FFF2-40B4-BE49-F238E27FC236}">
                        <a16:creationId xmlns:a16="http://schemas.microsoft.com/office/drawing/2014/main" xmlns="" id="{8B2D7B8B-7DB5-4852-B1E1-8DA000775F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71121" y="4351894"/>
                    <a:ext cx="0" cy="335640"/>
                  </a:xfrm>
                  <a:prstGeom prst="line">
                    <a:avLst/>
                  </a:prstGeom>
                  <a:ln w="12700">
                    <a:solidFill>
                      <a:srgbClr val="007DC3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Прямая соединительная линия 16">
                    <a:extLst>
                      <a:ext uri="{FF2B5EF4-FFF2-40B4-BE49-F238E27FC236}">
                        <a16:creationId xmlns:a16="http://schemas.microsoft.com/office/drawing/2014/main" xmlns="" id="{923C3F95-1638-46BA-9A30-929FA5446B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57417" y="4351894"/>
                    <a:ext cx="0" cy="363611"/>
                  </a:xfrm>
                  <a:prstGeom prst="line">
                    <a:avLst/>
                  </a:prstGeom>
                  <a:ln w="12700">
                    <a:solidFill>
                      <a:srgbClr val="007DC3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Прямая соединительная линия 17">
                    <a:extLst>
                      <a:ext uri="{FF2B5EF4-FFF2-40B4-BE49-F238E27FC236}">
                        <a16:creationId xmlns:a16="http://schemas.microsoft.com/office/drawing/2014/main" xmlns="" id="{977B2690-17CE-419C-9BA8-0F9D39BFCF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14936" y="4351894"/>
                    <a:ext cx="0" cy="447521"/>
                  </a:xfrm>
                  <a:prstGeom prst="line">
                    <a:avLst/>
                  </a:prstGeom>
                  <a:ln w="12700">
                    <a:solidFill>
                      <a:srgbClr val="F1D427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:a16="http://schemas.microsoft.com/office/drawing/2014/main" xmlns="" id="{E36FB57D-E60C-47E3-8832-EE7434CED4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5824" y="2685034"/>
                  <a:ext cx="0" cy="1368000"/>
                </a:xfrm>
                <a:prstGeom prst="line">
                  <a:avLst/>
                </a:prstGeom>
                <a:ln w="12700">
                  <a:solidFill>
                    <a:srgbClr val="CCAF8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/>
              <p:cNvSpPr txBox="1"/>
              <p:nvPr/>
            </p:nvSpPr>
            <p:spPr>
              <a:xfrm>
                <a:off x="1907704" y="195486"/>
                <a:ext cx="64087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cap="all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переписи населения </a:t>
                </a:r>
                <a:r>
                  <a:rPr lang="ru-RU" b="1" cap="all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br>
                  <a:rPr lang="ru-RU" b="1" cap="all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</a:br>
                <a:r>
                  <a:rPr lang="ru-RU" sz="1600" b="1" cap="all" dirty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от российской империи до российской федерации</a:t>
                </a:r>
              </a:p>
            </p:txBody>
          </p:sp>
          <p:pic>
            <p:nvPicPr>
              <p:cNvPr id="3" name="Picture 2" descr="Эмблема_Росстата - цвет-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6309" y="159190"/>
                <a:ext cx="517246" cy="606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Группа 18"/>
              <p:cNvGrpSpPr/>
              <p:nvPr/>
            </p:nvGrpSpPr>
            <p:grpSpPr>
              <a:xfrm>
                <a:off x="168136" y="1365908"/>
                <a:ext cx="8652264" cy="1152000"/>
                <a:chOff x="168136" y="1119020"/>
                <a:chExt cx="8652264" cy="1152000"/>
              </a:xfrm>
            </p:grpSpPr>
            <p:grpSp>
              <p:nvGrpSpPr>
                <p:cNvPr id="7" name="Группа 6"/>
                <p:cNvGrpSpPr/>
                <p:nvPr/>
              </p:nvGrpSpPr>
              <p:grpSpPr>
                <a:xfrm>
                  <a:off x="168136" y="1119020"/>
                  <a:ext cx="576000" cy="1152000"/>
                  <a:chOff x="277864" y="1131590"/>
                  <a:chExt cx="576000" cy="1152000"/>
                </a:xfrm>
              </p:grpSpPr>
              <p:sp>
                <p:nvSpPr>
                  <p:cNvPr id="28" name="Прямоугольник 27"/>
                  <p:cNvSpPr/>
                  <p:nvPr/>
                </p:nvSpPr>
                <p:spPr>
                  <a:xfrm>
                    <a:off x="277864" y="1131590"/>
                    <a:ext cx="576000" cy="1152000"/>
                  </a:xfrm>
                  <a:prstGeom prst="rect">
                    <a:avLst/>
                  </a:prstGeom>
                  <a:solidFill>
                    <a:srgbClr val="DBC6A5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54000" rIns="0" bIns="0" rtlCol="0" anchor="t" anchorCtr="0"/>
                  <a:lstStyle/>
                  <a:p>
                    <a:r>
                      <a:rPr lang="ru-RU" sz="1100" spc="-40" dirty="0">
                        <a:solidFill>
                          <a:srgbClr val="221100"/>
                        </a:solidFill>
                        <a:latin typeface="Washington" pitchFamily="34" charset="-52"/>
                        <a:ea typeface="Kozuka Gothic Pro M" pitchFamily="34" charset="-128"/>
                        <a:cs typeface="Arial Unicode MS" pitchFamily="34" charset="-128"/>
                      </a:rPr>
                      <a:t>1863</a:t>
                    </a:r>
                  </a:p>
                  <a:p>
                    <a:endParaRPr lang="ru-RU" sz="700" dirty="0"/>
                  </a:p>
                  <a:p>
                    <a:r>
                      <a:rPr lang="ru-RU" sz="600" dirty="0" err="1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Админист</a:t>
                    </a: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-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r>
                      <a:rPr lang="ru-RU" sz="600" dirty="0" err="1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ративная</a:t>
                    </a: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 перепись</a:t>
                    </a:r>
                  </a:p>
                </p:txBody>
              </p:sp>
              <p:sp>
                <p:nvSpPr>
                  <p:cNvPr id="29" name="Прямоугольник 28"/>
                  <p:cNvSpPr/>
                  <p:nvPr/>
                </p:nvSpPr>
                <p:spPr>
                  <a:xfrm>
                    <a:off x="320128" y="1375046"/>
                    <a:ext cx="360000" cy="45719"/>
                  </a:xfrm>
                  <a:prstGeom prst="rect">
                    <a:avLst/>
                  </a:prstGeom>
                  <a:gradFill flip="none" rotWithShape="1">
                    <a:gsLst>
                      <a:gs pos="9000">
                        <a:srgbClr val="CC8800"/>
                      </a:gs>
                      <a:gs pos="1000">
                        <a:srgbClr val="CC8800"/>
                      </a:gs>
                      <a:gs pos="42999">
                        <a:srgbClr val="FAEFAC"/>
                      </a:gs>
                      <a:gs pos="91000">
                        <a:srgbClr val="CC8800"/>
                      </a:gs>
                      <a:gs pos="100000">
                        <a:srgbClr val="825600"/>
                      </a:gs>
                      <a:gs pos="100000">
                        <a:srgbClr val="FFA800"/>
                      </a:gs>
                    </a:gsLst>
                    <a:lin ang="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0" name="Группа 29"/>
                <p:cNvGrpSpPr/>
                <p:nvPr/>
              </p:nvGrpSpPr>
              <p:grpSpPr>
                <a:xfrm>
                  <a:off x="966402" y="1119020"/>
                  <a:ext cx="576000" cy="1152000"/>
                  <a:chOff x="277864" y="1131590"/>
                  <a:chExt cx="576000" cy="1152000"/>
                </a:xfrm>
              </p:grpSpPr>
              <p:sp>
                <p:nvSpPr>
                  <p:cNvPr id="31" name="Прямоугольник 30"/>
                  <p:cNvSpPr/>
                  <p:nvPr/>
                </p:nvSpPr>
                <p:spPr>
                  <a:xfrm>
                    <a:off x="277864" y="1131590"/>
                    <a:ext cx="576000" cy="1152000"/>
                  </a:xfrm>
                  <a:prstGeom prst="rect">
                    <a:avLst/>
                  </a:prstGeom>
                  <a:solidFill>
                    <a:srgbClr val="CBAE7F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54000" rIns="0" bIns="0" rtlCol="0" anchor="t" anchorCtr="0"/>
                  <a:lstStyle/>
                  <a:p>
                    <a:r>
                      <a:rPr lang="ru-RU" sz="1100" spc="-40" dirty="0">
                        <a:solidFill>
                          <a:srgbClr val="221100"/>
                        </a:solidFill>
                        <a:latin typeface="Washington" pitchFamily="34" charset="-52"/>
                        <a:ea typeface="Kozuka Gothic Pro M" pitchFamily="34" charset="-128"/>
                        <a:cs typeface="Arial Unicode MS" pitchFamily="34" charset="-128"/>
                      </a:rPr>
                      <a:t>1897</a:t>
                    </a:r>
                  </a:p>
                  <a:p>
                    <a:endParaRPr lang="ru-RU" sz="700" dirty="0"/>
                  </a:p>
                  <a:p>
                    <a:r>
                      <a:rPr lang="ru-RU" sz="600" spc="-1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14</a:t>
                    </a:r>
                    <a:r>
                      <a:rPr lang="ru-RU" sz="600" spc="-4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 </a:t>
                    </a:r>
                    <a:r>
                      <a:rPr lang="ru-RU" sz="600" spc="-3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ВОПРОСО</a:t>
                    </a:r>
                    <a:r>
                      <a:rPr lang="ru-RU" sz="600" spc="-4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</a:t>
                    </a:r>
                  </a:p>
                  <a:p>
                    <a:pPr marL="18000">
                      <a:spcBef>
                        <a:spcPts val="300"/>
                      </a:spcBef>
                    </a:pP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Первая всеобщая перепись населения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Российской Империи</a:t>
                    </a:r>
                  </a:p>
                </p:txBody>
              </p:sp>
              <p:sp>
                <p:nvSpPr>
                  <p:cNvPr id="32" name="Прямоугольник 31"/>
                  <p:cNvSpPr/>
                  <p:nvPr/>
                </p:nvSpPr>
                <p:spPr>
                  <a:xfrm>
                    <a:off x="320128" y="1375046"/>
                    <a:ext cx="360000" cy="45719"/>
                  </a:xfrm>
                  <a:prstGeom prst="rect">
                    <a:avLst/>
                  </a:prstGeom>
                  <a:gradFill flip="none" rotWithShape="1">
                    <a:gsLst>
                      <a:gs pos="9000">
                        <a:srgbClr val="CC8800"/>
                      </a:gs>
                      <a:gs pos="1000">
                        <a:srgbClr val="CC8800"/>
                      </a:gs>
                      <a:gs pos="42999">
                        <a:srgbClr val="FAEFAC"/>
                      </a:gs>
                      <a:gs pos="93000">
                        <a:srgbClr val="CC8800"/>
                      </a:gs>
                      <a:gs pos="100000">
                        <a:srgbClr val="825600"/>
                      </a:gs>
                      <a:gs pos="100000">
                        <a:srgbClr val="FFA800"/>
                      </a:gs>
                    </a:gsLst>
                    <a:lin ang="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3" name="Группа 32"/>
                <p:cNvGrpSpPr/>
                <p:nvPr/>
              </p:nvGrpSpPr>
              <p:grpSpPr>
                <a:xfrm>
                  <a:off x="1764668" y="1119020"/>
                  <a:ext cx="576000" cy="1152000"/>
                  <a:chOff x="277864" y="1131590"/>
                  <a:chExt cx="576000" cy="1152000"/>
                </a:xfrm>
              </p:grpSpPr>
              <p:sp>
                <p:nvSpPr>
                  <p:cNvPr id="34" name="Прямоугольник 33"/>
                  <p:cNvSpPr/>
                  <p:nvPr/>
                </p:nvSpPr>
                <p:spPr>
                  <a:xfrm>
                    <a:off x="277864" y="1131590"/>
                    <a:ext cx="576000" cy="1152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54000" rIns="0" bIns="0" rtlCol="0" anchor="t" anchorCtr="0"/>
                  <a:lstStyle/>
                  <a:p>
                    <a:r>
                      <a:rPr lang="ru-RU" sz="1100" spc="-40" dirty="0">
                        <a:solidFill>
                          <a:srgbClr val="C00000"/>
                        </a:solidFill>
                        <a:latin typeface="Washington" pitchFamily="34" charset="-52"/>
                        <a:ea typeface="Kozuka Gothic Pro M" pitchFamily="34" charset="-128"/>
                        <a:cs typeface="Arial Unicode MS" pitchFamily="34" charset="-128"/>
                      </a:rPr>
                      <a:t>1926</a:t>
                    </a:r>
                  </a:p>
                  <a:p>
                    <a:endParaRPr lang="ru-RU" sz="700" dirty="0"/>
                  </a:p>
                  <a:p>
                    <a:r>
                      <a:rPr lang="ru-RU" sz="60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35</a:t>
                    </a:r>
                    <a:r>
                      <a:rPr lang="ru-RU" sz="600" spc="-4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 </a:t>
                    </a:r>
                    <a:r>
                      <a:rPr lang="ru-RU" sz="600" spc="-3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ВОПРОСО</a:t>
                    </a:r>
                    <a:r>
                      <a:rPr lang="ru-RU" sz="600" spc="-4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Первая перепись населения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 истории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СССР</a:t>
                    </a:r>
                  </a:p>
                </p:txBody>
              </p: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320128" y="1375046"/>
                    <a:ext cx="360000" cy="45719"/>
                  </a:xfrm>
                  <a:prstGeom prst="rect">
                    <a:avLst/>
                  </a:prstGeom>
                  <a:solidFill>
                    <a:srgbClr val="CC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6" name="Группа 35"/>
                <p:cNvGrpSpPr/>
                <p:nvPr/>
              </p:nvGrpSpPr>
              <p:grpSpPr>
                <a:xfrm>
                  <a:off x="2562934" y="1119020"/>
                  <a:ext cx="576000" cy="1152000"/>
                  <a:chOff x="277864" y="1131590"/>
                  <a:chExt cx="576000" cy="1152000"/>
                </a:xfrm>
              </p:grpSpPr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277864" y="1131590"/>
                    <a:ext cx="576000" cy="1152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54000" rIns="0" bIns="0" rtlCol="0" anchor="t" anchorCtr="0"/>
                  <a:lstStyle/>
                  <a:p>
                    <a:r>
                      <a:rPr lang="ru-RU" sz="1100" spc="-40" dirty="0">
                        <a:solidFill>
                          <a:srgbClr val="C00000"/>
                        </a:solidFill>
                        <a:latin typeface="Washington" pitchFamily="34" charset="-52"/>
                        <a:ea typeface="Kozuka Gothic Pro M" pitchFamily="34" charset="-128"/>
                        <a:cs typeface="Arial Unicode MS" pitchFamily="34" charset="-128"/>
                      </a:rPr>
                      <a:t>1939</a:t>
                    </a:r>
                  </a:p>
                  <a:p>
                    <a:endParaRPr lang="ru-RU" sz="700" dirty="0"/>
                  </a:p>
                  <a:p>
                    <a:r>
                      <a:rPr lang="ru-RU" sz="600" spc="-4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16 </a:t>
                    </a:r>
                    <a:r>
                      <a:rPr lang="ru-RU" sz="600" spc="-3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ВОПРОСО</a:t>
                    </a:r>
                    <a:r>
                      <a:rPr lang="ru-RU" sz="600" spc="-4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Перепись населения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проведена после переписи</a:t>
                    </a:r>
                    <a:r>
                      <a:rPr lang="ru-RU" sz="1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 </a:t>
                    </a:r>
                    <a:r>
                      <a:rPr lang="ru-RU" sz="55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1937</a:t>
                    </a:r>
                    <a:r>
                      <a:rPr lang="ru-RU" sz="3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 </a:t>
                    </a: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г. признанной «дефектной»</a:t>
                    </a:r>
                  </a:p>
                </p:txBody>
              </p:sp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320128" y="1375046"/>
                    <a:ext cx="360000" cy="45719"/>
                  </a:xfrm>
                  <a:prstGeom prst="rect">
                    <a:avLst/>
                  </a:prstGeom>
                  <a:solidFill>
                    <a:srgbClr val="CC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9" name="Группа 38"/>
                <p:cNvGrpSpPr/>
                <p:nvPr/>
              </p:nvGrpSpPr>
              <p:grpSpPr>
                <a:xfrm>
                  <a:off x="3361200" y="1119020"/>
                  <a:ext cx="576000" cy="1152000"/>
                  <a:chOff x="277864" y="1131590"/>
                  <a:chExt cx="576000" cy="1152000"/>
                </a:xfrm>
              </p:grpSpPr>
              <p:sp>
                <p:nvSpPr>
                  <p:cNvPr id="40" name="Прямоугольник 39"/>
                  <p:cNvSpPr/>
                  <p:nvPr/>
                </p:nvSpPr>
                <p:spPr>
                  <a:xfrm>
                    <a:off x="277864" y="1131590"/>
                    <a:ext cx="576000" cy="1152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54000" rIns="0" bIns="0" rtlCol="0" anchor="t" anchorCtr="0"/>
                  <a:lstStyle/>
                  <a:p>
                    <a:r>
                      <a:rPr lang="ru-RU" sz="1100" spc="-40" dirty="0">
                        <a:solidFill>
                          <a:srgbClr val="C00000"/>
                        </a:solidFill>
                        <a:latin typeface="Washington" pitchFamily="34" charset="-52"/>
                        <a:ea typeface="Kozuka Gothic Pro M" pitchFamily="34" charset="-128"/>
                        <a:cs typeface="Arial Unicode MS" pitchFamily="34" charset="-128"/>
                      </a:rPr>
                      <a:t>1959</a:t>
                    </a:r>
                  </a:p>
                  <a:p>
                    <a:endParaRPr lang="ru-RU" sz="700" dirty="0"/>
                  </a:p>
                  <a:p>
                    <a:r>
                      <a:rPr lang="ru-RU" sz="60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15</a:t>
                    </a:r>
                    <a:r>
                      <a:rPr lang="ru-RU" sz="600" spc="-4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 </a:t>
                    </a:r>
                    <a:r>
                      <a:rPr lang="ru-RU" sz="600" spc="-3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ВОПРОСО</a:t>
                    </a:r>
                    <a:r>
                      <a:rPr lang="ru-RU" sz="600" spc="-4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Первая послевоенная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перепись населения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endParaRPr lang="ru-RU" sz="600" dirty="0">
                      <a:solidFill>
                        <a:srgbClr val="1E0F00"/>
                      </a:solidFill>
                      <a:latin typeface="Arial" pitchFamily="34" charset="0"/>
                      <a:ea typeface="Arial Unicode MS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Прямоугольник 40"/>
                  <p:cNvSpPr/>
                  <p:nvPr/>
                </p:nvSpPr>
                <p:spPr>
                  <a:xfrm>
                    <a:off x="320128" y="1375046"/>
                    <a:ext cx="360000" cy="45719"/>
                  </a:xfrm>
                  <a:prstGeom prst="rect">
                    <a:avLst/>
                  </a:prstGeom>
                  <a:solidFill>
                    <a:srgbClr val="CC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4159466" y="1119020"/>
                  <a:ext cx="576000" cy="1152000"/>
                  <a:chOff x="277864" y="1131590"/>
                  <a:chExt cx="576000" cy="1152000"/>
                </a:xfrm>
              </p:grpSpPr>
              <p:sp>
                <p:nvSpPr>
                  <p:cNvPr id="43" name="Прямоугольник 42"/>
                  <p:cNvSpPr/>
                  <p:nvPr/>
                </p:nvSpPr>
                <p:spPr>
                  <a:xfrm>
                    <a:off x="277864" y="1131590"/>
                    <a:ext cx="576000" cy="1152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54000" rIns="0" bIns="0" rtlCol="0" anchor="t" anchorCtr="0"/>
                  <a:lstStyle/>
                  <a:p>
                    <a:r>
                      <a:rPr lang="ru-RU" sz="1100" spc="-40" dirty="0">
                        <a:solidFill>
                          <a:srgbClr val="C00000"/>
                        </a:solidFill>
                        <a:latin typeface="Washington" pitchFamily="34" charset="-52"/>
                        <a:ea typeface="Kozuka Gothic Pro M" pitchFamily="34" charset="-128"/>
                        <a:cs typeface="Arial Unicode MS" pitchFamily="34" charset="-128"/>
                      </a:rPr>
                      <a:t>1970</a:t>
                    </a:r>
                  </a:p>
                  <a:p>
                    <a:endParaRPr lang="ru-RU" sz="700" dirty="0"/>
                  </a:p>
                  <a:p>
                    <a:r>
                      <a:rPr lang="ru-RU" sz="60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18</a:t>
                    </a:r>
                    <a:r>
                      <a:rPr lang="ru-RU" sz="600" spc="-4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 </a:t>
                    </a:r>
                    <a:r>
                      <a:rPr lang="ru-RU" sz="600" spc="-3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ВОПРОСО</a:t>
                    </a:r>
                    <a:r>
                      <a:rPr lang="ru-RU" sz="600" spc="-4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Впервые использовано </a:t>
                    </a:r>
                    <a:r>
                      <a:rPr lang="ru-RU" sz="600" dirty="0" err="1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комбиниро-вание</a:t>
                    </a: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  сплошного и выборочного методов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endParaRPr lang="ru-RU" sz="600" dirty="0">
                      <a:solidFill>
                        <a:srgbClr val="1E0F00"/>
                      </a:solidFill>
                      <a:latin typeface="Arial" pitchFamily="34" charset="0"/>
                      <a:ea typeface="Arial Unicode MS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Прямоугольник 43"/>
                  <p:cNvSpPr/>
                  <p:nvPr/>
                </p:nvSpPr>
                <p:spPr>
                  <a:xfrm>
                    <a:off x="320128" y="1375046"/>
                    <a:ext cx="360000" cy="45719"/>
                  </a:xfrm>
                  <a:prstGeom prst="rect">
                    <a:avLst/>
                  </a:prstGeom>
                  <a:solidFill>
                    <a:srgbClr val="CC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5" name="Группа 44"/>
                <p:cNvGrpSpPr/>
                <p:nvPr/>
              </p:nvGrpSpPr>
              <p:grpSpPr>
                <a:xfrm>
                  <a:off x="4957732" y="1119020"/>
                  <a:ext cx="597600" cy="1152000"/>
                  <a:chOff x="277864" y="1131590"/>
                  <a:chExt cx="597600" cy="1152000"/>
                </a:xfrm>
              </p:grpSpPr>
              <p:sp>
                <p:nvSpPr>
                  <p:cNvPr id="46" name="Прямоугольник 45"/>
                  <p:cNvSpPr/>
                  <p:nvPr/>
                </p:nvSpPr>
                <p:spPr>
                  <a:xfrm>
                    <a:off x="277864" y="1131590"/>
                    <a:ext cx="597600" cy="1152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54000" rIns="0" bIns="0" rtlCol="0" anchor="t" anchorCtr="0"/>
                  <a:lstStyle/>
                  <a:p>
                    <a:r>
                      <a:rPr lang="ru-RU" sz="1100" spc="-40" dirty="0">
                        <a:solidFill>
                          <a:srgbClr val="C00000"/>
                        </a:solidFill>
                        <a:latin typeface="Washington" pitchFamily="34" charset="-52"/>
                        <a:ea typeface="Kozuka Gothic Pro M" pitchFamily="34" charset="-128"/>
                        <a:cs typeface="Arial Unicode MS" pitchFamily="34" charset="-128"/>
                      </a:rPr>
                      <a:t>1979</a:t>
                    </a:r>
                  </a:p>
                  <a:p>
                    <a:endParaRPr lang="ru-RU" sz="700" dirty="0"/>
                  </a:p>
                  <a:p>
                    <a:r>
                      <a:rPr lang="ru-RU" sz="60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16</a:t>
                    </a:r>
                    <a:r>
                      <a:rPr lang="ru-RU" sz="600" spc="-4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 </a:t>
                    </a:r>
                    <a:r>
                      <a:rPr lang="ru-RU" sz="600" spc="-3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ВОПРОСО</a:t>
                    </a:r>
                    <a:r>
                      <a:rPr lang="ru-RU" sz="600" spc="-4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Впервые использовалась </a:t>
                    </a:r>
                    <a:r>
                      <a:rPr lang="ru-RU" sz="600" dirty="0" err="1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машино</a:t>
                    </a: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-читаемая форма переписных листов</a:t>
                    </a:r>
                  </a:p>
                </p:txBody>
              </p:sp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320128" y="1375046"/>
                    <a:ext cx="360000" cy="45719"/>
                  </a:xfrm>
                  <a:prstGeom prst="rect">
                    <a:avLst/>
                  </a:prstGeom>
                  <a:solidFill>
                    <a:srgbClr val="CC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8" name="Группа 47"/>
                <p:cNvGrpSpPr/>
                <p:nvPr/>
              </p:nvGrpSpPr>
              <p:grpSpPr>
                <a:xfrm>
                  <a:off x="5777598" y="1119020"/>
                  <a:ext cx="576000" cy="1152000"/>
                  <a:chOff x="277864" y="1131590"/>
                  <a:chExt cx="576000" cy="1152000"/>
                </a:xfrm>
              </p:grpSpPr>
              <p:sp>
                <p:nvSpPr>
                  <p:cNvPr id="49" name="Прямоугольник 48"/>
                  <p:cNvSpPr/>
                  <p:nvPr/>
                </p:nvSpPr>
                <p:spPr>
                  <a:xfrm>
                    <a:off x="277864" y="1131590"/>
                    <a:ext cx="576000" cy="1152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54000" rIns="0" bIns="0" rtlCol="0" anchor="t" anchorCtr="0"/>
                  <a:lstStyle/>
                  <a:p>
                    <a:r>
                      <a:rPr lang="ru-RU" sz="1100" spc="-40" dirty="0">
                        <a:solidFill>
                          <a:srgbClr val="C00000"/>
                        </a:solidFill>
                        <a:latin typeface="Washington" pitchFamily="34" charset="-52"/>
                        <a:ea typeface="Kozuka Gothic Pro M" pitchFamily="34" charset="-128"/>
                        <a:cs typeface="Arial Unicode MS" pitchFamily="34" charset="-128"/>
                      </a:rPr>
                      <a:t>1989</a:t>
                    </a:r>
                  </a:p>
                  <a:p>
                    <a:endParaRPr lang="ru-RU" sz="700" dirty="0"/>
                  </a:p>
                  <a:p>
                    <a:r>
                      <a:rPr lang="ru-RU" sz="60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25</a:t>
                    </a:r>
                    <a:r>
                      <a:rPr lang="ru-RU" sz="600" spc="-4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 </a:t>
                    </a:r>
                    <a:r>
                      <a:rPr lang="ru-RU" sz="600" spc="-3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ВОПРОСО</a:t>
                    </a:r>
                    <a:r>
                      <a:rPr lang="ru-RU" sz="600" spc="-40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Впервые 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после 1926 г. сочеталась 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с переписью жилищных условий населения</a:t>
                    </a:r>
                  </a:p>
                </p:txBody>
              </p:sp>
              <p:sp>
                <p:nvSpPr>
                  <p:cNvPr id="50" name="Прямоугольник 49"/>
                  <p:cNvSpPr/>
                  <p:nvPr/>
                </p:nvSpPr>
                <p:spPr>
                  <a:xfrm>
                    <a:off x="320128" y="1375046"/>
                    <a:ext cx="360000" cy="45719"/>
                  </a:xfrm>
                  <a:prstGeom prst="rect">
                    <a:avLst/>
                  </a:prstGeom>
                  <a:solidFill>
                    <a:srgbClr val="CC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1" name="Группа 50"/>
                <p:cNvGrpSpPr/>
                <p:nvPr/>
              </p:nvGrpSpPr>
              <p:grpSpPr>
                <a:xfrm>
                  <a:off x="6575864" y="1119020"/>
                  <a:ext cx="576000" cy="1152000"/>
                  <a:chOff x="277864" y="1131590"/>
                  <a:chExt cx="576000" cy="1152000"/>
                </a:xfrm>
              </p:grpSpPr>
              <p:sp>
                <p:nvSpPr>
                  <p:cNvPr id="52" name="Прямоугольник 51"/>
                  <p:cNvSpPr/>
                  <p:nvPr/>
                </p:nvSpPr>
                <p:spPr>
                  <a:xfrm>
                    <a:off x="277864" y="1131590"/>
                    <a:ext cx="576000" cy="1152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54000" rIns="0" bIns="0" rtlCol="0" anchor="t" anchorCtr="0"/>
                  <a:lstStyle/>
                  <a:p>
                    <a:r>
                      <a:rPr lang="ru-RU" sz="1100" spc="-40" dirty="0">
                        <a:solidFill>
                          <a:srgbClr val="0070C0"/>
                        </a:solidFill>
                        <a:latin typeface="Washington" pitchFamily="34" charset="-52"/>
                        <a:ea typeface="Kozuka Gothic Pro M" pitchFamily="34" charset="-128"/>
                        <a:cs typeface="Arial Unicode MS" pitchFamily="34" charset="-128"/>
                      </a:rPr>
                      <a:t>2002</a:t>
                    </a:r>
                  </a:p>
                  <a:p>
                    <a:endParaRPr lang="ru-RU" sz="700" dirty="0"/>
                  </a:p>
                  <a:p>
                    <a:r>
                      <a:rPr lang="ru-RU" sz="600" spc="-40" dirty="0">
                        <a:solidFill>
                          <a:srgbClr val="0070C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17 </a:t>
                    </a:r>
                    <a:r>
                      <a:rPr lang="ru-RU" sz="600" spc="-30" dirty="0">
                        <a:solidFill>
                          <a:srgbClr val="0070C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ВОПРОСО</a:t>
                    </a:r>
                    <a:r>
                      <a:rPr lang="ru-RU" sz="600" spc="-40" dirty="0">
                        <a:solidFill>
                          <a:srgbClr val="0070C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Первая перепись населения в новой России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endParaRPr lang="ru-RU" sz="600" dirty="0">
                      <a:solidFill>
                        <a:srgbClr val="1E0F00"/>
                      </a:solidFill>
                      <a:latin typeface="Arial" pitchFamily="34" charset="0"/>
                      <a:ea typeface="Arial Unicode MS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53" name="Прямоугольник 52"/>
                  <p:cNvSpPr/>
                  <p:nvPr/>
                </p:nvSpPr>
                <p:spPr>
                  <a:xfrm>
                    <a:off x="320128" y="1375046"/>
                    <a:ext cx="360000" cy="45719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4" name="Группа 53"/>
                <p:cNvGrpSpPr/>
                <p:nvPr/>
              </p:nvGrpSpPr>
              <p:grpSpPr>
                <a:xfrm>
                  <a:off x="7374130" y="1119020"/>
                  <a:ext cx="576000" cy="1152000"/>
                  <a:chOff x="277864" y="1131590"/>
                  <a:chExt cx="576000" cy="1152000"/>
                </a:xfrm>
              </p:grpSpPr>
              <p:sp>
                <p:nvSpPr>
                  <p:cNvPr id="55" name="Прямоугольник 54"/>
                  <p:cNvSpPr/>
                  <p:nvPr/>
                </p:nvSpPr>
                <p:spPr>
                  <a:xfrm>
                    <a:off x="277864" y="1131590"/>
                    <a:ext cx="576000" cy="1152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54000" rIns="0" bIns="0" rtlCol="0" anchor="t" anchorCtr="0"/>
                  <a:lstStyle/>
                  <a:p>
                    <a:r>
                      <a:rPr lang="ru-RU" sz="1100" spc="-40" dirty="0">
                        <a:solidFill>
                          <a:srgbClr val="0070C0"/>
                        </a:solidFill>
                        <a:latin typeface="Washington" pitchFamily="34" charset="-52"/>
                        <a:ea typeface="Kozuka Gothic Pro M" pitchFamily="34" charset="-128"/>
                        <a:cs typeface="Arial Unicode MS" pitchFamily="34" charset="-128"/>
                      </a:rPr>
                      <a:t>2010</a:t>
                    </a:r>
                  </a:p>
                  <a:p>
                    <a:endParaRPr lang="ru-RU" sz="700" dirty="0"/>
                  </a:p>
                  <a:p>
                    <a:r>
                      <a:rPr lang="ru-RU" sz="600" spc="-40" dirty="0">
                        <a:solidFill>
                          <a:srgbClr val="0070C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25 </a:t>
                    </a:r>
                    <a:r>
                      <a:rPr lang="ru-RU" sz="600" spc="-30" dirty="0">
                        <a:solidFill>
                          <a:srgbClr val="0070C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ВОПРОСО</a:t>
                    </a:r>
                    <a:r>
                      <a:rPr lang="ru-RU" sz="600" spc="-40" dirty="0">
                        <a:solidFill>
                          <a:srgbClr val="0070C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</a:t>
                    </a:r>
                  </a:p>
                  <a:p>
                    <a:pPr>
                      <a:spcBef>
                        <a:spcPts val="300"/>
                      </a:spcBef>
                    </a:pP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Возврат 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к 10-летнему циклу в соответствии</a:t>
                    </a:r>
                    <a:b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</a:b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с </a:t>
                    </a:r>
                    <a:r>
                      <a:rPr lang="ru-RU" sz="600" dirty="0" err="1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рекомен-дациями</a:t>
                    </a: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 ООН</a:t>
                    </a:r>
                  </a:p>
                </p:txBody>
              </p:sp>
              <p:sp>
                <p:nvSpPr>
                  <p:cNvPr id="56" name="Прямоугольник 55"/>
                  <p:cNvSpPr/>
                  <p:nvPr/>
                </p:nvSpPr>
                <p:spPr>
                  <a:xfrm>
                    <a:off x="320128" y="1375046"/>
                    <a:ext cx="360000" cy="45719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7" name="Группа 56"/>
                <p:cNvGrpSpPr/>
                <p:nvPr/>
              </p:nvGrpSpPr>
              <p:grpSpPr>
                <a:xfrm>
                  <a:off x="8172400" y="1119020"/>
                  <a:ext cx="648000" cy="1152000"/>
                  <a:chOff x="277864" y="1131590"/>
                  <a:chExt cx="648000" cy="1152000"/>
                </a:xfrm>
              </p:grpSpPr>
              <p:sp>
                <p:nvSpPr>
                  <p:cNvPr id="58" name="Прямоугольник 57"/>
                  <p:cNvSpPr/>
                  <p:nvPr/>
                </p:nvSpPr>
                <p:spPr>
                  <a:xfrm>
                    <a:off x="277864" y="1131590"/>
                    <a:ext cx="648000" cy="1152000"/>
                  </a:xfrm>
                  <a:prstGeom prst="rect">
                    <a:avLst/>
                  </a:prstGeom>
                  <a:solidFill>
                    <a:srgbClr val="FAECA4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54000" rIns="0" bIns="0" rtlCol="0" anchor="t" anchorCtr="0"/>
                  <a:lstStyle/>
                  <a:p>
                    <a:r>
                      <a:rPr lang="ru-RU" sz="1100" spc="-40" dirty="0">
                        <a:solidFill>
                          <a:srgbClr val="0070C0"/>
                        </a:solidFill>
                        <a:latin typeface="Washington" pitchFamily="34" charset="-52"/>
                        <a:ea typeface="Kozuka Gothic Pro M" pitchFamily="34" charset="-128"/>
                        <a:cs typeface="Arial Unicode MS" pitchFamily="34" charset="-128"/>
                      </a:rPr>
                      <a:t>2020</a:t>
                    </a:r>
                  </a:p>
                  <a:p>
                    <a:endParaRPr lang="ru-RU" sz="500" dirty="0"/>
                  </a:p>
                  <a:p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Первая перепись населения с использованием сбора сведений в электронной форме , в </a:t>
                    </a:r>
                    <a:r>
                      <a:rPr lang="ru-RU" sz="600" dirty="0" err="1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т.ч</a:t>
                    </a:r>
                    <a:r>
                      <a:rPr lang="ru-RU" sz="600" dirty="0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. в сети Интернет на едином портале </a:t>
                    </a:r>
                    <a:r>
                      <a:rPr lang="ru-RU" sz="600" dirty="0" err="1">
                        <a:solidFill>
                          <a:srgbClr val="1E0F00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госуслуг</a:t>
                    </a:r>
                    <a:endParaRPr lang="ru-RU" sz="600" dirty="0">
                      <a:solidFill>
                        <a:srgbClr val="1E0F00"/>
                      </a:solidFill>
                      <a:latin typeface="Arial" pitchFamily="34" charset="0"/>
                      <a:ea typeface="Arial Unicode MS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59" name="Прямоугольник 58"/>
                  <p:cNvSpPr/>
                  <p:nvPr/>
                </p:nvSpPr>
                <p:spPr>
                  <a:xfrm>
                    <a:off x="320128" y="1375046"/>
                    <a:ext cx="360000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0" name="TextBox 19"/>
              <p:cNvSpPr txBox="1"/>
              <p:nvPr/>
            </p:nvSpPr>
            <p:spPr>
              <a:xfrm>
                <a:off x="3723551" y="978516"/>
                <a:ext cx="1116000" cy="244530"/>
              </a:xfrm>
              <a:prstGeom prst="flowChartAlternateProcess">
                <a:avLst/>
              </a:prstGeom>
              <a:solidFill>
                <a:schemeClr val="bg1"/>
              </a:solidFill>
              <a:ln w="12700">
                <a:solidFill>
                  <a:srgbClr val="CC0000"/>
                </a:solidFill>
              </a:ln>
            </p:spPr>
            <p:txBody>
              <a:bodyPr wrap="square" lIns="0" tIns="18000" rIns="0" bIns="18000" rtlCol="0" anchor="ctr" anchorCtr="0">
                <a:spAutoFit/>
              </a:bodyPr>
              <a:lstStyle/>
              <a:p>
                <a:pPr algn="ctr"/>
                <a:r>
                  <a:rPr lang="ru-RU" sz="600" b="1" cap="all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переписи населения </a:t>
                </a:r>
                <a:br>
                  <a:rPr lang="ru-RU" sz="600" b="1" cap="all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ru-RU" sz="600" b="1" cap="all" dirty="0" err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россии</a:t>
                </a:r>
                <a:r>
                  <a:rPr lang="ru-RU" sz="600" b="1" cap="all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в составе </a:t>
                </a:r>
                <a:r>
                  <a:rPr lang="ru-RU" sz="600" b="1" cap="all" dirty="0" err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ссср</a:t>
                </a:r>
                <a:endParaRPr lang="ru-RU" sz="600" b="1" cap="all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272408" y="978516"/>
                <a:ext cx="972000" cy="244530"/>
              </a:xfrm>
              <a:prstGeom prst="flowChartAlternateProcess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txBody>
              <a:bodyPr wrap="square" lIns="0" tIns="18000" rIns="0" bIns="18000" rtlCol="0" anchor="ctr" anchorCtr="0">
                <a:spAutoFit/>
              </a:bodyPr>
              <a:lstStyle/>
              <a:p>
                <a:pPr algn="ctr"/>
                <a:r>
                  <a:rPr lang="ru-RU" sz="600" b="1" cap="all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всероссийские</a:t>
                </a:r>
              </a:p>
              <a:p>
                <a:pPr algn="ctr"/>
                <a:r>
                  <a:rPr lang="ru-RU" sz="600" b="1" cap="all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переписи населения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26932" y="978516"/>
                <a:ext cx="1008000" cy="244530"/>
              </a:xfrm>
              <a:prstGeom prst="flowChartAlternateProcess">
                <a:avLst/>
              </a:prstGeom>
              <a:solidFill>
                <a:schemeClr val="bg1"/>
              </a:solidFill>
              <a:ln w="12700">
                <a:solidFill>
                  <a:srgbClr val="3A1D00"/>
                </a:solidFill>
              </a:ln>
            </p:spPr>
            <p:txBody>
              <a:bodyPr wrap="square" lIns="0" tIns="18000" rIns="0" bIns="18000" rtlCol="0" anchor="ctr" anchorCtr="0">
                <a:spAutoFit/>
              </a:bodyPr>
              <a:lstStyle/>
              <a:p>
                <a:pPr algn="ctr"/>
                <a:r>
                  <a:rPr lang="ru-RU" sz="600" b="1" cap="all" dirty="0">
                    <a:solidFill>
                      <a:srgbClr val="3A1D00"/>
                    </a:solidFill>
                    <a:latin typeface="Arial" pitchFamily="34" charset="0"/>
                    <a:cs typeface="Arial" pitchFamily="34" charset="0"/>
                  </a:rPr>
                  <a:t>перепись населения российской империи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8400416" y="91047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accent1">
                      <a:lumMod val="75000"/>
                    </a:schemeClr>
                  </a:solidFill>
                  <a:sym typeface="Wingdings"/>
                </a:rPr>
                <a:t>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4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EADAC9-7098-429A-8C5E-D69D7897A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r="5511"/>
          <a:stretch/>
        </p:blipFill>
        <p:spPr>
          <a:xfrm>
            <a:off x="5830122" y="2289574"/>
            <a:ext cx="3293871" cy="1650328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ADBD6249-F1D8-4735-8F7F-1E3F74CC3448}"/>
              </a:ext>
            </a:extLst>
          </p:cNvPr>
          <p:cNvSpPr/>
          <p:nvPr/>
        </p:nvSpPr>
        <p:spPr>
          <a:xfrm>
            <a:off x="8352464" y="3453862"/>
            <a:ext cx="396000" cy="12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839882"/>
            <a:ext cx="9144000" cy="36000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2010" y="-37867"/>
            <a:ext cx="8734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DC3"/>
                </a:solidFill>
                <a:latin typeface="Cambria" pitchFamily="18" charset="0"/>
              </a:rPr>
              <a:t>Административно-территориальная подчиненность г. Таганрога</a:t>
            </a:r>
          </a:p>
        </p:txBody>
      </p:sp>
      <p:sp>
        <p:nvSpPr>
          <p:cNvPr id="7" name="Поле 4"/>
          <p:cNvSpPr txBox="1"/>
          <p:nvPr/>
        </p:nvSpPr>
        <p:spPr>
          <a:xfrm>
            <a:off x="251520" y="362243"/>
            <a:ext cx="7578041" cy="39330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14 февраля 1775 г.  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-  в составе Азовской губернии;</a:t>
            </a:r>
          </a:p>
          <a:p>
            <a:pPr marL="1657350" indent="-3222625">
              <a:spcAft>
                <a:spcPts val="600"/>
              </a:spcAft>
            </a:pP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22 января 1783 г.     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-  при объединении Азовской и Новороссийской губернии образовалось </a:t>
            </a:r>
            <a:br>
              <a:rPr lang="ru-RU" sz="13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Cambria" pitchFamily="18" charset="0"/>
              </a:rPr>
              <a:t>Екатеринославское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 наместничество, куда вошел Таганрог;</a:t>
            </a:r>
          </a:p>
          <a:p>
            <a:pPr marL="1700213" indent="-1692000">
              <a:spcAft>
                <a:spcPts val="600"/>
              </a:spcAft>
            </a:pP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1802 г.                            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-  Таганрог вошел в Екатеринославскую губернию </a:t>
            </a:r>
            <a:br>
              <a:rPr lang="ru-RU" sz="13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и в нем было учреждено градоначальство;</a:t>
            </a:r>
          </a:p>
          <a:p>
            <a:pPr marL="1700213" indent="-1692000">
              <a:spcAft>
                <a:spcPts val="600"/>
              </a:spcAft>
            </a:pP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31 октября 1807 г.  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-  к Таганрогскому градоначальству были присоединены</a:t>
            </a:r>
            <a:br>
              <a:rPr lang="ru-RU" sz="13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города Ростов, Нахичевань и Мариуполь;</a:t>
            </a:r>
          </a:p>
          <a:p>
            <a:pPr marL="1700213" indent="-1692000">
              <a:spcAft>
                <a:spcPts val="600"/>
              </a:spcAft>
            </a:pP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1859 г.                           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-</a:t>
            </a: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   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Таганрогское градоначальство  было причислено </a:t>
            </a:r>
            <a:br>
              <a:rPr lang="ru-RU" sz="13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к Ростовскому уезду Екатеринославской губернии;</a:t>
            </a:r>
          </a:p>
          <a:p>
            <a:pPr>
              <a:spcAft>
                <a:spcPts val="600"/>
              </a:spcAft>
            </a:pP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1887 г.                           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-</a:t>
            </a: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   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Таганрог стал центром Таганрогского округа </a:t>
            </a:r>
            <a:br>
              <a:rPr lang="ru-RU" sz="13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                                              Области Войска Донского;</a:t>
            </a:r>
          </a:p>
          <a:p>
            <a:pPr>
              <a:spcAft>
                <a:spcPts val="600"/>
              </a:spcAft>
            </a:pP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начало 1918 г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.          -   город вошёл в состав </a:t>
            </a:r>
            <a:br>
              <a:rPr lang="ru-RU" sz="13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                                              </a:t>
            </a:r>
            <a:r>
              <a:rPr lang="ru-RU" sz="1300" dirty="0" err="1">
                <a:solidFill>
                  <a:schemeClr val="tx1"/>
                </a:solidFill>
                <a:latin typeface="Cambria" pitchFamily="18" charset="0"/>
              </a:rPr>
              <a:t>Донецко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-Криворожской Советской Республики;</a:t>
            </a:r>
          </a:p>
          <a:p>
            <a:pPr marL="1700213" indent="-1700213">
              <a:spcAft>
                <a:spcPts val="600"/>
              </a:spcAft>
              <a:tabLst>
                <a:tab pos="1700213" algn="l"/>
              </a:tabLst>
            </a:pP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1923 г.</a:t>
            </a:r>
            <a:r>
              <a:rPr lang="ru-RU" sz="1300" dirty="0"/>
              <a:t>                          -   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в составе Донецкой губернии Украинской ССР </a:t>
            </a:r>
            <a:br>
              <a:rPr lang="ru-RU" sz="130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был образован Таганрогский округ с центром в Таганроге;</a:t>
            </a:r>
          </a:p>
          <a:p>
            <a:pPr>
              <a:spcAft>
                <a:spcPts val="600"/>
              </a:spcAft>
            </a:pP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1924 г</a:t>
            </a:r>
            <a:r>
              <a:rPr lang="ru-RU" sz="1300" dirty="0">
                <a:solidFill>
                  <a:srgbClr val="007DC3"/>
                </a:solidFill>
                <a:latin typeface="Cambria" pitchFamily="18" charset="0"/>
              </a:rPr>
              <a:t>.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                         -</a:t>
            </a: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    </a:t>
            </a:r>
            <a:r>
              <a:rPr lang="ru-RU" sz="1300" dirty="0">
                <a:latin typeface="Cambria" pitchFamily="18" charset="0"/>
              </a:rPr>
              <a:t>Таганрогский округ вошёл в состав Юго-Восточной области РСФСР;</a:t>
            </a:r>
          </a:p>
          <a:p>
            <a:pPr>
              <a:spcAft>
                <a:spcPts val="600"/>
              </a:spcAft>
            </a:pP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1929 г</a:t>
            </a:r>
            <a:r>
              <a:rPr lang="ru-RU" sz="1300" dirty="0">
                <a:solidFill>
                  <a:srgbClr val="007DC3"/>
                </a:solidFill>
                <a:latin typeface="Cambria" pitchFamily="18" charset="0"/>
              </a:rPr>
              <a:t>.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                         -</a:t>
            </a:r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    </a:t>
            </a:r>
            <a:r>
              <a:rPr lang="ru-RU" sz="1300" dirty="0">
                <a:latin typeface="Cambria" pitchFamily="18" charset="0"/>
              </a:rPr>
              <a:t>Таганрог</a:t>
            </a:r>
            <a:r>
              <a:rPr lang="ru-RU" sz="1400" dirty="0"/>
              <a:t> </a:t>
            </a:r>
            <a:r>
              <a:rPr lang="ru-RU" sz="1300" dirty="0">
                <a:latin typeface="Cambria" pitchFamily="18" charset="0"/>
              </a:rPr>
              <a:t>стал окружным центром Донского округа  Северо-Кавказского края; </a:t>
            </a:r>
          </a:p>
          <a:p>
            <a:r>
              <a:rPr lang="ru-RU" sz="1300" b="1" dirty="0">
                <a:solidFill>
                  <a:srgbClr val="007DC3"/>
                </a:solidFill>
                <a:latin typeface="Cambria" pitchFamily="18" charset="0"/>
              </a:rPr>
              <a:t>1937 г</a:t>
            </a:r>
            <a:r>
              <a:rPr lang="ru-RU" sz="1300" dirty="0">
                <a:solidFill>
                  <a:srgbClr val="007DC3"/>
                </a:solidFill>
                <a:latin typeface="Cambria" pitchFamily="18" charset="0"/>
              </a:rPr>
              <a:t>.                         </a:t>
            </a:r>
            <a:r>
              <a:rPr lang="ru-RU" sz="1300" dirty="0">
                <a:solidFill>
                  <a:schemeClr val="tx1"/>
                </a:solidFill>
                <a:latin typeface="Cambria" pitchFamily="18" charset="0"/>
              </a:rPr>
              <a:t>-    Таганрог в составе Ростовской области.    </a:t>
            </a:r>
          </a:p>
        </p:txBody>
      </p:sp>
    </p:spTree>
    <p:extLst>
      <p:ext uri="{BB962C8B-B14F-4D97-AF65-F5344CB8AC3E}">
        <p14:creationId xmlns:p14="http://schemas.microsoft.com/office/powerpoint/2010/main" val="19635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839882"/>
            <a:ext cx="9144000" cy="36000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9365" y="225131"/>
            <a:ext cx="7796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spc="-100" dirty="0">
                <a:solidFill>
                  <a:srgbClr val="007DC3"/>
                </a:solidFill>
                <a:latin typeface="Cambria" pitchFamily="18" charset="0"/>
              </a:rPr>
              <a:t>П.П. </a:t>
            </a:r>
            <a:r>
              <a:rPr lang="ru-RU" sz="2200" b="1" spc="-100" dirty="0" err="1">
                <a:solidFill>
                  <a:srgbClr val="007DC3"/>
                </a:solidFill>
                <a:latin typeface="Cambria" pitchFamily="18" charset="0"/>
              </a:rPr>
              <a:t>Филевский</a:t>
            </a:r>
            <a:r>
              <a:rPr lang="ru-RU" sz="2200" b="1" spc="-100" dirty="0">
                <a:solidFill>
                  <a:srgbClr val="007DC3"/>
                </a:solidFill>
                <a:latin typeface="Cambria" pitchFamily="18" charset="0"/>
              </a:rPr>
              <a:t>  «История города Таганрога 1698-1898»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000">
            <a:off x="309372" y="752724"/>
            <a:ext cx="1647102" cy="22539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000">
            <a:off x="1334733" y="2139643"/>
            <a:ext cx="1824228" cy="27870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353639" y="666410"/>
            <a:ext cx="1872892" cy="2974550"/>
            <a:chOff x="524144" y="995922"/>
            <a:chExt cx="1872892" cy="2974550"/>
          </a:xfrm>
        </p:grpSpPr>
        <p:pic>
          <p:nvPicPr>
            <p:cNvPr id="13" name="Рисунок 12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406" y="995922"/>
              <a:ext cx="1733334" cy="228571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524144" y="3282216"/>
              <a:ext cx="1872892" cy="68825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lIns="0" tIns="36000" rIns="108000" bIns="36000" anchor="ctr" anchorCtr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i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itchFamily="18" charset="0"/>
                </a:rPr>
                <a:t>Филевский</a:t>
              </a:r>
              <a:r>
                <a:rPr lang="ru-RU" sz="12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itchFamily="18" charset="0"/>
                </a:rPr>
                <a:t> </a:t>
              </a:r>
              <a:br>
                <a:rPr lang="ru-RU" sz="12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itchFamily="18" charset="0"/>
                </a:rPr>
              </a:br>
              <a:r>
                <a:rPr lang="ru-RU" sz="12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itchFamily="18" charset="0"/>
                </a:rPr>
                <a:t>Павел Петрович, </a:t>
              </a:r>
              <a:br>
                <a:rPr lang="ru-RU" sz="12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itchFamily="18" charset="0"/>
                </a:rPr>
              </a:br>
              <a:r>
                <a:rPr lang="ru-RU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itchFamily="18" charset="0"/>
                </a:rPr>
                <a:t>историк, преподаватель</a:t>
              </a:r>
              <a:br>
                <a:rPr lang="ru-RU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itchFamily="18" charset="0"/>
                </a:rPr>
              </a:br>
              <a:r>
                <a:rPr lang="ru-RU" sz="11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itchFamily="18" charset="0"/>
                </a:rPr>
                <a:t>(1856-1951 гг.)</a:t>
              </a: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508104" y="1355287"/>
            <a:ext cx="3156944" cy="287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Населенiе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города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общемъ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держало себя вполне серьезно и сочувственно делу переписи. Было множество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примеровъ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, когда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разныя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лица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розыскивали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заведующихъ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счетчиковъ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, чтобы объяснить и исправить ту или другую свою ошибку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показанiяхъ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или пополнить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пропускъ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Какъ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данныя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переписи показали,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такъ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и счетчики,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обошедшiе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несколько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разъ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городъ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, сообщили, что таганрогское мещанское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населенiе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подъ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некоторою и весьма малою оболочкою грубости внешней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скрываютъ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себе,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истинныя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достоинства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добрыхъ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гражданъ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, которыми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Таганрогъ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предъ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другими городами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можетъ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гордиться, все это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народъ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домовитый, трудолюбивый и 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оказавшiйся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по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отношенiю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счетчикамъ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весьма </a:t>
            </a:r>
            <a:r>
              <a:rPr kumimoji="0" 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приветливымъ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.»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525" y="775777"/>
            <a:ext cx="180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5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5F8B4D-35BC-496B-B380-FD15B07277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06" y="5685295"/>
            <a:ext cx="8180017" cy="315457"/>
          </a:xfrm>
          <a:prstGeom prst="rect">
            <a:avLst/>
          </a:prstGeom>
        </p:spPr>
      </p:pic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 txBox="1">
            <a:spLocks/>
          </p:cNvSpPr>
          <p:nvPr/>
        </p:nvSpPr>
        <p:spPr>
          <a:xfrm>
            <a:off x="6902306" y="6301180"/>
            <a:ext cx="2241694" cy="566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1400" i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Ростовстат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2023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5118" y="354388"/>
            <a:ext cx="8333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DC3"/>
                </a:solidFill>
                <a:latin typeface="Cambria" pitchFamily="18" charset="0"/>
              </a:rPr>
              <a:t>1835 г.  - создание первого статистического комитета г. Таганрога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184915" y="813783"/>
            <a:ext cx="5002269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dirty="0">
                <a:latin typeface="Cambria" pitchFamily="18" charset="0"/>
              </a:rPr>
              <a:t>Состав статистического комитета:</a:t>
            </a:r>
          </a:p>
          <a:p>
            <a:endParaRPr lang="ru-RU" sz="200" b="1" dirty="0">
              <a:latin typeface="Cambria" pitchFamily="18" charset="0"/>
            </a:endParaRPr>
          </a:p>
          <a:p>
            <a:pPr>
              <a:spcAft>
                <a:spcPts val="100"/>
              </a:spcAft>
            </a:pPr>
            <a:r>
              <a:rPr lang="ru-RU" sz="1100" b="1" dirty="0">
                <a:latin typeface="Cambria" pitchFamily="18" charset="0"/>
                <a:ea typeface="Times New Roman"/>
                <a:cs typeface="Calibri"/>
              </a:rPr>
              <a:t>Председатель - </a:t>
            </a:r>
            <a:r>
              <a:rPr lang="ru-RU" sz="1100" i="1" dirty="0">
                <a:latin typeface="Cambria" pitchFamily="18" charset="0"/>
                <a:ea typeface="Times New Roman"/>
                <a:cs typeface="Calibri"/>
              </a:rPr>
              <a:t>Барон </a:t>
            </a:r>
            <a:r>
              <a:rPr lang="ru-RU" sz="1100" i="1" dirty="0" err="1">
                <a:latin typeface="Cambria" pitchFamily="18" charset="0"/>
                <a:ea typeface="Times New Roman"/>
                <a:cs typeface="Calibri"/>
              </a:rPr>
              <a:t>Пфейлицер</a:t>
            </a:r>
            <a:r>
              <a:rPr lang="ru-RU" sz="1100" i="1" dirty="0">
                <a:latin typeface="Cambria" pitchFamily="18" charset="0"/>
                <a:ea typeface="Times New Roman"/>
                <a:cs typeface="Calibri"/>
              </a:rPr>
              <a:t>-Франк</a:t>
            </a:r>
            <a:endParaRPr lang="ru-RU" sz="1100" b="1" dirty="0">
              <a:latin typeface="Cambria" pitchFamily="18" charset="0"/>
            </a:endParaRPr>
          </a:p>
          <a:p>
            <a:pPr marL="228600" indent="-228600">
              <a:spcAft>
                <a:spcPts val="100"/>
              </a:spcAft>
              <a:buFont typeface="+mj-lt"/>
              <a:buAutoNum type="arabicPeriod"/>
            </a:pPr>
            <a:r>
              <a:rPr lang="ru-RU" sz="1150" dirty="0">
                <a:latin typeface="Cambria" pitchFamily="18" charset="0"/>
              </a:rPr>
              <a:t>Предводитель дворянства Ростовского уезда </a:t>
            </a:r>
            <a:r>
              <a:rPr lang="ru-RU" sz="1150" i="1" dirty="0">
                <a:latin typeface="Cambria" pitchFamily="18" charset="0"/>
              </a:rPr>
              <a:t>Марк Николаевич </a:t>
            </a:r>
            <a:r>
              <a:rPr lang="ru-RU" sz="1150" i="1" dirty="0" err="1">
                <a:latin typeface="Cambria" pitchFamily="18" charset="0"/>
              </a:rPr>
              <a:t>Комнено-Варваци</a:t>
            </a:r>
            <a:r>
              <a:rPr lang="ru-RU" sz="1150" dirty="0">
                <a:latin typeface="Cambria" pitchFamily="18" charset="0"/>
              </a:rPr>
              <a:t>;</a:t>
            </a:r>
          </a:p>
          <a:p>
            <a:pPr marL="228600" indent="-228600">
              <a:spcAft>
                <a:spcPts val="100"/>
              </a:spcAft>
              <a:buFont typeface="+mj-lt"/>
              <a:buAutoNum type="arabicPeriod"/>
            </a:pPr>
            <a:r>
              <a:rPr lang="ru-RU" sz="1150" dirty="0">
                <a:latin typeface="Cambria" pitchFamily="18" charset="0"/>
              </a:rPr>
              <a:t>Таганрогский городской голова дворянин </a:t>
            </a:r>
            <a:r>
              <a:rPr lang="ru-RU" sz="1150" i="1" dirty="0" err="1">
                <a:latin typeface="Cambria" pitchFamily="18" charset="0"/>
              </a:rPr>
              <a:t>Ставро</a:t>
            </a:r>
            <a:r>
              <a:rPr lang="ru-RU" sz="1150" i="1" dirty="0">
                <a:latin typeface="Cambria" pitchFamily="18" charset="0"/>
              </a:rPr>
              <a:t> Георгиевич </a:t>
            </a:r>
            <a:r>
              <a:rPr lang="ru-RU" sz="1150" i="1" dirty="0" err="1">
                <a:latin typeface="Cambria" pitchFamily="18" charset="0"/>
              </a:rPr>
              <a:t>Вальяно</a:t>
            </a:r>
            <a:r>
              <a:rPr lang="ru-RU" sz="1150" dirty="0">
                <a:latin typeface="Cambria" pitchFamily="18" charset="0"/>
              </a:rPr>
              <a:t>;</a:t>
            </a:r>
          </a:p>
          <a:p>
            <a:pPr marL="228600" indent="-228600">
              <a:spcAft>
                <a:spcPts val="100"/>
              </a:spcAft>
              <a:buFont typeface="+mj-lt"/>
              <a:buAutoNum type="arabicPeriod"/>
            </a:pPr>
            <a:r>
              <a:rPr lang="ru-RU" sz="1150" dirty="0">
                <a:latin typeface="Cambria" pitchFamily="18" charset="0"/>
              </a:rPr>
              <a:t>Директор мужской гимназии  </a:t>
            </a:r>
            <a:r>
              <a:rPr lang="ru-RU" sz="1150" i="1" dirty="0">
                <a:latin typeface="Cambria" pitchFamily="18" charset="0"/>
              </a:rPr>
              <a:t>Андрей </a:t>
            </a:r>
            <a:r>
              <a:rPr lang="ru-RU" sz="1150" i="1" dirty="0" err="1">
                <a:latin typeface="Cambria" pitchFamily="18" charset="0"/>
              </a:rPr>
              <a:t>Бабичев</a:t>
            </a:r>
            <a:r>
              <a:rPr lang="ru-RU" sz="1150" dirty="0">
                <a:latin typeface="Cambria" pitchFamily="18" charset="0"/>
              </a:rPr>
              <a:t>;</a:t>
            </a:r>
          </a:p>
          <a:p>
            <a:pPr marL="228600" indent="-228600">
              <a:spcAft>
                <a:spcPts val="100"/>
              </a:spcAft>
              <a:buFont typeface="+mj-lt"/>
              <a:buAutoNum type="arabicPeriod"/>
            </a:pPr>
            <a:r>
              <a:rPr lang="ru-RU" sz="1150" dirty="0">
                <a:latin typeface="Cambria" pitchFamily="18" charset="0"/>
              </a:rPr>
              <a:t>Статский советник, городской врач </a:t>
            </a:r>
            <a:r>
              <a:rPr lang="ru-RU" sz="1150" i="1" dirty="0">
                <a:latin typeface="Cambria" pitchFamily="18" charset="0"/>
              </a:rPr>
              <a:t>В. Глезер</a:t>
            </a:r>
            <a:r>
              <a:rPr lang="ru-RU" sz="1150" dirty="0">
                <a:latin typeface="Cambria" pitchFamily="18" charset="0"/>
              </a:rPr>
              <a:t>;</a:t>
            </a:r>
          </a:p>
          <a:p>
            <a:pPr marL="228600" indent="-228600">
              <a:spcAft>
                <a:spcPts val="100"/>
              </a:spcAft>
              <a:buFont typeface="+mj-lt"/>
              <a:buAutoNum type="arabicPeriod"/>
            </a:pPr>
            <a:r>
              <a:rPr lang="ru-RU" sz="1150" dirty="0">
                <a:latin typeface="Cambria" pitchFamily="18" charset="0"/>
              </a:rPr>
              <a:t>Протоиерей таганрогского Успенского собора </a:t>
            </a:r>
            <a:r>
              <a:rPr lang="ru-RU" sz="1150" i="1" dirty="0">
                <a:latin typeface="Cambria" pitchFamily="18" charset="0"/>
              </a:rPr>
              <a:t>Иван Семенович </a:t>
            </a:r>
            <a:r>
              <a:rPr lang="ru-RU" sz="1150" i="1" dirty="0" err="1">
                <a:latin typeface="Cambria" pitchFamily="18" charset="0"/>
              </a:rPr>
              <a:t>Себов</a:t>
            </a:r>
            <a:r>
              <a:rPr lang="ru-RU" sz="1150" dirty="0">
                <a:latin typeface="Cambria" pitchFamily="18" charset="0"/>
              </a:rPr>
              <a:t>;</a:t>
            </a:r>
          </a:p>
          <a:p>
            <a:pPr marL="228600" indent="-228600">
              <a:spcAft>
                <a:spcPts val="100"/>
              </a:spcAft>
              <a:buFont typeface="+mj-lt"/>
              <a:buAutoNum type="arabicPeriod"/>
            </a:pPr>
            <a:r>
              <a:rPr lang="ru-RU" sz="1150" dirty="0">
                <a:latin typeface="Cambria" pitchFamily="18" charset="0"/>
              </a:rPr>
              <a:t>Коллежский асессор, надворный советник  </a:t>
            </a:r>
            <a:r>
              <a:rPr lang="ru-RU" sz="1150" i="1" dirty="0">
                <a:latin typeface="Cambria" pitchFamily="18" charset="0"/>
              </a:rPr>
              <a:t>Петр Иванович Залесский</a:t>
            </a:r>
            <a:r>
              <a:rPr lang="ru-RU" sz="1150" dirty="0">
                <a:latin typeface="Cambria" pitchFamily="18" charset="0"/>
              </a:rPr>
              <a:t>; </a:t>
            </a:r>
          </a:p>
          <a:p>
            <a:pPr marL="228600" indent="-228600">
              <a:spcAft>
                <a:spcPts val="100"/>
              </a:spcAft>
              <a:buFont typeface="+mj-lt"/>
              <a:buAutoNum type="arabicPeriod"/>
            </a:pPr>
            <a:r>
              <a:rPr lang="ru-RU" sz="1150" dirty="0">
                <a:latin typeface="Cambria" pitchFamily="18" charset="0"/>
              </a:rPr>
              <a:t>Титулярный советник </a:t>
            </a:r>
            <a:r>
              <a:rPr lang="ru-RU" sz="1150" i="1" dirty="0">
                <a:latin typeface="Cambria" pitchFamily="18" charset="0"/>
              </a:rPr>
              <a:t>Петр Александрович Иевлев</a:t>
            </a:r>
            <a:r>
              <a:rPr lang="ru-RU" sz="1150" dirty="0">
                <a:latin typeface="Cambria" pitchFamily="18" charset="0"/>
              </a:rPr>
              <a:t>;</a:t>
            </a:r>
          </a:p>
          <a:p>
            <a:pPr marL="228600" indent="-228600">
              <a:spcAft>
                <a:spcPts val="100"/>
              </a:spcAft>
              <a:buFont typeface="+mj-lt"/>
              <a:buAutoNum type="arabicPeriod"/>
            </a:pPr>
            <a:r>
              <a:rPr lang="ru-RU" sz="1150" dirty="0">
                <a:latin typeface="Cambria" pitchFamily="18" charset="0"/>
              </a:rPr>
              <a:t>Члены корреспонденты в Нахичевани: городской голова </a:t>
            </a:r>
            <a:r>
              <a:rPr lang="ru-RU" sz="1150" i="1" dirty="0" err="1">
                <a:latin typeface="Cambria" pitchFamily="18" charset="0"/>
              </a:rPr>
              <a:t>Хаджаев</a:t>
            </a:r>
            <a:r>
              <a:rPr lang="ru-RU" sz="1150" dirty="0">
                <a:latin typeface="Cambria" pitchFamily="18" charset="0"/>
              </a:rPr>
              <a:t>; </a:t>
            </a:r>
            <a:br>
              <a:rPr lang="ru-RU" sz="1150" dirty="0">
                <a:latin typeface="Cambria" pitchFamily="18" charset="0"/>
              </a:rPr>
            </a:br>
            <a:r>
              <a:rPr lang="ru-RU" sz="1150" dirty="0">
                <a:latin typeface="Cambria" pitchFamily="18" charset="0"/>
              </a:rPr>
              <a:t>председатель армянского магистрата </a:t>
            </a:r>
            <a:r>
              <a:rPr lang="ru-RU" sz="1150" i="1" dirty="0">
                <a:latin typeface="Cambria" pitchFamily="18" charset="0"/>
              </a:rPr>
              <a:t>Салтыков;</a:t>
            </a:r>
            <a:r>
              <a:rPr lang="ru-RU" sz="1150" dirty="0">
                <a:latin typeface="Cambria" pitchFamily="18" charset="0"/>
              </a:rPr>
              <a:t> </a:t>
            </a:r>
            <a:br>
              <a:rPr lang="ru-RU" sz="1150" dirty="0">
                <a:latin typeface="Cambria" pitchFamily="18" charset="0"/>
              </a:rPr>
            </a:br>
            <a:r>
              <a:rPr lang="ru-RU" sz="1150" dirty="0">
                <a:latin typeface="Cambria" pitchFamily="18" charset="0"/>
              </a:rPr>
              <a:t>секретарь магистрата </a:t>
            </a:r>
            <a:r>
              <a:rPr lang="ru-RU" sz="1150" i="1" dirty="0">
                <a:latin typeface="Cambria" pitchFamily="18" charset="0"/>
              </a:rPr>
              <a:t>Пономарев</a:t>
            </a:r>
            <a:r>
              <a:rPr lang="ru-RU" sz="1150" dirty="0">
                <a:latin typeface="Cambria" pitchFamily="18" charset="0"/>
              </a:rPr>
              <a:t>;</a:t>
            </a:r>
          </a:p>
          <a:p>
            <a:pPr marL="228600" indent="-228600">
              <a:spcAft>
                <a:spcPts val="100"/>
              </a:spcAft>
              <a:buFont typeface="+mj-lt"/>
              <a:buAutoNum type="arabicPeriod"/>
            </a:pPr>
            <a:r>
              <a:rPr lang="ru-RU" sz="1150" dirty="0">
                <a:latin typeface="Cambria" pitchFamily="18" charset="0"/>
              </a:rPr>
              <a:t>Члены корреспонденты в Мариуполе: городской голова </a:t>
            </a:r>
            <a:r>
              <a:rPr lang="ru-RU" sz="1150" i="1" dirty="0" err="1">
                <a:latin typeface="Cambria" pitchFamily="18" charset="0"/>
              </a:rPr>
              <a:t>Хараджаев</a:t>
            </a:r>
            <a:r>
              <a:rPr lang="ru-RU" sz="1150" dirty="0">
                <a:latin typeface="Cambria" pitchFamily="18" charset="0"/>
              </a:rPr>
              <a:t>, </a:t>
            </a:r>
            <a:br>
              <a:rPr lang="ru-RU" sz="1150" dirty="0">
                <a:latin typeface="Cambria" pitchFamily="18" charset="0"/>
              </a:rPr>
            </a:br>
            <a:r>
              <a:rPr lang="ru-RU" sz="1150" dirty="0">
                <a:latin typeface="Cambria" pitchFamily="18" charset="0"/>
              </a:rPr>
              <a:t>председатель греческого суда </a:t>
            </a:r>
            <a:r>
              <a:rPr lang="ru-RU" sz="1150" i="1" dirty="0" err="1">
                <a:latin typeface="Cambria" pitchFamily="18" charset="0"/>
              </a:rPr>
              <a:t>Чентуков</a:t>
            </a:r>
            <a:r>
              <a:rPr lang="ru-RU" sz="1150" dirty="0">
                <a:latin typeface="Cambria" pitchFamily="18" charset="0"/>
              </a:rPr>
              <a:t>; секретарь </a:t>
            </a:r>
            <a:r>
              <a:rPr lang="ru-RU" sz="1150" i="1" dirty="0" err="1">
                <a:latin typeface="Cambria" pitchFamily="18" charset="0"/>
              </a:rPr>
              <a:t>Яшников</a:t>
            </a:r>
            <a:r>
              <a:rPr lang="ru-RU" sz="1150" dirty="0">
                <a:latin typeface="Cambria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39022"/>
            <a:ext cx="9144000" cy="18000"/>
          </a:xfrm>
          <a:prstGeom prst="rect">
            <a:avLst/>
          </a:prstGeom>
          <a:solidFill>
            <a:srgbClr val="007DC3"/>
          </a:solidFill>
          <a:ln>
            <a:solidFill>
              <a:srgbClr val="007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79974" y="916203"/>
            <a:ext cx="1859811" cy="2686173"/>
            <a:chOff x="553705" y="1264476"/>
            <a:chExt cx="1859811" cy="2686173"/>
          </a:xfrm>
        </p:grpSpPr>
        <p:sp>
          <p:nvSpPr>
            <p:cNvPr id="13" name="Поле 4"/>
            <p:cNvSpPr txBox="1"/>
            <p:nvPr/>
          </p:nvSpPr>
          <p:spPr>
            <a:xfrm>
              <a:off x="553705" y="3107318"/>
              <a:ext cx="1859811" cy="8433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i="1" dirty="0">
                  <a:effectLst/>
                  <a:latin typeface="Cambria" pitchFamily="18" charset="0"/>
                  <a:ea typeface="Times New Roman"/>
                  <a:cs typeface="Calibri"/>
                </a:rPr>
                <a:t>Барон </a:t>
              </a:r>
              <a:r>
                <a:rPr lang="ru-RU" sz="1200" i="1" dirty="0" err="1">
                  <a:effectLst/>
                  <a:latin typeface="Cambria" pitchFamily="18" charset="0"/>
                  <a:ea typeface="Times New Roman"/>
                  <a:cs typeface="Calibri"/>
                </a:rPr>
                <a:t>Пфейлицер</a:t>
              </a:r>
              <a:r>
                <a:rPr lang="ru-RU" sz="1200" i="1" dirty="0">
                  <a:effectLst/>
                  <a:latin typeface="Cambria" pitchFamily="18" charset="0"/>
                  <a:ea typeface="Times New Roman"/>
                  <a:cs typeface="Calibri"/>
                </a:rPr>
                <a:t>-Франк</a:t>
              </a:r>
              <a:br>
                <a:rPr lang="ru-RU" sz="1200" i="1" dirty="0">
                  <a:effectLst/>
                  <a:latin typeface="Cambria" pitchFamily="18" charset="0"/>
                  <a:ea typeface="Times New Roman"/>
                  <a:cs typeface="Calibri"/>
                </a:rPr>
              </a:br>
              <a:endParaRPr lang="ru-RU" sz="300" i="1" dirty="0">
                <a:effectLst/>
                <a:latin typeface="Cambria" pitchFamily="18" charset="0"/>
                <a:ea typeface="Times New Roman"/>
                <a:cs typeface="Calibri"/>
              </a:endParaRPr>
            </a:p>
            <a:p>
              <a:pPr algn="ctr">
                <a:lnSpc>
                  <a:spcPts val="1200"/>
                </a:lnSpc>
                <a:spcBef>
                  <a:spcPts val="100"/>
                </a:spcBef>
              </a:pPr>
              <a:r>
                <a:rPr lang="ru-RU" sz="1100" dirty="0">
                  <a:effectLst/>
                  <a:latin typeface="Cambria" pitchFamily="18" charset="0"/>
                  <a:ea typeface="Times New Roman"/>
                  <a:cs typeface="Calibri"/>
                </a:rPr>
                <a:t>Председатель первого статистического комитета </a:t>
              </a:r>
              <a:br>
                <a:rPr lang="ru-RU" sz="1100" dirty="0">
                  <a:effectLst/>
                  <a:latin typeface="Cambria" pitchFamily="18" charset="0"/>
                  <a:ea typeface="Times New Roman"/>
                  <a:cs typeface="Calibri"/>
                </a:rPr>
              </a:br>
              <a:r>
                <a:rPr lang="ru-RU" sz="1100" dirty="0">
                  <a:effectLst/>
                  <a:latin typeface="Cambria" pitchFamily="18" charset="0"/>
                  <a:ea typeface="Times New Roman"/>
                  <a:cs typeface="Calibri"/>
                </a:rPr>
                <a:t>г. Таганрога</a:t>
              </a:r>
              <a:endParaRPr lang="ru-RU" sz="1100" dirty="0">
                <a:effectLst/>
                <a:latin typeface="Cambria" pitchFamily="18" charset="0"/>
                <a:ea typeface="Times New Roman"/>
              </a:endParaRPr>
            </a:p>
            <a:p>
              <a:pPr algn="r">
                <a:spcAft>
                  <a:spcPts val="0"/>
                </a:spcAft>
              </a:pPr>
              <a:r>
                <a:rPr lang="ru-RU" sz="900" i="1" dirty="0">
                  <a:effectLst/>
                  <a:latin typeface="Trebuchet MS"/>
                  <a:ea typeface="Times New Roman"/>
                  <a:cs typeface="Calibri"/>
                </a:rPr>
                <a:t> 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  <a:p>
              <a:pPr algn="r">
                <a:spcAft>
                  <a:spcPts val="0"/>
                </a:spcAft>
              </a:pPr>
              <a:r>
                <a:rPr lang="ru-RU" sz="950" i="1" dirty="0">
                  <a:effectLst/>
                  <a:latin typeface="Trebuchet MS"/>
                  <a:ea typeface="Times New Roman"/>
                  <a:cs typeface="Calibri"/>
                </a:rPr>
                <a:t> 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  <a:p>
              <a:pPr algn="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algn="r">
                <a:lnSpc>
                  <a:spcPts val="1000"/>
                </a:lnSpc>
                <a:spcAft>
                  <a:spcPts val="0"/>
                </a:spcAft>
              </a:pPr>
              <a:r>
                <a:rPr lang="ru-RU" sz="950" i="1" dirty="0">
                  <a:effectLst/>
                  <a:latin typeface="Trebuchet MS"/>
                  <a:ea typeface="Times New Roman"/>
                  <a:cs typeface="Calibri"/>
                </a:rPr>
                <a:t/>
              </a:r>
              <a:br>
                <a:rPr lang="ru-RU" sz="950" i="1" dirty="0">
                  <a:effectLst/>
                  <a:latin typeface="Trebuchet MS"/>
                  <a:ea typeface="Times New Roman"/>
                  <a:cs typeface="Calibri"/>
                </a:rPr>
              </a:b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26" y="1264476"/>
              <a:ext cx="1475360" cy="1783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94930">
            <a:off x="1169116" y="3497673"/>
            <a:ext cx="1043247" cy="16140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258091" y="3954610"/>
            <a:ext cx="2841906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dirty="0">
                <a:latin typeface="Cambria" pitchFamily="18" charset="0"/>
              </a:rPr>
              <a:t>В 1865 была издана</a:t>
            </a:r>
          </a:p>
          <a:p>
            <a:r>
              <a:rPr lang="ru-RU" sz="1200" b="1" i="1" dirty="0">
                <a:solidFill>
                  <a:srgbClr val="007DC3"/>
                </a:solidFill>
                <a:latin typeface="Cambria" pitchFamily="18" charset="0"/>
              </a:rPr>
              <a:t>«Памятная книжка </a:t>
            </a:r>
            <a:br>
              <a:rPr lang="ru-RU" sz="1200" b="1" i="1" dirty="0">
                <a:solidFill>
                  <a:srgbClr val="007DC3"/>
                </a:solidFill>
                <a:latin typeface="Cambria" pitchFamily="18" charset="0"/>
              </a:rPr>
            </a:br>
            <a:r>
              <a:rPr lang="ru-RU" sz="1200" b="1" i="1" dirty="0">
                <a:solidFill>
                  <a:srgbClr val="007DC3"/>
                </a:solidFill>
                <a:latin typeface="Cambria" pitchFamily="18" charset="0"/>
              </a:rPr>
              <a:t>Таганрогского </a:t>
            </a:r>
            <a:br>
              <a:rPr lang="ru-RU" sz="1200" b="1" i="1" dirty="0">
                <a:solidFill>
                  <a:srgbClr val="007DC3"/>
                </a:solidFill>
                <a:latin typeface="Cambria" pitchFamily="18" charset="0"/>
              </a:rPr>
            </a:br>
            <a:r>
              <a:rPr lang="ru-RU" sz="1200" b="1" i="1" dirty="0">
                <a:solidFill>
                  <a:srgbClr val="007DC3"/>
                </a:solidFill>
                <a:latin typeface="Cambria" pitchFamily="18" charset="0"/>
              </a:rPr>
              <a:t>градоначальства на 1865 г.»</a:t>
            </a:r>
          </a:p>
          <a:p>
            <a:endParaRPr lang="ru-RU" sz="1200" dirty="0">
              <a:latin typeface="Cambria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166771" y="988239"/>
            <a:ext cx="1810327" cy="2539046"/>
            <a:chOff x="0" y="250713"/>
            <a:chExt cx="1570253" cy="2552243"/>
          </a:xfrm>
        </p:grpSpPr>
        <p:sp>
          <p:nvSpPr>
            <p:cNvPr id="22" name="Поле 4"/>
            <p:cNvSpPr txBox="1"/>
            <p:nvPr/>
          </p:nvSpPr>
          <p:spPr>
            <a:xfrm>
              <a:off x="0" y="1836179"/>
              <a:ext cx="1570253" cy="9667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i="1" dirty="0">
                  <a:solidFill>
                    <a:srgbClr val="000000"/>
                  </a:solidFill>
                  <a:effectLst/>
                  <a:latin typeface="Cambria" pitchFamily="18" charset="0"/>
                  <a:ea typeface="Times New Roman"/>
                  <a:cs typeface="Calibri"/>
                </a:rPr>
                <a:t>М.Н. </a:t>
              </a:r>
              <a:r>
                <a:rPr lang="ru-RU" sz="1200" i="1" dirty="0" err="1">
                  <a:solidFill>
                    <a:srgbClr val="000000"/>
                  </a:solidFill>
                  <a:effectLst/>
                  <a:latin typeface="Cambria" pitchFamily="18" charset="0"/>
                  <a:ea typeface="Times New Roman"/>
                  <a:cs typeface="Calibri"/>
                </a:rPr>
                <a:t>Комнено-Варваци</a:t>
              </a:r>
              <a:endParaRPr lang="ru-RU" sz="1200" i="1" dirty="0">
                <a:solidFill>
                  <a:srgbClr val="000000"/>
                </a:solidFill>
                <a:effectLst/>
                <a:latin typeface="Cambria" pitchFamily="18" charset="0"/>
                <a:ea typeface="Times New Roman"/>
                <a:cs typeface="Calibri"/>
              </a:endParaRPr>
            </a:p>
            <a:p>
              <a:pPr algn="ctr">
                <a:spcAft>
                  <a:spcPts val="0"/>
                </a:spcAft>
              </a:pPr>
              <a:endParaRPr lang="ru-RU" sz="500" i="1" dirty="0">
                <a:solidFill>
                  <a:srgbClr val="000000"/>
                </a:solidFill>
                <a:latin typeface="Cambria" pitchFamily="18" charset="0"/>
                <a:ea typeface="Times New Roman"/>
                <a:cs typeface="Calibri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100" dirty="0">
                  <a:latin typeface="Cambria" pitchFamily="18" charset="0"/>
                </a:rPr>
                <a:t>Предводитель дворянства Ростовского уезда</a:t>
              </a:r>
              <a:r>
                <a:rPr lang="ru-RU" sz="1100" i="1" dirty="0">
                  <a:solidFill>
                    <a:srgbClr val="000000"/>
                  </a:solidFill>
                  <a:effectLst/>
                  <a:latin typeface="Cambria" pitchFamily="18" charset="0"/>
                  <a:ea typeface="Times New Roman"/>
                  <a:cs typeface="Calibri"/>
                </a:rPr>
                <a:t/>
              </a:r>
              <a:br>
                <a:rPr lang="ru-RU" sz="1100" i="1" dirty="0">
                  <a:solidFill>
                    <a:srgbClr val="000000"/>
                  </a:solidFill>
                  <a:effectLst/>
                  <a:latin typeface="Cambria" pitchFamily="18" charset="0"/>
                  <a:ea typeface="Times New Roman"/>
                  <a:cs typeface="Calibri"/>
                </a:rPr>
              </a:br>
              <a:r>
                <a:rPr lang="ru-RU" sz="900" i="1" dirty="0">
                  <a:effectLst/>
                  <a:latin typeface="Trebuchet MS"/>
                  <a:ea typeface="Times New Roman"/>
                  <a:cs typeface="Calibri"/>
                </a:rPr>
                <a:t> 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  <a:p>
              <a:pPr algn="r">
                <a:spcAft>
                  <a:spcPts val="0"/>
                </a:spcAft>
              </a:pPr>
              <a:r>
                <a:rPr lang="ru-RU" sz="950" i="1" dirty="0">
                  <a:effectLst/>
                  <a:latin typeface="Trebuchet MS"/>
                  <a:ea typeface="Times New Roman"/>
                  <a:cs typeface="Calibri"/>
                </a:rPr>
                <a:t> </a:t>
              </a:r>
              <a:endParaRPr lang="ru-RU" sz="1000" dirty="0">
                <a:effectLst/>
                <a:latin typeface="Times New Roman"/>
                <a:ea typeface="Times New Roman"/>
              </a:endParaRPr>
            </a:p>
            <a:p>
              <a:pPr algn="r">
                <a:spcAft>
                  <a:spcPts val="0"/>
                </a:spcAft>
              </a:pPr>
              <a:r>
                <a:rPr lang="ru-RU" sz="10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algn="r">
                <a:lnSpc>
                  <a:spcPts val="1000"/>
                </a:lnSpc>
                <a:spcAft>
                  <a:spcPts val="0"/>
                </a:spcAft>
              </a:pPr>
              <a:r>
                <a:rPr lang="ru-RU" sz="950" i="1" dirty="0">
                  <a:effectLst/>
                  <a:latin typeface="Trebuchet MS"/>
                  <a:ea typeface="Times New Roman"/>
                  <a:cs typeface="Calibri"/>
                </a:rPr>
                <a:t/>
              </a:r>
              <a:br>
                <a:rPr lang="ru-RU" sz="950" i="1" dirty="0">
                  <a:effectLst/>
                  <a:latin typeface="Trebuchet MS"/>
                  <a:ea typeface="Times New Roman"/>
                  <a:cs typeface="Calibri"/>
                </a:rPr>
              </a:br>
              <a:endParaRPr lang="ru-RU" sz="10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23" name="Рисунок 22"/>
            <p:cNvPicPr preferRelativeResize="0">
              <a:picLocks noChangeAspect="1"/>
            </p:cNvPicPr>
            <p:nvPr/>
          </p:nvPicPr>
          <p:blipFill rotWithShape="1"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1853" y="250713"/>
              <a:ext cx="1124972" cy="14573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Прямоугольник 25"/>
          <p:cNvSpPr/>
          <p:nvPr/>
        </p:nvSpPr>
        <p:spPr>
          <a:xfrm>
            <a:off x="4902676" y="4083692"/>
            <a:ext cx="4074422" cy="467244"/>
          </a:xfrm>
          <a:prstGeom prst="rect">
            <a:avLst/>
          </a:prstGeom>
          <a:ln w="12700">
            <a:solidFill>
              <a:srgbClr val="007DC3"/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Наличное  население города Таганрога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в 1863 г. -  </a:t>
            </a:r>
            <a:r>
              <a:rPr lang="ru-RU" sz="1400" b="1" spc="-100" dirty="0">
                <a:solidFill>
                  <a:srgbClr val="007DC3"/>
                </a:solidFill>
                <a:latin typeface="Cambria" pitchFamily="18" charset="0"/>
              </a:rPr>
              <a:t>24 304 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9888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4839882"/>
            <a:ext cx="9144000" cy="36000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-17527"/>
            <a:ext cx="8915845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spc="-100" dirty="0">
                <a:solidFill>
                  <a:srgbClr val="007DC3"/>
                </a:solidFill>
                <a:latin typeface="Cambria" pitchFamily="18" charset="0"/>
              </a:rPr>
              <a:t>Организационно-методологические подходы к проведению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915566"/>
            <a:ext cx="4608512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007DC3"/>
              </a:buClr>
              <a:buSzPct val="117000"/>
              <a:buFont typeface="Wingdings" pitchFamily="2" charset="2"/>
              <a:buChar char="ü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К проведению таких мероприятий подходили ответственно, 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понимая всю важность этих данных. </a:t>
            </a:r>
          </a:p>
          <a:p>
            <a:pPr marL="285750" indent="-285750">
              <a:spcAft>
                <a:spcPts val="200"/>
              </a:spcAft>
              <a:buClr>
                <a:srgbClr val="007DC3"/>
              </a:buClr>
              <a:buSzPct val="117000"/>
              <a:buFont typeface="Wingdings" pitchFamily="2" charset="2"/>
              <a:buChar char="ü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Привлекались специалисты с образованием и искренне 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заинтересованные (например, приходские священники и учителя). </a:t>
            </a:r>
          </a:p>
          <a:p>
            <a:pPr marL="285750" indent="-285750">
              <a:spcAft>
                <a:spcPts val="200"/>
              </a:spcAft>
              <a:buClr>
                <a:srgbClr val="007DC3"/>
              </a:buClr>
              <a:buSzPct val="117000"/>
              <a:buFont typeface="Wingdings" pitchFamily="2" charset="2"/>
              <a:buChar char="ü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Проводилась предварительная работа – собирались 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подготовительные сведения о населенных пунктах Донской области 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с обозначением числа дворов в каждом из них, был определен точный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временной период 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–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с </a:t>
            </a:r>
            <a:r>
              <a:rPr lang="ru-RU" sz="105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10 по 25 декабря 1873 года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. </a:t>
            </a:r>
          </a:p>
          <a:p>
            <a:pPr marL="285750" indent="-285750">
              <a:spcAft>
                <a:spcPts val="200"/>
              </a:spcAft>
              <a:buClr>
                <a:srgbClr val="007DC3"/>
              </a:buClr>
              <a:buSzPct val="117000"/>
              <a:buFont typeface="Wingdings" pitchFamily="2" charset="2"/>
              <a:buChar char="ü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В переписи участвуют все поселения. </a:t>
            </a:r>
          </a:p>
          <a:p>
            <a:pPr marL="285750" indent="-285750">
              <a:spcAft>
                <a:spcPts val="200"/>
              </a:spcAft>
              <a:buClr>
                <a:srgbClr val="007DC3"/>
              </a:buClr>
              <a:buSzPct val="117000"/>
              <a:buFont typeface="Wingdings" pitchFamily="2" charset="2"/>
              <a:buChar char="ü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Учреждались Комиссии. </a:t>
            </a:r>
          </a:p>
          <a:p>
            <a:pPr marL="285750" indent="-285750">
              <a:spcAft>
                <a:spcPts val="200"/>
              </a:spcAft>
              <a:buClr>
                <a:srgbClr val="007DC3"/>
              </a:buClr>
              <a:buSzPct val="117000"/>
              <a:buFont typeface="Wingdings" pitchFamily="2" charset="2"/>
              <a:buChar char="ü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Вводилась категория наблюдателей, которые разъясняли счетчиками 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порядок проведения переписи и проверяли их. </a:t>
            </a:r>
          </a:p>
          <a:p>
            <a:pPr marL="285750" indent="-285750">
              <a:spcAft>
                <a:spcPts val="200"/>
              </a:spcAft>
              <a:buClr>
                <a:srgbClr val="007DC3"/>
              </a:buClr>
              <a:buSzPct val="117000"/>
              <a:buFont typeface="Wingdings" pitchFamily="2" charset="2"/>
              <a:buChar char="ü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Для наглядного руководства счетчикам было 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подготовлено до </a:t>
            </a:r>
            <a:r>
              <a:rPr lang="ru-RU" sz="105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2880 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экземпляров образцовых 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переписных листов с подробными объяснениями, </a:t>
            </a:r>
            <a:b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как должна быть выполнена перепись.</a:t>
            </a:r>
          </a:p>
          <a:p>
            <a:pPr>
              <a:spcAft>
                <a:spcPts val="200"/>
              </a:spcAft>
              <a:buClr>
                <a:srgbClr val="007DC3"/>
              </a:buClr>
              <a:buSzPct val="117000"/>
            </a:pP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1" t="26053" r="38873" b="10078"/>
          <a:stretch/>
        </p:blipFill>
        <p:spPr bwMode="auto">
          <a:xfrm>
            <a:off x="8087245" y="3339265"/>
            <a:ext cx="1021259" cy="14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AF6C5A5-D06E-4C8B-A952-A2688448C277}"/>
              </a:ext>
            </a:extLst>
          </p:cNvPr>
          <p:cNvSpPr/>
          <p:nvPr/>
        </p:nvSpPr>
        <p:spPr>
          <a:xfrm>
            <a:off x="5220072" y="267494"/>
            <a:ext cx="3665835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600" b="1" spc="-100" dirty="0">
                <a:solidFill>
                  <a:srgbClr val="007DC3"/>
                </a:solidFill>
                <a:latin typeface="Cambria" pitchFamily="18" charset="0"/>
              </a:rPr>
              <a:t>переписи области Войска Донского 1873 года: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87504F-6E70-4592-9F8A-D1BF3EA51691}"/>
              </a:ext>
            </a:extLst>
          </p:cNvPr>
          <p:cNvSpPr/>
          <p:nvPr/>
        </p:nvSpPr>
        <p:spPr>
          <a:xfrm>
            <a:off x="0" y="256664"/>
            <a:ext cx="4429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600" b="1" spc="-100" dirty="0">
                <a:solidFill>
                  <a:srgbClr val="007DC3"/>
                </a:solidFill>
                <a:latin typeface="Cambria" pitchFamily="18" charset="0"/>
              </a:rPr>
              <a:t>Административной переписи </a:t>
            </a:r>
            <a:br>
              <a:rPr lang="ru-RU" sz="1600" b="1" spc="-100" dirty="0">
                <a:solidFill>
                  <a:srgbClr val="007DC3"/>
                </a:solidFill>
                <a:latin typeface="Cambria" pitchFamily="18" charset="0"/>
              </a:rPr>
            </a:br>
            <a:r>
              <a:rPr lang="ru-RU" sz="1600" b="1" spc="-100" dirty="0">
                <a:solidFill>
                  <a:srgbClr val="007DC3"/>
                </a:solidFill>
                <a:latin typeface="Cambria" pitchFamily="18" charset="0"/>
              </a:rPr>
              <a:t>в городе Таганроге 1863 года: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1228BE9-1D22-415D-A8A5-4525750F7F8A}"/>
              </a:ext>
            </a:extLst>
          </p:cNvPr>
          <p:cNvSpPr/>
          <p:nvPr/>
        </p:nvSpPr>
        <p:spPr>
          <a:xfrm>
            <a:off x="0" y="915566"/>
            <a:ext cx="4608512" cy="423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Clr>
                <a:srgbClr val="007DC3"/>
              </a:buClr>
              <a:buSzPct val="117000"/>
              <a:buFont typeface="Wingdings" pitchFamily="2" charset="2"/>
              <a:buChar char="ü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На обороте каждого опросного листка были изложены краткие пояснения о способе сбора таких сведений. </a:t>
            </a:r>
          </a:p>
          <a:p>
            <a:pPr marL="285750" indent="-285750">
              <a:spcAft>
                <a:spcPts val="200"/>
              </a:spcAft>
              <a:buClr>
                <a:srgbClr val="007DC3"/>
              </a:buClr>
              <a:buSzPct val="117000"/>
              <a:buFont typeface="Wingdings" pitchFamily="2" charset="2"/>
              <a:buChar char="ü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«</a:t>
            </a:r>
            <a:r>
              <a:rPr lang="ru-RU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После печати требуемого количества бланков, было поручено квартальным надзирателям всех полицейских частей разнести эти листки по домам и по внесении в них каждым домохозяином или хозяином квартиры требуемых сведений в установленный Комитетом срок (15 июля), собрать эти бланки, дополнить </a:t>
            </a:r>
            <a:br>
              <a:rPr lang="ru-RU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в случае пропуска и представить их в Комитет в течение самого непродолжительного времени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». </a:t>
            </a:r>
          </a:p>
          <a:p>
            <a:pPr marL="285750" indent="-285750">
              <a:spcAft>
                <a:spcPts val="200"/>
              </a:spcAft>
              <a:buClr>
                <a:srgbClr val="007DC3"/>
              </a:buClr>
              <a:buSzPct val="117000"/>
              <a:buFont typeface="Wingdings" pitchFamily="2" charset="2"/>
              <a:buChar char="ü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На заседании Таганрогского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статкомитета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* было принято решение: «</a:t>
            </a:r>
            <a:r>
              <a:rPr lang="ru-RU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в виду более верного и скорого счисления народонаселения, постоянно проживающего в г. Таганроге, произвести таковое 15 ноября месяца при посредстве тех же листков, которые раздавались в прошлом году каждому домохозяину для внесения в них сведений, указанных в тех листках, следующим способом:… разделить город на участки, которые соответствовали бы числу членов или вообще числу лиц, принявших в этом участие, предложить каждому из них произвести счисление проживающих в домах участках с обозначением всех сведений указанных в тех листках, для чего снабдить каждого из них известным количеством бланков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».</a:t>
            </a:r>
          </a:p>
          <a:p>
            <a:pPr>
              <a:spcAft>
                <a:spcPts val="200"/>
              </a:spcAft>
              <a:buClr>
                <a:srgbClr val="007DC3"/>
              </a:buClr>
              <a:buSzPct val="117000"/>
            </a:pPr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spcAft>
                <a:spcPts val="200"/>
              </a:spcAft>
              <a:buClr>
                <a:srgbClr val="007DC3"/>
              </a:buClr>
              <a:buSzPct val="117000"/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* Из  протокола заседания Таганрогского </a:t>
            </a:r>
            <a:r>
              <a:rPr lang="ru-RU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статкомитета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от 20 апреля 1863 года; на заседании обсуждался вопрос о «программе своих занятий и улучшении существующих способов сбора статистических сведений» и был составлен «план исчисления народонаселения г. Таганрога».</a:t>
            </a:r>
          </a:p>
          <a:p>
            <a:pPr>
              <a:spcAft>
                <a:spcPts val="200"/>
              </a:spcAft>
              <a:buClr>
                <a:srgbClr val="007DC3"/>
              </a:buClr>
              <a:buSzPct val="117000"/>
            </a:pP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805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00192" y="195486"/>
            <a:ext cx="2520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spc="-100" dirty="0">
                <a:solidFill>
                  <a:srgbClr val="007DC3"/>
                </a:solidFill>
                <a:latin typeface="Cambria" pitchFamily="18" charset="0"/>
              </a:rPr>
              <a:t>Первая  Всеобщая  перепись  населения </a:t>
            </a:r>
            <a:br>
              <a:rPr lang="ru-RU" sz="1100" b="1" spc="-100" dirty="0">
                <a:solidFill>
                  <a:srgbClr val="007DC3"/>
                </a:solidFill>
                <a:latin typeface="Cambria" pitchFamily="18" charset="0"/>
              </a:rPr>
            </a:br>
            <a:r>
              <a:rPr lang="ru-RU" sz="1100" b="1" spc="-100" dirty="0">
                <a:solidFill>
                  <a:srgbClr val="007DC3"/>
                </a:solidFill>
                <a:latin typeface="Cambria" pitchFamily="18" charset="0"/>
              </a:rPr>
              <a:t>Российской Империи  1897 г.</a:t>
            </a:r>
            <a:endParaRPr lang="ru-RU" sz="1100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71661" y="566747"/>
            <a:ext cx="3360863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Фамилия (прозвище), имя и отчество или имена, если их несколько. 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Отметка о слепых на оба глаза, немых, глухонемых или умалишенных.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 Пол.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Кем записанный приходится главе хозяйства и главе своей семьи.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Сколько минуло лет или месяцев от роду.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Холост, женат, вдов или разведен.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Сословие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, состояние или звание.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Родился ли здесь, а если не здесь, то где именно (губерния, уезд, город).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Прописан ли здесь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, а если не здесь, то где именно.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Где обыкновенно проживает: здесь ли, а если не здесь, то где именно .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Отметка об отсутствии, отлучке и о временном здесь пребывании.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Вероисповедание.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Родной язык.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Грамотность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:  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а) умеет ли читать; 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б) где обучается, обучался 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или закончил  курс образования. 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marL="228600" indent="-228600">
              <a:buClr>
                <a:srgbClr val="007DC3"/>
              </a:buClr>
              <a:buSzPct val="117000"/>
              <a:buFont typeface="+mj-lt"/>
              <a:buAutoNum type="arabicPeriod" startAt="14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Занятие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, </a:t>
            </a: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ремесло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, промысел, должность 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или служба: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а) главные средства для существования; 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б) 1. побочное или вспомогательное,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    2. положение по воинской повинности.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839882"/>
            <a:ext cx="9144000" cy="36000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195486"/>
            <a:ext cx="2664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spc="-100" dirty="0">
                <a:solidFill>
                  <a:srgbClr val="007DC3"/>
                </a:solidFill>
                <a:latin typeface="Cambria" pitchFamily="18" charset="0"/>
              </a:rPr>
              <a:t>Первая двухнедельная перепись населения </a:t>
            </a:r>
            <a:br>
              <a:rPr lang="ru-RU" sz="1100" b="1" spc="-100" dirty="0">
                <a:solidFill>
                  <a:srgbClr val="007DC3"/>
                </a:solidFill>
                <a:latin typeface="Cambria" pitchFamily="18" charset="0"/>
              </a:rPr>
            </a:br>
            <a:r>
              <a:rPr lang="ru-RU" sz="1100" b="1" spc="-100" dirty="0">
                <a:solidFill>
                  <a:srgbClr val="007DC3"/>
                </a:solidFill>
                <a:latin typeface="Cambria" pitchFamily="18" charset="0"/>
              </a:rPr>
              <a:t>области Войска Донского  1873 г.</a:t>
            </a:r>
            <a:endParaRPr lang="ru-RU" sz="1100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7365" y="612140"/>
            <a:ext cx="26642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Clr>
                <a:srgbClr val="007DC3"/>
              </a:buClr>
              <a:buSzPct val="117000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Переписные листы содержали такие вопросы, 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чтобы в результате обеспечить комплексный подход:</a:t>
            </a:r>
          </a:p>
          <a:p>
            <a:pPr>
              <a:spcAft>
                <a:spcPts val="200"/>
              </a:spcAft>
              <a:buClr>
                <a:srgbClr val="007DC3"/>
              </a:buClr>
              <a:buSzPct val="117000"/>
            </a:pP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Первая форма: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Местоположение поселения.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Число дворов.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Количество земли.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Число церквей, больниц и богаделен.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Число заводов, мельниц, торговых и промышленных заведений.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Число ярмарок и базаров.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Страхование строений.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Число земледельческих плугов.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Скотоводство. </a:t>
            </a:r>
          </a:p>
          <a:p>
            <a:pPr>
              <a:spcAft>
                <a:spcPts val="200"/>
              </a:spcAft>
              <a:buClr>
                <a:srgbClr val="007DC3"/>
              </a:buClr>
              <a:buSzPct val="117000"/>
            </a:pPr>
            <a:r>
              <a:rPr lang="ru-RU" sz="9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Подворные переписные листы: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Сословие.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Место приписки.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Возраст.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Семейное состояние.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Вероисповедание.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Грамотность.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Занятие.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3066940"/>
            <a:ext cx="816108" cy="158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C259BEE-74EB-4DE3-829A-6AFD4DEDFD8A}"/>
              </a:ext>
            </a:extLst>
          </p:cNvPr>
          <p:cNvSpPr/>
          <p:nvPr/>
        </p:nvSpPr>
        <p:spPr>
          <a:xfrm>
            <a:off x="177716" y="195486"/>
            <a:ext cx="2664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spc="-100" dirty="0">
                <a:solidFill>
                  <a:srgbClr val="007DC3"/>
                </a:solidFill>
                <a:latin typeface="Cambria" pitchFamily="18" charset="0"/>
              </a:rPr>
              <a:t>Административная перепись  </a:t>
            </a:r>
            <a:br>
              <a:rPr lang="ru-RU" sz="1100" b="1" spc="-100" dirty="0">
                <a:solidFill>
                  <a:srgbClr val="007DC3"/>
                </a:solidFill>
                <a:latin typeface="Cambria" pitchFamily="18" charset="0"/>
              </a:rPr>
            </a:br>
            <a:r>
              <a:rPr lang="ru-RU" sz="1100" b="1" spc="-100" dirty="0">
                <a:solidFill>
                  <a:srgbClr val="007DC3"/>
                </a:solidFill>
                <a:latin typeface="Cambria" pitchFamily="18" charset="0"/>
              </a:rPr>
              <a:t>в городе Таганроге 1863 г. </a:t>
            </a:r>
            <a:endParaRPr lang="ru-RU" sz="1100" dirty="0">
              <a:latin typeface="Cambria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8BA650C-BF00-49A7-B1FF-095D74AA2052}"/>
              </a:ext>
            </a:extLst>
          </p:cNvPr>
          <p:cNvSpPr/>
          <p:nvPr/>
        </p:nvSpPr>
        <p:spPr>
          <a:xfrm>
            <a:off x="203988" y="612046"/>
            <a:ext cx="2664296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Clr>
                <a:srgbClr val="007DC3"/>
              </a:buClr>
              <a:buSzPct val="117000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«Особенные» листки содержали следующие вопросы: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Имена и фамилии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домовладельцев и всех живущих в доме.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Сословие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 живущего в доме.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Занятие или ремесло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Вероисповедание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+mj-ea"/>
                <a:cs typeface="+mj-cs"/>
              </a:rPr>
              <a:t>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Возраст.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Семейное положение. </a:t>
            </a:r>
          </a:p>
          <a:p>
            <a:pPr marL="228600" indent="-228600">
              <a:spcAft>
                <a:spcPts val="200"/>
              </a:spcAft>
              <a:buClr>
                <a:srgbClr val="007DC3"/>
              </a:buClr>
              <a:buSzPct val="117000"/>
              <a:buFont typeface="+mj-lt"/>
              <a:buAutoNum type="arabicPeriod"/>
            </a:pPr>
            <a:r>
              <a:rPr lang="ru-RU" sz="900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Грамотность.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C356991-A9FE-4ADA-85F3-7D3216382535}"/>
              </a:ext>
            </a:extLst>
          </p:cNvPr>
          <p:cNvSpPr/>
          <p:nvPr/>
        </p:nvSpPr>
        <p:spPr>
          <a:xfrm>
            <a:off x="3635896" y="21397"/>
            <a:ext cx="26642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884363" algn="l"/>
              </a:tabLst>
            </a:pPr>
            <a:r>
              <a:rPr lang="ru-RU" sz="1000" b="1" cap="all" dirty="0">
                <a:solidFill>
                  <a:srgbClr val="007DC3"/>
                </a:solidFill>
                <a:latin typeface="Cambria" pitchFamily="18" charset="0"/>
                <a:ea typeface="+mj-ea"/>
                <a:cs typeface="+mj-cs"/>
              </a:rPr>
              <a:t>Вопросы переписей: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AC95DEB-05D0-4661-947C-374719DF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6" y="2268910"/>
            <a:ext cx="1615775" cy="2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7D978C2-E2A0-4AF0-8AD1-2079B8C01FE5}"/>
              </a:ext>
            </a:extLst>
          </p:cNvPr>
          <p:cNvSpPr/>
          <p:nvPr/>
        </p:nvSpPr>
        <p:spPr>
          <a:xfrm>
            <a:off x="395536" y="4384084"/>
            <a:ext cx="28419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800" dirty="0">
                <a:latin typeface="Cambria" pitchFamily="18" charset="0"/>
              </a:rPr>
              <a:t>Проект распространения города Таганрога, 1863 г. </a:t>
            </a:r>
          </a:p>
        </p:txBody>
      </p:sp>
    </p:spTree>
    <p:extLst>
      <p:ext uri="{BB962C8B-B14F-4D97-AF65-F5344CB8AC3E}">
        <p14:creationId xmlns:p14="http://schemas.microsoft.com/office/powerpoint/2010/main" val="119096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39882"/>
            <a:ext cx="9144000" cy="36000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880" y="365467"/>
            <a:ext cx="470653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b="1" spc="-80" dirty="0">
                <a:solidFill>
                  <a:srgbClr val="007DC3"/>
                </a:solidFill>
                <a:latin typeface="Cambria" pitchFamily="18" charset="0"/>
              </a:rPr>
              <a:t>Гендерный состав населения</a:t>
            </a:r>
            <a:br>
              <a:rPr lang="ru-RU" sz="2400" b="1" spc="-80" dirty="0">
                <a:solidFill>
                  <a:srgbClr val="007DC3"/>
                </a:solidFill>
                <a:latin typeface="Cambria" pitchFamily="18" charset="0"/>
              </a:rPr>
            </a:br>
            <a:r>
              <a:rPr lang="ru-RU" sz="1400" i="1" dirty="0">
                <a:latin typeface="Cambria" pitchFamily="18" charset="0"/>
              </a:rPr>
              <a:t>(в % к общей  численности населения)</a:t>
            </a:r>
            <a:endParaRPr lang="ru-RU" sz="1400" b="1" spc="-100" dirty="0">
              <a:solidFill>
                <a:srgbClr val="007DC3"/>
              </a:solidFill>
              <a:latin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63193" y="1060152"/>
            <a:ext cx="5143912" cy="2696254"/>
            <a:chOff x="563193" y="1060152"/>
            <a:chExt cx="5143912" cy="2696254"/>
          </a:xfrm>
        </p:grpSpPr>
        <p:sp>
          <p:nvSpPr>
            <p:cNvPr id="13" name="Поле 2"/>
            <p:cNvSpPr txBox="1"/>
            <p:nvPr/>
          </p:nvSpPr>
          <p:spPr>
            <a:xfrm>
              <a:off x="5049880" y="1955674"/>
              <a:ext cx="657225" cy="10477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 dirty="0">
                  <a:effectLst/>
                  <a:latin typeface="Cambria" pitchFamily="18" charset="0"/>
                </a:rPr>
                <a:t>Женщины</a:t>
              </a:r>
              <a:endParaRPr lang="ru-RU" sz="1200" dirty="0">
                <a:effectLst/>
                <a:latin typeface="Cambria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5000" dirty="0">
                  <a:solidFill>
                    <a:srgbClr val="000000"/>
                  </a:solidFill>
                  <a:effectLst/>
                  <a:latin typeface="Cambria" pitchFamily="18" charset="0"/>
                  <a:cs typeface="Times New Roman"/>
                </a:rPr>
                <a:t> </a:t>
              </a:r>
              <a:endParaRPr lang="ru-RU" sz="6000" dirty="0">
                <a:effectLst/>
                <a:latin typeface="Cambria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000" dirty="0">
                  <a:solidFill>
                    <a:srgbClr val="000000"/>
                  </a:solidFill>
                  <a:effectLst/>
                  <a:latin typeface="Cambria" pitchFamily="18" charset="0"/>
                  <a:cs typeface="Times New Roman"/>
                </a:rPr>
                <a:t>Мужчины</a:t>
              </a:r>
              <a:endParaRPr lang="ru-RU" sz="1200" dirty="0">
                <a:effectLst/>
                <a:latin typeface="Cambria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000" dirty="0">
                  <a:effectLst/>
                  <a:latin typeface="Cambria" pitchFamily="18" charset="0"/>
                  <a:ea typeface="Times New Roman"/>
                </a:rPr>
                <a:t> </a:t>
              </a: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5200472" y="2512441"/>
              <a:ext cx="241300" cy="312419"/>
              <a:chOff x="19050" y="9525"/>
              <a:chExt cx="241300" cy="313055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9050" y="142875"/>
                <a:ext cx="179705" cy="179705"/>
              </a:xfrm>
              <a:prstGeom prst="ellipse">
                <a:avLst/>
              </a:prstGeom>
              <a:noFill/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22" name="Прямая со стрелкой 21"/>
              <p:cNvCxnSpPr/>
              <p:nvPr/>
            </p:nvCxnSpPr>
            <p:spPr>
              <a:xfrm flipV="1">
                <a:off x="152400" y="9525"/>
                <a:ext cx="107950" cy="143510"/>
              </a:xfrm>
              <a:prstGeom prst="straightConnector1">
                <a:avLst/>
              </a:prstGeom>
              <a:ln w="28575">
                <a:solidFill>
                  <a:schemeClr val="tx2">
                    <a:lumMod val="40000"/>
                    <a:lumOff val="60000"/>
                  </a:schemeClr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14"/>
            <p:cNvGrpSpPr/>
            <p:nvPr/>
          </p:nvGrpSpPr>
          <p:grpSpPr>
            <a:xfrm>
              <a:off x="5141417" y="1570889"/>
              <a:ext cx="179705" cy="322580"/>
              <a:chOff x="19050" y="142874"/>
              <a:chExt cx="179705" cy="32370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19050" y="142874"/>
                <a:ext cx="179705" cy="179705"/>
              </a:xfrm>
              <a:prstGeom prst="ellipse">
                <a:avLst/>
              </a:prstGeom>
              <a:noFill/>
              <a:ln w="31750">
                <a:solidFill>
                  <a:srgbClr val="FF9B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9" name="Прямая со стрелкой 18"/>
              <p:cNvCxnSpPr/>
              <p:nvPr/>
            </p:nvCxnSpPr>
            <p:spPr>
              <a:xfrm>
                <a:off x="114300" y="322580"/>
                <a:ext cx="0" cy="144000"/>
              </a:xfrm>
              <a:prstGeom prst="straightConnector1">
                <a:avLst/>
              </a:prstGeom>
              <a:ln w="28575">
                <a:solidFill>
                  <a:srgbClr val="FF9BD2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rot="5400000" flipH="1">
                <a:off x="113250" y="361156"/>
                <a:ext cx="0" cy="108000"/>
              </a:xfrm>
              <a:prstGeom prst="straightConnector1">
                <a:avLst/>
              </a:prstGeom>
              <a:ln w="28575">
                <a:solidFill>
                  <a:srgbClr val="FF9BD2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49330" y="1303040"/>
              <a:ext cx="4356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оле 2"/>
            <p:cNvSpPr txBox="1"/>
            <p:nvPr/>
          </p:nvSpPr>
          <p:spPr>
            <a:xfrm>
              <a:off x="4611730" y="1060152"/>
              <a:ext cx="323850" cy="14287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000" dirty="0">
                  <a:effectLst/>
                  <a:latin typeface="Cambria" pitchFamily="18" charset="0"/>
                  <a:ea typeface="Times New Roman"/>
                </a:rPr>
                <a:t>100%</a:t>
              </a:r>
            </a:p>
            <a:p>
              <a:pPr>
                <a:spcAft>
                  <a:spcPts val="0"/>
                </a:spcAft>
              </a:pPr>
              <a:r>
                <a:rPr lang="ru-RU" sz="1000" dirty="0">
                  <a:effectLst/>
                  <a:latin typeface="Cambria" pitchFamily="18" charset="0"/>
                  <a:ea typeface="Times New Roman"/>
                </a:rPr>
                <a:t> </a:t>
              </a:r>
            </a:p>
          </p:txBody>
        </p:sp>
        <p:graphicFrame>
          <p:nvGraphicFramePr>
            <p:cNvPr id="23" name="Диаграмма 22"/>
            <p:cNvGraphicFramePr/>
            <p:nvPr>
              <p:extLst>
                <p:ext uri="{D42A27DB-BD31-4B8C-83A1-F6EECF244321}">
                  <p14:modId xmlns:p14="http://schemas.microsoft.com/office/powerpoint/2010/main" val="2348756357"/>
                </p:ext>
              </p:extLst>
            </p:nvPr>
          </p:nvGraphicFramePr>
          <p:xfrm>
            <a:off x="563193" y="1203598"/>
            <a:ext cx="4305300" cy="25528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5" name="Группа 24"/>
          <p:cNvGrpSpPr/>
          <p:nvPr/>
        </p:nvGrpSpPr>
        <p:grpSpPr>
          <a:xfrm>
            <a:off x="6479640" y="1433764"/>
            <a:ext cx="2430535" cy="1597092"/>
            <a:chOff x="6479640" y="1433764"/>
            <a:chExt cx="2430535" cy="1597092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73DED3C4-8682-4F83-AA7E-CEB54666832B}"/>
                </a:ext>
              </a:extLst>
            </p:cNvPr>
            <p:cNvGrpSpPr/>
            <p:nvPr/>
          </p:nvGrpSpPr>
          <p:grpSpPr>
            <a:xfrm>
              <a:off x="6516216" y="1433764"/>
              <a:ext cx="2320083" cy="1569660"/>
              <a:chOff x="4755655" y="3743420"/>
              <a:chExt cx="2320083" cy="1569660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9A2B4504-686E-44CB-9623-B6DDA1E6E089}"/>
                  </a:ext>
                </a:extLst>
              </p:cNvPr>
              <p:cNvSpPr/>
              <p:nvPr/>
            </p:nvSpPr>
            <p:spPr>
              <a:xfrm>
                <a:off x="5255183" y="3969985"/>
                <a:ext cx="1820555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:r>
                  <a:rPr lang="ru-R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Последние десять лет </a:t>
                </a:r>
                <a: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en-US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ru-R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сохраняется стабильная гендерная структура населения Таганрога.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1586580-E64D-46BC-8835-149DEA9FCB8E}"/>
                  </a:ext>
                </a:extLst>
              </p:cNvPr>
              <p:cNvSpPr txBox="1"/>
              <p:nvPr/>
            </p:nvSpPr>
            <p:spPr>
              <a:xfrm>
                <a:off x="4755655" y="3743420"/>
                <a:ext cx="52610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600" dirty="0">
                    <a:solidFill>
                      <a:srgbClr val="FF0000"/>
                    </a:solidFill>
                    <a:latin typeface="Book Antiqua" pitchFamily="18" charset="0"/>
                  </a:rPr>
                  <a:t>!</a:t>
                </a: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6479640" y="1461196"/>
              <a:ext cx="2430535" cy="1569660"/>
            </a:xfrm>
            <a:prstGeom prst="rect">
              <a:avLst/>
            </a:prstGeom>
            <a:noFill/>
            <a:ln w="12700">
              <a:solidFill>
                <a:srgbClr val="007D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6867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839882"/>
            <a:ext cx="9144000" cy="36000"/>
          </a:xfrm>
          <a:prstGeom prst="rect">
            <a:avLst/>
          </a:prstGeom>
          <a:solidFill>
            <a:srgbClr val="00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318BE8C-5173-461B-B7F3-0218F15F7E8D}"/>
              </a:ext>
            </a:extLst>
          </p:cNvPr>
          <p:cNvSpPr/>
          <p:nvPr/>
        </p:nvSpPr>
        <p:spPr>
          <a:xfrm>
            <a:off x="467544" y="330619"/>
            <a:ext cx="659924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2400" b="1" spc="-80" dirty="0">
                <a:solidFill>
                  <a:srgbClr val="007DC3"/>
                </a:solidFill>
                <a:latin typeface="Cambria" pitchFamily="18" charset="0"/>
              </a:rPr>
              <a:t>Распределение населения по возрасту</a:t>
            </a:r>
            <a:r>
              <a:rPr lang="en-US" sz="2400" b="1" spc="-80" dirty="0">
                <a:solidFill>
                  <a:srgbClr val="007DC3"/>
                </a:solidFill>
                <a:latin typeface="Cambria" pitchFamily="18" charset="0"/>
              </a:rPr>
              <a:t/>
            </a:r>
            <a:br>
              <a:rPr lang="en-US" sz="2400" b="1" spc="-80" dirty="0">
                <a:solidFill>
                  <a:srgbClr val="007DC3"/>
                </a:solidFill>
                <a:latin typeface="Cambria" pitchFamily="18" charset="0"/>
              </a:rPr>
            </a:br>
            <a:r>
              <a:rPr lang="ru-RU" sz="1400" i="1" dirty="0">
                <a:latin typeface="Cambria" pitchFamily="18" charset="0"/>
              </a:rPr>
              <a:t>(в % к общей  численности населения)</a:t>
            </a:r>
            <a:endParaRPr lang="ru-RU" sz="1400" b="1" spc="-100" dirty="0">
              <a:solidFill>
                <a:srgbClr val="007DC3"/>
              </a:solidFill>
              <a:latin typeface="Cambria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19202455"/>
              </p:ext>
            </p:extLst>
          </p:nvPr>
        </p:nvGraphicFramePr>
        <p:xfrm>
          <a:off x="409351" y="1131590"/>
          <a:ext cx="4857750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оле 16"/>
          <p:cNvSpPr txBox="1"/>
          <p:nvPr/>
        </p:nvSpPr>
        <p:spPr>
          <a:xfrm>
            <a:off x="3171825" y="9817100"/>
            <a:ext cx="619125" cy="3143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57200" algn="l">
              <a:lnSpc>
                <a:spcPct val="130000"/>
              </a:lnSpc>
              <a:spcAft>
                <a:spcPts val="0"/>
              </a:spcAft>
            </a:pPr>
            <a:r>
              <a:rPr lang="ru-RU" sz="1000" i="1">
                <a:effectLst/>
                <a:latin typeface="Trebuchet MS"/>
                <a:ea typeface="Calibri"/>
              </a:rPr>
              <a:t>Возраст, лет</a:t>
            </a:r>
            <a:endParaRPr lang="ru-RU" sz="1100">
              <a:effectLst/>
              <a:latin typeface="Arial"/>
              <a:ea typeface="Calibri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1000">
                <a:effectLst/>
                <a:latin typeface="Times New Roman"/>
                <a:ea typeface="Times New Roman"/>
              </a:rPr>
              <a:t>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40" y="4377349"/>
            <a:ext cx="48672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462867" y="1268692"/>
            <a:ext cx="3357605" cy="2247888"/>
            <a:chOff x="5462867" y="1268692"/>
            <a:chExt cx="3357605" cy="2247888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7DF0A27B-103B-4E4C-8085-8FFAFCDB0619}"/>
                </a:ext>
              </a:extLst>
            </p:cNvPr>
            <p:cNvGrpSpPr/>
            <p:nvPr/>
          </p:nvGrpSpPr>
          <p:grpSpPr>
            <a:xfrm>
              <a:off x="5554297" y="1268692"/>
              <a:ext cx="3069573" cy="2247888"/>
              <a:chOff x="4865565" y="3770852"/>
              <a:chExt cx="3689712" cy="2247888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C26AA84F-7394-4E95-8434-06C84DDB5201}"/>
                  </a:ext>
                </a:extLst>
              </p:cNvPr>
              <p:cNvSpPr/>
              <p:nvPr/>
            </p:nvSpPr>
            <p:spPr>
              <a:xfrm>
                <a:off x="5365093" y="3997417"/>
                <a:ext cx="3190184" cy="2021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ru-R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В настоящее время в Таганроге условная доля трудоспособного населения постоянна.</a:t>
                </a:r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ru-R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В начале 2000 годов, границу </a:t>
                </a:r>
                <a:r>
                  <a:rPr lang="ru-RU" sz="1200">
                    <a:latin typeface="Cambria" panose="02040503050406030204" pitchFamily="18" charset="0"/>
                    <a:ea typeface="Cambria" panose="02040503050406030204" pitchFamily="18" charset="0"/>
                  </a:rPr>
                  <a:t>«серебряного</a:t>
                </a:r>
                <a:r>
                  <a:rPr lang="ru-R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» возраста (50+) перешел практически каждый третий житель города, в 2021 г. – четверо из десяти человек.</a:t>
                </a:r>
              </a:p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:endParaRPr lang="ru-RU" sz="13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13B5EF6-67F1-4A98-A61E-2518AE666F1E}"/>
                  </a:ext>
                </a:extLst>
              </p:cNvPr>
              <p:cNvSpPr txBox="1"/>
              <p:nvPr/>
            </p:nvSpPr>
            <p:spPr>
              <a:xfrm>
                <a:off x="4865565" y="3770852"/>
                <a:ext cx="52610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9600" dirty="0">
                    <a:solidFill>
                      <a:srgbClr val="FF0000"/>
                    </a:solidFill>
                    <a:latin typeface="Book Antiqua" pitchFamily="18" charset="0"/>
                  </a:rPr>
                  <a:t>!</a:t>
                </a:r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5462867" y="1347614"/>
              <a:ext cx="3357605" cy="2016224"/>
            </a:xfrm>
            <a:prstGeom prst="rect">
              <a:avLst/>
            </a:prstGeom>
            <a:noFill/>
            <a:ln w="12700">
              <a:solidFill>
                <a:srgbClr val="007D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9964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634</Words>
  <Application>Microsoft Office PowerPoint</Application>
  <PresentationFormat>Экран (16:9)</PresentationFormat>
  <Paragraphs>209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 Station 3</dc:creator>
  <cp:lastModifiedBy>Пастухова Виктория Раисовна</cp:lastModifiedBy>
  <cp:revision>163</cp:revision>
  <dcterms:created xsi:type="dcterms:W3CDTF">2023-09-04T07:14:46Z</dcterms:created>
  <dcterms:modified xsi:type="dcterms:W3CDTF">2023-11-27T10:59:50Z</dcterms:modified>
</cp:coreProperties>
</file>