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9"/>
  </p:notes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68" r:id="rId15"/>
    <p:sldId id="273" r:id="rId16"/>
    <p:sldId id="269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456"/>
  </p:normalViewPr>
  <p:slideViewPr>
    <p:cSldViewPr snapToGrid="0">
      <p:cViewPr varScale="1">
        <p:scale>
          <a:sx n="72" d="100"/>
          <a:sy n="7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6D2F9-1A6B-B144-89BF-A9C4988E8EC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F5015-6A8B-604F-A6BA-716B9FD5C4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3142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5015-6A8B-604F-A6BA-716B9FD5C4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626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5015-6A8B-604F-A6BA-716B9FD5C44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91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5015-6A8B-604F-A6BA-716B9FD5C44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269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DF5015-6A8B-604F-A6BA-716B9FD5C445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88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17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42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93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03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355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85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52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17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54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86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62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68D76-49FD-BE41-9851-B8BD5554F360}" type="datetimeFigureOut">
              <a:rPr lang="ru-RU" smtClean="0"/>
              <a:t>26.11.2023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32A0F68-C922-DD42-B301-FDEEA520642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57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3AEF3C-43B0-FE85-3DA7-47E4BB5D75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0655" y="802298"/>
            <a:ext cx="10324407" cy="2541431"/>
          </a:xfrm>
          <a:noFill/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600" b="1" i="1" kern="10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методологии </a:t>
            </a:r>
            <a:r>
              <a:rPr lang="ru-RU" sz="3600" b="1" i="1" kern="100" dirty="0" err="1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межстрановых</a:t>
            </a:r>
            <a:r>
              <a:rPr lang="ru-RU" sz="3600" b="1" i="1" kern="100" dirty="0">
                <a:solidFill>
                  <a:srgbClr val="2C2D2E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сопоставлений благосостояния населения на микроуровне</a:t>
            </a:r>
            <a:br>
              <a:rPr lang="ru-RU" sz="36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i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63B7DA-F992-51DB-EE3B-751AA4A9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854278" cy="2271080"/>
          </a:xfrm>
        </p:spPr>
        <p:txBody>
          <a:bodyPr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2400" b="1" i="1" dirty="0" err="1"/>
              <a:t>Ниворожкина</a:t>
            </a:r>
            <a:r>
              <a:rPr lang="ru-RU" sz="2400" b="1" i="1" dirty="0"/>
              <a:t> Людмила Ивановна,</a:t>
            </a:r>
          </a:p>
          <a:p>
            <a:pPr algn="r">
              <a:lnSpc>
                <a:spcPct val="100000"/>
              </a:lnSpc>
            </a:pPr>
            <a:r>
              <a:rPr lang="ru-RU" sz="2400" b="1" i="1" dirty="0"/>
              <a:t>Заслуженный деятель науки РФ,</a:t>
            </a:r>
          </a:p>
          <a:p>
            <a:pPr algn="r">
              <a:lnSpc>
                <a:spcPct val="100000"/>
              </a:lnSpc>
            </a:pPr>
            <a:r>
              <a:rPr lang="ru-RU" sz="2400" b="1" i="1" dirty="0"/>
              <a:t>д.э.н., профессор </a:t>
            </a:r>
          </a:p>
          <a:p>
            <a:pPr algn="r">
              <a:lnSpc>
                <a:spcPct val="100000"/>
              </a:lnSpc>
            </a:pPr>
            <a:r>
              <a:rPr lang="ru-RU" sz="2400" b="1" i="1" dirty="0"/>
              <a:t>РГЭУ(РИНХ)</a:t>
            </a:r>
          </a:p>
        </p:txBody>
      </p:sp>
    </p:spTree>
    <p:extLst>
      <p:ext uri="{BB962C8B-B14F-4D97-AF65-F5344CB8AC3E}">
        <p14:creationId xmlns:p14="http://schemas.microsoft.com/office/powerpoint/2010/main" val="1077447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37EB69-8B9A-299A-8646-D47145B60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52400" y="0"/>
            <a:ext cx="12191999" cy="6112933"/>
          </a:xfrm>
        </p:spPr>
        <p:txBody>
          <a:bodyPr>
            <a:normAutofit fontScale="77500" lnSpcReduction="20000"/>
          </a:bodyPr>
          <a:lstStyle/>
          <a:p>
            <a:pPr indent="0" algn="just">
              <a:buNone/>
            </a:pPr>
            <a:r>
              <a:rPr lang="ru-RU" sz="3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Оба проекта проводились независимо друг от друга, и гармонизация дефиниций осуществлялась </a:t>
            </a:r>
            <a:r>
              <a:rPr lang="en-US" sz="3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ex</a:t>
            </a:r>
            <a:r>
              <a:rPr lang="ru-RU" sz="3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3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post</a:t>
            </a:r>
            <a:r>
              <a:rPr lang="ru-RU" sz="3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Общий доход домохозяйства был определен как сумма доходных компонент, таких как заработная плата, доходы от сельскохозяйственной и не сельскохозяйственной деятельности, доходы от самозанятости, социальные и частные трансферты, вмененные доходы от жилья и </a:t>
            </a:r>
            <a:r>
              <a:rPr lang="ru-RU" sz="37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ряд других. Такой подход дал возможность осуществить сравнительный анализ неравенства с применением широкого спектра статистических методов, таких как индексы Джини и </a:t>
            </a:r>
            <a:r>
              <a:rPr lang="ru-RU" sz="37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Тейла</a:t>
            </a:r>
            <a:r>
              <a:rPr lang="ru-RU" sz="37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среднее логарифмическое отклонение с их последующей декомпозицией по подгруппам доходов, а также оценку функции доходов  в разрезе социально-демографическим и поселенческих характеристик. </a:t>
            </a:r>
          </a:p>
          <a:p>
            <a:pPr marL="0" indent="0" algn="just">
              <a:buNone/>
            </a:pPr>
            <a:endParaRPr lang="ru-RU" sz="6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500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B00490-4873-57DF-63F2-EEC5D35B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096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 данным проектов в начале миллениума индекс неравенства  Джини составил в Китае 45,3 против 33,6 в России. Причина столь высокой разницы – в структуре городского и сельского населения: в Китае только 39 % населения были горожане, в то время как в России почти 75%. Средние доходы китайских горожан были почти в три раза выше сельских. В России же такое превышение составило 1,7 раза. Пожилые </a:t>
            </a:r>
            <a:r>
              <a:rPr lang="ru-RU" sz="29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селляне</a:t>
            </a: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в Китае не получали пенсии и это увеличивало неравенство между городом и селом. Запрет на свободное перемещение между городом и селом в Китае закреплял это неравенство.  В то же время, неравенство в распределении доходов среди горожан в двух странах оказалось очень близким, а душевые доходы были положительно связаны с образованием и негативно с размером семьи.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54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74F38C-0E2D-C45B-15B7-BC43DC148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1129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Очередной совместный проект с китайскими коллегами состоял в анализе причин продолжения работы после наступления пенсионного возраста в городах России и Китая. Период анализа охватил 2002, 2013 и 2018 годы.  Данные по Китаю представил проект «</a:t>
            </a:r>
            <a:r>
              <a:rPr lang="en-US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China Household Income Project</a:t>
            </a: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CHIP</a:t>
            </a: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)», по России «Российский мониторинг экономического положения и здоровья населения (</a:t>
            </a:r>
            <a:r>
              <a:rPr lang="en-US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RLMS</a:t>
            </a: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)». Накопленный в ходе предыдущих исследований опыт позволил осуществить гармонизацию данных и используемых в анализе показателей и осуществить детальный анализ факторов и причин, побуждающих людей продолжать работу после пенсии, с применением широкого спектра статистических и эконометрических методов.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871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AD777A-F229-C93D-2EC6-51C68A550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937076" cy="615141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 период сравнения  в обеих странах пенсионный возраст был установлен, за некоторыми исключениями, на уровне 55 лет для женщин и 60 лет для мужчин. Анализ показал нарастание доли работающих пенсионеров от года к году в двух странах, но в то время как в  городах России в 2018 году официально было трудоустроено не менее 26 процентов пенсионеров, в том же году в городах Китая работало не более 12 процентов пожилых людей. Почему пожилые городские россияне с большей вероятностью продолжали работу после пенсии?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Сопоставления  состояния здоровья людей в возрасте от 55/60 до 75 лет показали, что китайские пожилые люди на самом деле были более здоровы и относительно моложе, чем россияне. Мы выделили  три основных различия, которые могут служить объяснением тому, что в России пенсионеры работают чаще, чем в Китае. </a:t>
            </a:r>
          </a:p>
        </p:txBody>
      </p:sp>
    </p:spTree>
    <p:extLst>
      <p:ext uri="{BB962C8B-B14F-4D97-AF65-F5344CB8AC3E}">
        <p14:creationId xmlns:p14="http://schemas.microsoft.com/office/powerpoint/2010/main" val="2082620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93AC29-5280-085B-F16F-36A36DA1F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12986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5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1) Это - различия в макроэкономическом опыте предыдущих десятилетий, которые могли повлиять на ожидания в будущем. В течение долгого времени китайская экономика демонстрировала высокие темпы экономического роста, тогда как Россия в 1990-е годы, после распада СССР, преодолевала тяжелейший экономический кризис.    2) Еще одно различие между городским Китаем и городской Россией, это семейное устройство и нормы. Так, совместное проживание со взрослыми детьми намного более распространено в городах Китая, чем в городах России. 3) Причины значительных различий в уровне занятости пенсионеров кроются в ситуации на рынке труда. Пожилые работники в городах Китая находятся в значительно более невыгодном положении по заработной плате по сравнению с более молодыми работниками с такими же характеристиками, они вынуждены конкурировать за рабочие места с молодыми мигрантами из сельской местности. В городах России такая ситуация наблюдается реже. </a:t>
            </a:r>
          </a:p>
          <a:p>
            <a:pPr marL="0" indent="0" algn="just">
              <a:buNone/>
            </a:pPr>
            <a:endParaRPr lang="ru-RU" sz="2500" dirty="0">
              <a:solidFill>
                <a:srgbClr val="2021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705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D05F6D-4362-A35E-266B-737A41A62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13479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11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Представленные результаты – фрагменты </a:t>
            </a:r>
            <a:r>
              <a:rPr lang="ru-RU" sz="112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межстрановых</a:t>
            </a:r>
            <a:r>
              <a:rPr lang="ru-RU" sz="11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сравнений различных аспектов благосостояния, таких как как доходы, заработная плата, неравенство, бедность, осуществленных на микроуровне в течение трех десятилетий. Методология этих сопоставлений включает значительный объем работы по анализу социально-экономической среды в которой протекает жизнедеятельность людей. Важнейший этап работы – формирование сравниваемых наборов данных таким образом, чтобы сделать их сопоставимыми при максимальном сохранении изначальной структуры. И наконец, гармонизация сопоставляемых признаков не искажающая заложенного в них смысла. Это – кропотливая, сложная  работа, требующая совместных усилий всех участников, но представленные результаты, надеюсь, показывают что такой подход позволяет сформулировать нетривиальные выводы, представить информацию, необходимую для выработки адекватных решений в сфере политики доходов, в социальной политике. </a:t>
            </a:r>
          </a:p>
          <a:p>
            <a:pPr marL="0" indent="0" algn="just">
              <a:buNone/>
            </a:pPr>
            <a:r>
              <a:rPr lang="ru-RU" sz="11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678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9407C3-ACA6-0CEC-DA6D-D28216258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900" dirty="0">
              <a:solidFill>
                <a:srgbClr val="2021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FD8A32-7AFB-D04F-E697-53B67DF23DBA}"/>
              </a:ext>
            </a:extLst>
          </p:cNvPr>
          <p:cNvSpPr txBox="1"/>
          <p:nvPr/>
        </p:nvSpPr>
        <p:spPr>
          <a:xfrm>
            <a:off x="0" y="185678"/>
            <a:ext cx="12191999" cy="6032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Публикации по теме доклада</a:t>
            </a:r>
          </a:p>
          <a:p>
            <a:pPr marL="342900" lvl="0" indent="-342900" algn="just">
              <a:buFont typeface="Calibri" panose="020F0502020204030204" pitchFamily="34" charset="0"/>
              <a:buAutoNum type="arabicPeriod"/>
            </a:pP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Relative Poverty in Two Egalitarian Societies: A Comparison Between Taganrog, Russia During the Soviet Era and Sweden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B.Gustafsson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L.Nivorozhkina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 //The Review of Income and Wealth.  – 1996. – Series 42, Number 3. –pp. 321 - 334.</a:t>
            </a:r>
            <a:endParaRPr lang="ru-RU" sz="2400" dirty="0">
              <a:solidFill>
                <a:srgbClr val="2021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Calibri" panose="020F0502020204030204" pitchFamily="34" charset="0"/>
              <a:buAutoNum type="arabicPeriod"/>
            </a:pP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Rubles and Yuan: Wage Function for Urban Russia and China at the End of the 1980s. 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L.Nivorozhkina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B.Gustafsson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LiShi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K.Katz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// Economic Development and Cultural Change</a:t>
            </a:r>
            <a:r>
              <a:rPr lang="ru-RU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-2001.-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Volume 50, Number 1</a:t>
            </a:r>
            <a:r>
              <a:rPr lang="ru-RU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pp. 1- 17. </a:t>
            </a:r>
            <a:endParaRPr lang="ru-RU" sz="2400" dirty="0">
              <a:solidFill>
                <a:srgbClr val="2021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AutoNum type="arabicPeriod"/>
            </a:pP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Why household incomes are more unequally distributed in China than in Russia?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B.Gustafsson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L.Shi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L.Nivorozhkina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 // Cambridge Journal of Economics. – 2011. – V.35. –  pp.897-920.</a:t>
            </a:r>
            <a:endParaRPr lang="ru-RU" sz="2400" dirty="0">
              <a:solidFill>
                <a:srgbClr val="2021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AutoNum type="arabicPeriod"/>
            </a:pP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Yuan and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Roubles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: Comparing Wage Determination in Urban China and Russia at the Beginning of the New Millennium.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L.Nivorozhkina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B.Gustafsson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Li Shi// China  Economic Review. – 2015. –  Volume: 35. – pp. 248-265.</a:t>
            </a:r>
            <a:endParaRPr lang="ru-RU" sz="2400" dirty="0">
              <a:solidFill>
                <a:srgbClr val="2021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Calibri" panose="020F0502020204030204" pitchFamily="34" charset="0"/>
              <a:buAutoNum type="arabicPeriod"/>
            </a:pP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Work beyond the Normal Retirement age in urban China and urban Russia. Björn Gustafsson, Ludmila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Nivorozhkina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Haiyuan</a:t>
            </a:r>
            <a:r>
              <a:rPr lang="en-US" sz="2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Wan // IZA Journal of Development and Migration. – 2021. – Vol 12, no.1.</a:t>
            </a:r>
            <a:endParaRPr lang="ru-RU" sz="2400" dirty="0">
              <a:solidFill>
                <a:srgbClr val="202122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856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43C91E1-C63E-5339-8BE5-C0790C169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10154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endParaRPr lang="ru-RU" sz="4000" dirty="0"/>
          </a:p>
          <a:p>
            <a:pPr marL="0" indent="0" algn="ctr">
              <a:buNone/>
            </a:pPr>
            <a:r>
              <a:rPr lang="ru-RU" sz="40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54056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9FFE82-A580-2C7C-36CB-1509F4A11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6006"/>
            <a:ext cx="12192000" cy="595191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Межстрановые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сравнения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различных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аспектов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благосостояния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данным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обследований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домашних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хозяйств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начали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развиваться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половине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прошлого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столетия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1983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стартовал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3200" b="1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n-US" sz="3200" b="1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uxembourg Income Study (LIS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Люксембургское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исследование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доходов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ныне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2C2D2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Межнациональный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данных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(LIS Cross-National Data Center),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некоммерческая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организация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формирующая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межнациональную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базу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микроэкономических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данных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доходах</a:t>
            </a:r>
            <a:r>
              <a:rPr lang="ru-RU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населения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ключает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более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300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наборов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данных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высоким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средним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уровнем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дохода</a:t>
            </a:r>
            <a:r>
              <a:rPr lang="ru-RU" sz="3200" dirty="0">
                <a:solidFill>
                  <a:srgbClr val="20212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Репрезентативные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национальном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уровне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данные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обследования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доходов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домохозяйств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 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обычно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предоставляются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национальными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статистическими</a:t>
            </a:r>
            <a:r>
              <a:rPr lang="en-US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агентствами</a:t>
            </a:r>
            <a:r>
              <a:rPr lang="ru-RU" sz="3200" dirty="0">
                <a:solidFill>
                  <a:srgbClr val="2021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09787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786B2F-475A-3538-E28B-0A77D29A7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567055"/>
          </a:xfrm>
        </p:spPr>
        <p:txBody>
          <a:bodyPr>
            <a:normAutofit fontScale="70000" lnSpcReduction="20000"/>
          </a:bodyPr>
          <a:lstStyle/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ru-RU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нашей стране первое </a:t>
            </a:r>
            <a:r>
              <a:rPr lang="ru-RU" sz="41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межстрановое</a:t>
            </a:r>
            <a:r>
              <a:rPr lang="ru-RU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сравнение на основе результатов опросов домохозяйств было осуществлено на данных двух проектов: «Социально-экономические исследования благосостояния, образа и уровня жизни населения города», так называемые таганрогские проекты (один из них Таганрог-3 был проведен в 1988-1989 гг. институтом Социально-экономических проблем народонаселения РАН под руководством профессора Римашевской Наталии Михайловны) и  «</a:t>
            </a:r>
            <a:r>
              <a:rPr lang="en-US" sz="41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Hausehold</a:t>
            </a:r>
            <a:r>
              <a:rPr lang="en-US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Market and Nonmarket Activities</a:t>
            </a:r>
            <a:r>
              <a:rPr lang="ru-RU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HUS</a:t>
            </a:r>
            <a:r>
              <a:rPr lang="ru-RU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» осуществленного  с 1984 по 1988 гг. в Швеции, в университете </a:t>
            </a:r>
            <a:r>
              <a:rPr lang="ru-RU" sz="41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г.Гетеборга</a:t>
            </a:r>
            <a:r>
              <a:rPr lang="ru-RU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 В этих исследованиях респонденты опрашивались по широкому кругу вопросов, включающих значительный спектр социально-демографических характеристик и информацию о доходах домохозяйств. На тот момент таганрогский проект был единственным в СССР источником </a:t>
            </a:r>
            <a:r>
              <a:rPr lang="ru-RU" sz="41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микроданных</a:t>
            </a:r>
            <a:r>
              <a:rPr lang="ru-RU" sz="41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об уровне жизни населения.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4931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99EDE90-E730-8C1C-5760-1EA583DB3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056532" cy="61637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sz="3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Выбор Швеции был мотивирован тем, что на тот момент среди развитых экономик Швеция показывала наиболее низкий уровень относительной бедности и неравенства. Сходство Советского Союза и Швеции просматривалось в низком уровне безработицы, высоком уровне занятости женщин, бесплатном образовании и медицинском обслуживании. В нашей стране понятие бедность характеристике уровня жизни не использовались. Выбор показателя относительной бедности позволил сосредоточиться исключительно на денежных доходах, хотя на тот момент связь между этой характеристикой и уровнем благосостояния была в нашей стране слабее, нежели в Швеции</a:t>
            </a:r>
            <a:r>
              <a:rPr lang="ru-RU" sz="20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651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EDB5B3-29DB-3305-E622-00F0A40D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1054854" cy="596053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Основной задачей совместного проекта стала отработка исследовательской стратеги, методология которой базируется на сопоставлении наборов данных о результатах обследования домохозяйств различных стран. В ходе работы был решен ряд концептуальных задач, связанных с гармонизацией дефиниций доходов, на основе которых определялась линия относительной  бедности, дефиниции доходной ячейки – домохозяйства и соответствующих эквивалентных шкал. Таганрогские проекты освещали картину жизнедеятельности крупного промышленного города, соответственно из данных по Швеции также были отобраны домохозяйства, проживающие в крупных промышленных центрах. </a:t>
            </a:r>
          </a:p>
        </p:txBody>
      </p:sp>
    </p:spTree>
    <p:extLst>
      <p:ext uri="{BB962C8B-B14F-4D97-AF65-F5344CB8AC3E}">
        <p14:creationId xmlns:p14="http://schemas.microsoft.com/office/powerpoint/2010/main" val="365338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44C3FC-E35C-295D-742A-7ED644381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69332"/>
            <a:ext cx="12344399" cy="6282266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3400" kern="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3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етальное обсуждение возможных содержательных различий в сравниваемых понятиях, обусловленных культурными, институциональными кодами и другими обстоятельствами, позволило гармонизировать исходные данные, хотя, безусловно, различия в методологии измерения показателей остались. Наиболее сложной проблемой в сравнительном анализе стало то, таганрогском проекте доходы измерялись на помесячной основе, а в шведском за год. </a:t>
            </a:r>
          </a:p>
          <a:p>
            <a:pPr marL="0" indent="0" algn="just">
              <a:buNone/>
            </a:pPr>
            <a:r>
              <a:rPr lang="ru-RU" sz="3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Смещение анализа на микроуровень позволило осуществить декомпозицию бедности по типами домохозяйств, полу, возрасту и образованию главы домохозяйства, что невозможно при работе с макроэкономическими показателями. Анализ выявил что хотя размер относительной бедности в двух станах был близок, но структура бедности существенно различалась. В Таганроге бедность преобладала в домохозяйствах, возглавляемых женщинами и пенсионерами, в то время как в Швеции среди бедных преобладали молодые люди. Высокий уровень образования  был более значимым фактором преодоления бедности в таганрогском проекте, чем в шведском 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1014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1B58EA0-D21B-3B97-EB0B-2797C9CFA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4854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9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Следующей страной с </a:t>
            </a:r>
            <a:r>
              <a:rPr lang="ru-RU" sz="2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которой были осуществлены сравнения на </a:t>
            </a:r>
            <a:r>
              <a:rPr lang="ru-RU" sz="28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микроданных</a:t>
            </a:r>
            <a:r>
              <a:rPr lang="ru-RU" sz="2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 стал Китай. В конце 50-х годов прошлого столетия  Китай во многом скопировал советскую систему организации занятости, оплаты труда, образования. Уровень индустриализации и трудовой мобильности в Китае был существенно ниже, чем в России, однако экономические реформы там стартовали раньше.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Для осуществления сравнительного анализа заработной платы в двух странах были вновь привлечены данные проекта Таганрог-3. Китайские данные представляло «Обследование доходов городских домохозяйств», Института экономики Китайской академии социальных наук проведенное в 1989 году (референтный период 1988 год). Китайские города более многочисленны, поэтому для дальнейшего анализа были отобраны те их них, которые можно было отнести к индустриальным центрам со средней (по китайским масштабам) численностью населения.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519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8F3C1B-E527-E901-D4CC-FD7B9EADA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"/>
            <a:ext cx="12073467" cy="6011332"/>
          </a:xfrm>
        </p:spPr>
        <p:txBody>
          <a:bodyPr>
            <a:noAutofit/>
          </a:bodyPr>
          <a:lstStyle/>
          <a:p>
            <a:pPr indent="0" algn="just">
              <a:lnSpc>
                <a:spcPct val="100000"/>
              </a:lnSpc>
              <a:buNone/>
            </a:pPr>
            <a:r>
              <a:rPr lang="ru-RU" sz="2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При анализе оплаты труда были учтены только денежные выплаты. Была осуществлена гармонизация дефиниций уровня образования, секторов экономики и видов занятости. Это позволило осуществить сравнение уровня занятости и неравенства в распределении заработной платы в разрезе пола и возрастных групп работников. Декомпозиция на основе индекса </a:t>
            </a:r>
            <a:r>
              <a:rPr lang="ru-RU" sz="28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Тейла</a:t>
            </a:r>
            <a:r>
              <a:rPr lang="ru-RU" sz="28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позволила оценить вклад в неравенство в заработную плате таких факторов как пол, возраст, образование, вид и сектор занятости. Оценка уравнений заработной платы по России и Китаю с дальнейшей гендерной декомпозицией выявила, что, несмотря на сходство систем оплаты труда, взаимосвязь индивидуальных характеристик работников и их заработками в этих странах существенно различались. В Китае при более низкой трудовой мобильности была отмечена тесная положительная связь между возрастом работника и заработной платой. В России образование играло более высокую роль, но гендерный разрыв оказался выше. </a:t>
            </a:r>
          </a:p>
        </p:txBody>
      </p:sp>
    </p:spTree>
    <p:extLst>
      <p:ext uri="{BB962C8B-B14F-4D97-AF65-F5344CB8AC3E}">
        <p14:creationId xmlns:p14="http://schemas.microsoft.com/office/powerpoint/2010/main" val="1874454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2B2EAE-983F-2791-F0EF-ED07F8897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1"/>
            <a:ext cx="12192000" cy="616373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44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1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 новом столетии интерес к анализу </a:t>
            </a:r>
            <a:r>
              <a:rPr lang="ru-RU" sz="11200" dirty="0" err="1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микроданных</a:t>
            </a:r>
            <a:r>
              <a:rPr lang="ru-RU" sz="11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обусловленный внедрением в исследовательскую практику персональных компьютеров, мощных пакетов программ, реализующих методы многомерной статистики и эконометрики существенно возрос. Следующее развернутое сравнение дифференциации доходов домохозяйств в России и Китае было осуществлено на данных проекта «Распределение доходов, рост и социальная политика в Китае», проведенного Институтом экономики Китайской академии социальных наук в 2002 году и проекта «Национальное обследование благосостояния домохозяйств и участия в социальных программах» (</a:t>
            </a:r>
            <a:r>
              <a:rPr lang="en-US" sz="11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NOBUS</a:t>
            </a:r>
            <a:r>
              <a:rPr lang="ru-RU" sz="11200" dirty="0">
                <a:solidFill>
                  <a:srgbClr val="202122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), проведенного Росстатом при содействии Всемирного банка во втором квартале 2003 года. Оба проекта базировались на национальных репрезентативных выборках. Таким образом, в анализ были включены и сельские домохозяйства.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35613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{B57C6746-DCB4-4741-8436-4A2BC526C4CC}tf10001119</Template>
  <TotalTime>790</TotalTime>
  <Words>1917</Words>
  <Application>Microsoft Office PowerPoint</Application>
  <PresentationFormat>Широкоэкранный</PresentationFormat>
  <Paragraphs>38</Paragraphs>
  <Slides>17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Галерея</vt:lpstr>
      <vt:lpstr>Развитие методологии межстрановых сопоставлений благосостояния населения на микроуровне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методологии межстрановых сопоставлений благосостояния населения на микроуровне</dc:title>
  <dc:creator>Microsoft Office User</dc:creator>
  <cp:lastModifiedBy>Пономаренко Елена Николаевна</cp:lastModifiedBy>
  <cp:revision>8</cp:revision>
  <dcterms:created xsi:type="dcterms:W3CDTF">2023-11-25T09:16:25Z</dcterms:created>
  <dcterms:modified xsi:type="dcterms:W3CDTF">2023-11-26T15:27:26Z</dcterms:modified>
</cp:coreProperties>
</file>