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5" r:id="rId5"/>
    <p:sldId id="266" r:id="rId6"/>
    <p:sldId id="267" r:id="rId7"/>
    <p:sldId id="269" r:id="rId8"/>
    <p:sldId id="270" r:id="rId9"/>
    <p:sldId id="271" r:id="rId10"/>
    <p:sldId id="274" r:id="rId11"/>
    <p:sldId id="275" r:id="rId12"/>
    <p:sldId id="276" r:id="rId13"/>
    <p:sldId id="278" r:id="rId14"/>
    <p:sldId id="273" r:id="rId15"/>
    <p:sldId id="277" r:id="rId16"/>
    <p:sldId id="260" r:id="rId17"/>
    <p:sldId id="261" r:id="rId18"/>
    <p:sldId id="262" r:id="rId19"/>
    <p:sldId id="263" r:id="rId20"/>
    <p:sldId id="264" r:id="rId21"/>
    <p:sldId id="27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68"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1AF47D-4EA5-4302-A712-DC822C8A2BE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F6F2A3F-2E96-4C68-8555-076CB14127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9F958AB-10F1-4FE4-9A9F-25134DA4DE06}"/>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5" name="Нижний колонтитул 4">
            <a:extLst>
              <a:ext uri="{FF2B5EF4-FFF2-40B4-BE49-F238E27FC236}">
                <a16:creationId xmlns:a16="http://schemas.microsoft.com/office/drawing/2014/main" id="{66F061FE-5A58-4596-BAD9-2DED5E2118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56C6BCF-914B-4642-9880-A782B9E2FCBB}"/>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345299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EC934F-51E1-45B6-A904-1CC7C1B1B90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10E9D7A-9597-4661-8EFB-2FBEA0DBF80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C80A02-912D-4077-95E7-FBEA7EFBA824}"/>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5" name="Нижний колонтитул 4">
            <a:extLst>
              <a:ext uri="{FF2B5EF4-FFF2-40B4-BE49-F238E27FC236}">
                <a16:creationId xmlns:a16="http://schemas.microsoft.com/office/drawing/2014/main" id="{2C9B4F5E-E22A-467C-86C3-06DE38B273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7D741F5-2D65-4D47-A220-E96070ECD2F7}"/>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113341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2E8E926-EEEC-4A2D-A8FD-6DFC8957272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104D64B-66D1-4861-83BD-8BEEEDBE8E8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8AB8D2-C4E1-4768-A80E-4F632267DEC7}"/>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5" name="Нижний колонтитул 4">
            <a:extLst>
              <a:ext uri="{FF2B5EF4-FFF2-40B4-BE49-F238E27FC236}">
                <a16:creationId xmlns:a16="http://schemas.microsoft.com/office/drawing/2014/main" id="{6FD5903F-1811-4F6D-88EF-2FF79C03DE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D9B009-846D-40B1-B967-04EAA40B72B3}"/>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424179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D0BFC9-E48F-421C-BDD4-C61F453A190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998E7E5-1E5D-4068-9A83-3852248FE2E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1751473-C4FA-4C6E-9EC3-454A051E40AA}"/>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5" name="Нижний колонтитул 4">
            <a:extLst>
              <a:ext uri="{FF2B5EF4-FFF2-40B4-BE49-F238E27FC236}">
                <a16:creationId xmlns:a16="http://schemas.microsoft.com/office/drawing/2014/main" id="{CC2D2E3B-02A5-458C-BAF5-F5EBA9565D2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C7CD145-4E70-4716-864C-2133E690956E}"/>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45348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B3036C-1762-4DB5-9ADF-C2D0562C3FE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9C2D8C3-0FE2-450E-87C3-E911EA458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DC5C253-696C-4A13-BE57-61F432D9A67D}"/>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5" name="Нижний колонтитул 4">
            <a:extLst>
              <a:ext uri="{FF2B5EF4-FFF2-40B4-BE49-F238E27FC236}">
                <a16:creationId xmlns:a16="http://schemas.microsoft.com/office/drawing/2014/main" id="{F78CDF80-5CD2-4BF5-9A8F-5E87EF96EE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178DB25-F090-4F13-B8FE-F4E2C4DF2142}"/>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258067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ED003D-F885-435D-8B87-08F6C75AC1D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8C124B4-88C0-426C-B6CA-ED829370F4F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4B67882-F4B0-417F-8EC2-19BED43E64E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E4AC2E4-23A2-4076-90DF-0C778390560C}"/>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6" name="Нижний колонтитул 5">
            <a:extLst>
              <a:ext uri="{FF2B5EF4-FFF2-40B4-BE49-F238E27FC236}">
                <a16:creationId xmlns:a16="http://schemas.microsoft.com/office/drawing/2014/main" id="{41649741-458A-4440-9474-C60C5A56F8C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1BEF04-393B-47A8-9B9B-C0551F31BB86}"/>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1904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05FAB5-7AB2-4B7A-B325-F67F8CB0CAE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F7B0237-09AC-40A2-A1D0-5377A84141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07666FE-D5C2-40F5-8F81-9B0709C816E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E0D5E4A-907A-4235-B014-2C8AE62F5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3349908-60A2-4EA3-BC19-898BA3485EC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26977B2-90E7-4557-A228-44D1D38F0016}"/>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8" name="Нижний колонтитул 7">
            <a:extLst>
              <a:ext uri="{FF2B5EF4-FFF2-40B4-BE49-F238E27FC236}">
                <a16:creationId xmlns:a16="http://schemas.microsoft.com/office/drawing/2014/main" id="{3E5A4365-6BA9-4468-9955-AC9041AC9ED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509F2BA-4BD3-4DFB-94D2-292F875001F4}"/>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111071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1680F7-7F6D-4EB9-9802-260023A1698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725FBA3-D680-40CC-A808-860E4B90983B}"/>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4" name="Нижний колонтитул 3">
            <a:extLst>
              <a:ext uri="{FF2B5EF4-FFF2-40B4-BE49-F238E27FC236}">
                <a16:creationId xmlns:a16="http://schemas.microsoft.com/office/drawing/2014/main" id="{489BFD84-E8D2-47C6-8FB2-08B7905B4A8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79A9C2D-EBBA-45A3-8C81-4C0E063A7FEA}"/>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374407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56D749B-B60C-4ED3-B83C-7B2F8156E89A}"/>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3" name="Нижний колонтитул 2">
            <a:extLst>
              <a:ext uri="{FF2B5EF4-FFF2-40B4-BE49-F238E27FC236}">
                <a16:creationId xmlns:a16="http://schemas.microsoft.com/office/drawing/2014/main" id="{82C7BA1C-8435-4B8E-A50B-EDDE95DA50B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26DC6F9-92A7-454C-AEEA-29FBD2E768AB}"/>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163636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6340CB-FFCB-495E-AF59-BA37196B850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F398004-EDCE-456D-9B84-B3554F407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489C557-E17D-444D-983B-7A793D1FE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FA144AA-16E9-4B42-8F27-534F72DB0063}"/>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6" name="Нижний колонтитул 5">
            <a:extLst>
              <a:ext uri="{FF2B5EF4-FFF2-40B4-BE49-F238E27FC236}">
                <a16:creationId xmlns:a16="http://schemas.microsoft.com/office/drawing/2014/main" id="{9A3E3DB0-2EC2-46CA-B1F8-7EBBA8CA75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A0157DC-266C-4355-A860-EE93864F084B}"/>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307725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FCA201-8675-4D9B-B82A-7E56FD1294A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01FD31F-D640-4C56-864D-AB02452E5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FE37B68-7923-44F3-8814-0CCE46B7B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307BF1E-CCDA-4FEF-B381-B3FB9D00B7AA}"/>
              </a:ext>
            </a:extLst>
          </p:cNvPr>
          <p:cNvSpPr>
            <a:spLocks noGrp="1"/>
          </p:cNvSpPr>
          <p:nvPr>
            <p:ph type="dt" sz="half" idx="10"/>
          </p:nvPr>
        </p:nvSpPr>
        <p:spPr/>
        <p:txBody>
          <a:bodyPr/>
          <a:lstStyle/>
          <a:p>
            <a:fld id="{B218D208-2522-43AF-990C-5EB973ED0858}" type="datetimeFigureOut">
              <a:rPr lang="ru-RU" smtClean="0"/>
              <a:t>27.11.2023</a:t>
            </a:fld>
            <a:endParaRPr lang="ru-RU"/>
          </a:p>
        </p:txBody>
      </p:sp>
      <p:sp>
        <p:nvSpPr>
          <p:cNvPr id="6" name="Нижний колонтитул 5">
            <a:extLst>
              <a:ext uri="{FF2B5EF4-FFF2-40B4-BE49-F238E27FC236}">
                <a16:creationId xmlns:a16="http://schemas.microsoft.com/office/drawing/2014/main" id="{6F7F8B03-CFFE-456B-8D4E-6574F09689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8CDEA62-F999-47CE-B8B0-45F8717AB352}"/>
              </a:ext>
            </a:extLst>
          </p:cNvPr>
          <p:cNvSpPr>
            <a:spLocks noGrp="1"/>
          </p:cNvSpPr>
          <p:nvPr>
            <p:ph type="sldNum" sz="quarter" idx="12"/>
          </p:nvPr>
        </p:nvSpPr>
        <p:spPr/>
        <p:txBody>
          <a:bodyPr/>
          <a:lstStyle/>
          <a:p>
            <a:fld id="{19EE2E0F-FB16-466F-9DB9-5D2E1DC7447A}" type="slidenum">
              <a:rPr lang="ru-RU" smtClean="0"/>
              <a:t>‹#›</a:t>
            </a:fld>
            <a:endParaRPr lang="ru-RU"/>
          </a:p>
        </p:txBody>
      </p:sp>
    </p:spTree>
    <p:extLst>
      <p:ext uri="{BB962C8B-B14F-4D97-AF65-F5344CB8AC3E}">
        <p14:creationId xmlns:p14="http://schemas.microsoft.com/office/powerpoint/2010/main" val="17547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41CBA2-532D-4470-A36D-B9CDBF5AA8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A785CDA-0D46-414E-BBF6-BC0E93617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DD5D4B-309D-4B8B-81F5-DA0526F31E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D208-2522-43AF-990C-5EB973ED0858}" type="datetimeFigureOut">
              <a:rPr lang="ru-RU" smtClean="0"/>
              <a:t>27.11.2023</a:t>
            </a:fld>
            <a:endParaRPr lang="ru-RU"/>
          </a:p>
        </p:txBody>
      </p:sp>
      <p:sp>
        <p:nvSpPr>
          <p:cNvPr id="5" name="Нижний колонтитул 4">
            <a:extLst>
              <a:ext uri="{FF2B5EF4-FFF2-40B4-BE49-F238E27FC236}">
                <a16:creationId xmlns:a16="http://schemas.microsoft.com/office/drawing/2014/main" id="{EBDE100D-62BC-4CA3-B555-479B492EE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671F636-53A2-4E51-AF0B-2BFE5CB73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E2E0F-FB16-466F-9DB9-5D2E1DC7447A}" type="slidenum">
              <a:rPr lang="ru-RU" smtClean="0"/>
              <a:t>‹#›</a:t>
            </a:fld>
            <a:endParaRPr lang="ru-RU"/>
          </a:p>
        </p:txBody>
      </p:sp>
    </p:spTree>
    <p:extLst>
      <p:ext uri="{BB962C8B-B14F-4D97-AF65-F5344CB8AC3E}">
        <p14:creationId xmlns:p14="http://schemas.microsoft.com/office/powerpoint/2010/main" val="190229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rscf.ru/project/19-78-10020/"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lena@hist.asu.ru" TargetMode="External"/><Relationship Id="rId2" Type="http://schemas.openxmlformats.org/officeDocument/2006/relationships/hyperlink" Target="https://person1897.histcensus.asu.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937F26-6859-4FA9-B65B-A5408472E6D2}"/>
              </a:ext>
            </a:extLst>
          </p:cNvPr>
          <p:cNvSpPr>
            <a:spLocks noGrp="1"/>
          </p:cNvSpPr>
          <p:nvPr>
            <p:ph type="ctrTitle"/>
          </p:nvPr>
        </p:nvSpPr>
        <p:spPr>
          <a:xfrm>
            <a:off x="89806" y="2772511"/>
            <a:ext cx="11959953" cy="1093334"/>
          </a:xfrm>
        </p:spPr>
        <p:txBody>
          <a:bodyPr>
            <a:noAutofit/>
          </a:bodyPr>
          <a:lstStyle/>
          <a:p>
            <a:pPr>
              <a:lnSpc>
                <a:spcPct val="150000"/>
              </a:lnSpc>
            </a:pPr>
            <a:r>
              <a:rPr lang="ru-RU" sz="2200" b="1" dirty="0">
                <a:latin typeface="Times New Roman" panose="02020603050405020304" pitchFamily="18" charset="0"/>
                <a:cs typeface="Times New Roman" panose="02020603050405020304" pitchFamily="18" charset="0"/>
              </a:rPr>
              <a:t>Статистические источники по городскому населению Сибири конца XIX - начала XX вв.: </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состав и структура данных, оценка репрезентативности</a:t>
            </a:r>
          </a:p>
        </p:txBody>
      </p:sp>
      <p:sp>
        <p:nvSpPr>
          <p:cNvPr id="3" name="Подзаголовок 2">
            <a:extLst>
              <a:ext uri="{FF2B5EF4-FFF2-40B4-BE49-F238E27FC236}">
                <a16:creationId xmlns:a16="http://schemas.microsoft.com/office/drawing/2014/main" id="{B61DA689-70F6-473B-96D5-017FB457EB0E}"/>
              </a:ext>
            </a:extLst>
          </p:cNvPr>
          <p:cNvSpPr>
            <a:spLocks noGrp="1"/>
          </p:cNvSpPr>
          <p:nvPr>
            <p:ph type="subTitle" idx="1"/>
          </p:nvPr>
        </p:nvSpPr>
        <p:spPr>
          <a:xfrm>
            <a:off x="1206137" y="4496005"/>
            <a:ext cx="5245463" cy="888795"/>
          </a:xfrm>
        </p:spPr>
        <p:txBody>
          <a:bodyPr>
            <a:normAutofit/>
          </a:bodyPr>
          <a:lstStyle/>
          <a:p>
            <a:pPr algn="l"/>
            <a:r>
              <a:rPr lang="ru-RU" sz="1800" b="1" dirty="0">
                <a:latin typeface="Times New Roman" panose="02020603050405020304" pitchFamily="18" charset="0"/>
                <a:cs typeface="Times New Roman" panose="02020603050405020304" pitchFamily="18" charset="0"/>
              </a:rPr>
              <a:t>Брюханова Елена Александровна,</a:t>
            </a:r>
          </a:p>
          <a:p>
            <a:pPr algn="l"/>
            <a:r>
              <a:rPr lang="ru-RU" sz="1800" dirty="0">
                <a:latin typeface="Times New Roman" panose="02020603050405020304" pitchFamily="18" charset="0"/>
                <a:cs typeface="Times New Roman" panose="02020603050405020304" pitchFamily="18" charset="0"/>
              </a:rPr>
              <a:t>Алтайский государственный университет</a:t>
            </a:r>
          </a:p>
        </p:txBody>
      </p:sp>
      <p:sp>
        <p:nvSpPr>
          <p:cNvPr id="4" name="TextBox 3">
            <a:extLst>
              <a:ext uri="{FF2B5EF4-FFF2-40B4-BE49-F238E27FC236}">
                <a16:creationId xmlns:a16="http://schemas.microsoft.com/office/drawing/2014/main" id="{1884B12F-4AE1-43DE-A060-9ED7F36F37BB}"/>
              </a:ext>
            </a:extLst>
          </p:cNvPr>
          <p:cNvSpPr txBox="1"/>
          <p:nvPr/>
        </p:nvSpPr>
        <p:spPr>
          <a:xfrm>
            <a:off x="870857" y="5895274"/>
            <a:ext cx="9982200" cy="646331"/>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Исследование выполнено за счет гранта Российского научного фонда, проект № 19-78-10020, </a:t>
            </a:r>
            <a:r>
              <a:rPr lang="ru-RU" u="sng" dirty="0">
                <a:latin typeface="Times New Roman" panose="02020603050405020304" pitchFamily="18" charset="0"/>
                <a:cs typeface="Times New Roman" panose="02020603050405020304" pitchFamily="18" charset="0"/>
                <a:hlinkClick r:id="rId2"/>
              </a:rPr>
              <a:t>https://rscf.ru/project/19-78-10020/</a:t>
            </a:r>
            <a:endParaRPr lang="ru-RU"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48308635-3029-48BE-A06D-2A34A3528B3A}"/>
              </a:ext>
            </a:extLst>
          </p:cNvPr>
          <p:cNvPicPr>
            <a:picLocks noChangeAspect="1"/>
          </p:cNvPicPr>
          <p:nvPr/>
        </p:nvPicPr>
        <p:blipFill rotWithShape="1">
          <a:blip r:embed="rId3">
            <a:extLst>
              <a:ext uri="{28A0092B-C50C-407E-A947-70E740481C1C}">
                <a14:useLocalDpi xmlns:a14="http://schemas.microsoft.com/office/drawing/2010/main" val="0"/>
              </a:ext>
            </a:extLst>
          </a:blip>
          <a:srcRect l="4393" r="4393"/>
          <a:stretch/>
        </p:blipFill>
        <p:spPr>
          <a:xfrm>
            <a:off x="10667206" y="5283404"/>
            <a:ext cx="1524794" cy="1524794"/>
          </a:xfrm>
          <a:prstGeom prst="ellipse">
            <a:avLst/>
          </a:prstGeom>
        </p:spPr>
      </p:pic>
      <p:pic>
        <p:nvPicPr>
          <p:cNvPr id="7" name="Рисунок 6">
            <a:extLst>
              <a:ext uri="{FF2B5EF4-FFF2-40B4-BE49-F238E27FC236}">
                <a16:creationId xmlns:a16="http://schemas.microsoft.com/office/drawing/2014/main" id="{AA22C6A1-D275-4047-8E32-6E1916499DDB}"/>
              </a:ext>
            </a:extLst>
          </p:cNvPr>
          <p:cNvPicPr>
            <a:picLocks noChangeAspect="1"/>
          </p:cNvPicPr>
          <p:nvPr/>
        </p:nvPicPr>
        <p:blipFill>
          <a:blip r:embed="rId4"/>
          <a:stretch>
            <a:fillRect/>
          </a:stretch>
        </p:blipFill>
        <p:spPr>
          <a:xfrm>
            <a:off x="89807" y="0"/>
            <a:ext cx="2232660" cy="2189724"/>
          </a:xfrm>
          <a:prstGeom prst="rect">
            <a:avLst/>
          </a:prstGeom>
        </p:spPr>
      </p:pic>
    </p:spTree>
    <p:extLst>
      <p:ext uri="{BB962C8B-B14F-4D97-AF65-F5344CB8AC3E}">
        <p14:creationId xmlns:p14="http://schemas.microsoft.com/office/powerpoint/2010/main" val="1683134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CA1820D-A65B-4DCF-980F-4DEDA67C1D97}"/>
              </a:ext>
            </a:extLst>
          </p:cNvPr>
          <p:cNvSpPr/>
          <p:nvPr/>
        </p:nvSpPr>
        <p:spPr>
          <a:xfrm>
            <a:off x="830318" y="940704"/>
            <a:ext cx="10993820" cy="461665"/>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3. Различия в подходах к расчету численности городского населения</a:t>
            </a:r>
          </a:p>
        </p:txBody>
      </p:sp>
      <p:pic>
        <p:nvPicPr>
          <p:cNvPr id="5" name="Рисунок 4">
            <a:extLst>
              <a:ext uri="{FF2B5EF4-FFF2-40B4-BE49-F238E27FC236}">
                <a16:creationId xmlns:a16="http://schemas.microsoft.com/office/drawing/2014/main" id="{59285BED-1D42-4AE5-9312-8D9B50604BA0}"/>
              </a:ext>
            </a:extLst>
          </p:cNvPr>
          <p:cNvPicPr>
            <a:picLocks noChangeAspect="1"/>
          </p:cNvPicPr>
          <p:nvPr/>
        </p:nvPicPr>
        <p:blipFill>
          <a:blip r:embed="rId2"/>
          <a:stretch>
            <a:fillRect/>
          </a:stretch>
        </p:blipFill>
        <p:spPr>
          <a:xfrm>
            <a:off x="2091559" y="1626755"/>
            <a:ext cx="7470752" cy="4653175"/>
          </a:xfrm>
          <a:prstGeom prst="rect">
            <a:avLst/>
          </a:prstGeom>
        </p:spPr>
      </p:pic>
      <p:sp>
        <p:nvSpPr>
          <p:cNvPr id="6" name="TextBox 5">
            <a:extLst>
              <a:ext uri="{FF2B5EF4-FFF2-40B4-BE49-F238E27FC236}">
                <a16:creationId xmlns:a16="http://schemas.microsoft.com/office/drawing/2014/main" id="{ECCC51E3-6AAA-4093-BA9F-D216C9D9D743}"/>
              </a:ext>
            </a:extLst>
          </p:cNvPr>
          <p:cNvSpPr txBox="1"/>
          <p:nvPr/>
        </p:nvSpPr>
        <p:spPr>
          <a:xfrm>
            <a:off x="1996965" y="6285184"/>
            <a:ext cx="7220607" cy="369332"/>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Источник: Обзор Иркутской губернии за 1910. Иркутск, 1911. </a:t>
            </a:r>
            <a:r>
              <a:rPr lang="en-US" dirty="0">
                <a:latin typeface="Times New Roman" panose="02020603050405020304" pitchFamily="18" charset="0"/>
                <a:cs typeface="Times New Roman" panose="02020603050405020304" pitchFamily="18" charset="0"/>
              </a:rPr>
              <a:t>C</a:t>
            </a:r>
            <a:r>
              <a:rPr lang="ru-RU" dirty="0">
                <a:latin typeface="Times New Roman" panose="02020603050405020304" pitchFamily="18" charset="0"/>
                <a:cs typeface="Times New Roman" panose="02020603050405020304" pitchFamily="18" charset="0"/>
              </a:rPr>
              <a:t>. 92</a:t>
            </a:r>
          </a:p>
        </p:txBody>
      </p:sp>
    </p:spTree>
    <p:extLst>
      <p:ext uri="{BB962C8B-B14F-4D97-AF65-F5344CB8AC3E}">
        <p14:creationId xmlns:p14="http://schemas.microsoft.com/office/powerpoint/2010/main" val="235064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9EB25A-2E34-40BA-A687-7BB01093B4DB}"/>
              </a:ext>
            </a:extLst>
          </p:cNvPr>
          <p:cNvSpPr txBox="1"/>
          <p:nvPr/>
        </p:nvSpPr>
        <p:spPr>
          <a:xfrm>
            <a:off x="609600" y="578069"/>
            <a:ext cx="11340662" cy="830997"/>
          </a:xfrm>
          <a:prstGeom prst="rect">
            <a:avLst/>
          </a:prstGeom>
          <a:noFill/>
        </p:spPr>
        <p:txBody>
          <a:bodyPr wrap="square" rtlCol="0">
            <a:spAutoFit/>
          </a:bodyPr>
          <a:lstStyle/>
          <a:p>
            <a:r>
              <a:rPr lang="ru-RU" sz="2400" b="1" dirty="0">
                <a:latin typeface="Times New Roman" panose="02020603050405020304" pitchFamily="18" charset="0"/>
                <a:cs typeface="Times New Roman" panose="02020603050405020304" pitchFamily="18" charset="0"/>
              </a:rPr>
              <a:t>4. Учет или недоучет некоторых категорий населения. Воинского контингента</a:t>
            </a:r>
          </a:p>
          <a:p>
            <a:endParaRPr lang="ru-RU" sz="2400" b="1" dirty="0"/>
          </a:p>
        </p:txBody>
      </p:sp>
      <p:graphicFrame>
        <p:nvGraphicFramePr>
          <p:cNvPr id="5" name="Таблица 4">
            <a:extLst>
              <a:ext uri="{FF2B5EF4-FFF2-40B4-BE49-F238E27FC236}">
                <a16:creationId xmlns:a16="http://schemas.microsoft.com/office/drawing/2014/main" id="{FFECB674-1A1E-4E35-A113-2D9BCA211B24}"/>
              </a:ext>
            </a:extLst>
          </p:cNvPr>
          <p:cNvGraphicFramePr>
            <a:graphicFrameLocks noGrp="1"/>
          </p:cNvGraphicFramePr>
          <p:nvPr>
            <p:extLst>
              <p:ext uri="{D42A27DB-BD31-4B8C-83A1-F6EECF244321}">
                <p14:modId xmlns:p14="http://schemas.microsoft.com/office/powerpoint/2010/main" val="1048969784"/>
              </p:ext>
            </p:extLst>
          </p:nvPr>
        </p:nvGraphicFramePr>
        <p:xfrm>
          <a:off x="693684" y="1444880"/>
          <a:ext cx="11340663" cy="1341120"/>
        </p:xfrm>
        <a:graphic>
          <a:graphicData uri="http://schemas.openxmlformats.org/drawingml/2006/table">
            <a:tbl>
              <a:tblPr firstRow="1" bandRow="1">
                <a:tableStyleId>{5C22544A-7EE6-4342-B048-85BDC9FD1C3A}</a:tableStyleId>
              </a:tblPr>
              <a:tblGrid>
                <a:gridCol w="3780221">
                  <a:extLst>
                    <a:ext uri="{9D8B030D-6E8A-4147-A177-3AD203B41FA5}">
                      <a16:colId xmlns:a16="http://schemas.microsoft.com/office/drawing/2014/main" val="1839271435"/>
                    </a:ext>
                  </a:extLst>
                </a:gridCol>
                <a:gridCol w="3780221">
                  <a:extLst>
                    <a:ext uri="{9D8B030D-6E8A-4147-A177-3AD203B41FA5}">
                      <a16:colId xmlns:a16="http://schemas.microsoft.com/office/drawing/2014/main" val="1850559059"/>
                    </a:ext>
                  </a:extLst>
                </a:gridCol>
                <a:gridCol w="3780221">
                  <a:extLst>
                    <a:ext uri="{9D8B030D-6E8A-4147-A177-3AD203B41FA5}">
                      <a16:colId xmlns:a16="http://schemas.microsoft.com/office/drawing/2014/main" val="1109343443"/>
                    </a:ext>
                  </a:extLst>
                </a:gridCol>
              </a:tblGrid>
              <a:tr h="269401">
                <a:tc>
                  <a:txBody>
                    <a:bodyPr/>
                    <a:lstStyle/>
                    <a:p>
                      <a:endParaRPr lang="ru-RU" sz="1600" dirty="0"/>
                    </a:p>
                  </a:txBody>
                  <a:tcPr/>
                </a:tc>
                <a:tc gridSpan="2">
                  <a:txBody>
                    <a:bodyPr/>
                    <a:lstStyle/>
                    <a:p>
                      <a:pPr algn="ctr"/>
                      <a:r>
                        <a:rPr lang="ru-RU" sz="1600" dirty="0"/>
                        <a:t>Города России в 1910 г.</a:t>
                      </a:r>
                    </a:p>
                  </a:txBody>
                  <a:tcPr/>
                </a:tc>
                <a:tc hMerge="1">
                  <a:txBody>
                    <a:bodyPr/>
                    <a:lstStyle/>
                    <a:p>
                      <a:endParaRPr lang="ru-RU" dirty="0"/>
                    </a:p>
                  </a:txBody>
                  <a:tcPr/>
                </a:tc>
                <a:extLst>
                  <a:ext uri="{0D108BD9-81ED-4DB2-BD59-A6C34878D82A}">
                    <a16:rowId xmlns:a16="http://schemas.microsoft.com/office/drawing/2014/main" val="3474528452"/>
                  </a:ext>
                </a:extLst>
              </a:tr>
              <a:tr h="269401">
                <a:tc>
                  <a:txBody>
                    <a:bodyPr/>
                    <a:lstStyle/>
                    <a:p>
                      <a:endParaRPr lang="ru-RU" sz="1600" dirty="0"/>
                    </a:p>
                  </a:txBody>
                  <a:tcPr/>
                </a:tc>
                <a:tc>
                  <a:txBody>
                    <a:bodyPr/>
                    <a:lstStyle/>
                    <a:p>
                      <a:r>
                        <a:rPr lang="ru-RU" sz="1600" b="1" dirty="0"/>
                        <a:t>Число жителей, всего</a:t>
                      </a:r>
                    </a:p>
                  </a:txBody>
                  <a:tcPr/>
                </a:tc>
                <a:tc>
                  <a:txBody>
                    <a:bodyPr/>
                    <a:lstStyle/>
                    <a:p>
                      <a:r>
                        <a:rPr lang="ru-RU" sz="1600" b="1" dirty="0"/>
                        <a:t>Кроме того, войск</a:t>
                      </a:r>
                    </a:p>
                  </a:txBody>
                  <a:tcPr/>
                </a:tc>
                <a:extLst>
                  <a:ext uri="{0D108BD9-81ED-4DB2-BD59-A6C34878D82A}">
                    <a16:rowId xmlns:a16="http://schemas.microsoft.com/office/drawing/2014/main" val="3223680509"/>
                  </a:ext>
                </a:extLst>
              </a:tr>
              <a:tr h="269401">
                <a:tc>
                  <a:txBody>
                    <a:bodyPr/>
                    <a:lstStyle/>
                    <a:p>
                      <a:r>
                        <a:rPr lang="ru-RU" sz="1600" b="1" dirty="0"/>
                        <a:t>Никольск-Уссурийский</a:t>
                      </a:r>
                    </a:p>
                  </a:txBody>
                  <a:tcPr/>
                </a:tc>
                <a:tc>
                  <a:txBody>
                    <a:bodyPr/>
                    <a:lstStyle/>
                    <a:p>
                      <a:pPr algn="ctr"/>
                      <a:r>
                        <a:rPr lang="ru-RU" sz="1600" dirty="0"/>
                        <a:t>24411</a:t>
                      </a:r>
                    </a:p>
                  </a:txBody>
                  <a:tcPr/>
                </a:tc>
                <a:tc>
                  <a:txBody>
                    <a:bodyPr/>
                    <a:lstStyle/>
                    <a:p>
                      <a:pPr algn="ctr"/>
                      <a:r>
                        <a:rPr lang="ru-RU" sz="1600" dirty="0"/>
                        <a:t>23000</a:t>
                      </a:r>
                    </a:p>
                  </a:txBody>
                  <a:tcPr/>
                </a:tc>
                <a:extLst>
                  <a:ext uri="{0D108BD9-81ED-4DB2-BD59-A6C34878D82A}">
                    <a16:rowId xmlns:a16="http://schemas.microsoft.com/office/drawing/2014/main" val="2044557857"/>
                  </a:ext>
                </a:extLst>
              </a:tr>
              <a:tr h="269401">
                <a:tc>
                  <a:txBody>
                    <a:bodyPr/>
                    <a:lstStyle/>
                    <a:p>
                      <a:r>
                        <a:rPr lang="ru-RU" sz="1600" b="1" dirty="0"/>
                        <a:t>Чита</a:t>
                      </a:r>
                    </a:p>
                  </a:txBody>
                  <a:tcPr/>
                </a:tc>
                <a:tc>
                  <a:txBody>
                    <a:bodyPr/>
                    <a:lstStyle/>
                    <a:p>
                      <a:pPr algn="ctr"/>
                      <a:r>
                        <a:rPr lang="ru-RU" sz="1600" dirty="0"/>
                        <a:t>68211</a:t>
                      </a:r>
                    </a:p>
                  </a:txBody>
                  <a:tcPr/>
                </a:tc>
                <a:tc>
                  <a:txBody>
                    <a:bodyPr/>
                    <a:lstStyle/>
                    <a:p>
                      <a:pPr algn="ctr"/>
                      <a:r>
                        <a:rPr lang="ru-RU" sz="1600" dirty="0"/>
                        <a:t>Сведений нет</a:t>
                      </a:r>
                    </a:p>
                  </a:txBody>
                  <a:tcPr/>
                </a:tc>
                <a:extLst>
                  <a:ext uri="{0D108BD9-81ED-4DB2-BD59-A6C34878D82A}">
                    <a16:rowId xmlns:a16="http://schemas.microsoft.com/office/drawing/2014/main" val="3337109527"/>
                  </a:ext>
                </a:extLst>
              </a:tr>
            </a:tbl>
          </a:graphicData>
        </a:graphic>
      </p:graphicFrame>
      <p:pic>
        <p:nvPicPr>
          <p:cNvPr id="7" name="Рисунок 6">
            <a:extLst>
              <a:ext uri="{FF2B5EF4-FFF2-40B4-BE49-F238E27FC236}">
                <a16:creationId xmlns:a16="http://schemas.microsoft.com/office/drawing/2014/main" id="{A65F622F-2370-4518-9815-CF6434F28CA7}"/>
              </a:ext>
            </a:extLst>
          </p:cNvPr>
          <p:cNvPicPr>
            <a:picLocks noChangeAspect="1"/>
          </p:cNvPicPr>
          <p:nvPr/>
        </p:nvPicPr>
        <p:blipFill>
          <a:blip r:embed="rId2"/>
          <a:stretch>
            <a:fillRect/>
          </a:stretch>
        </p:blipFill>
        <p:spPr>
          <a:xfrm>
            <a:off x="2575035" y="2866145"/>
            <a:ext cx="6821215" cy="3747304"/>
          </a:xfrm>
          <a:prstGeom prst="rect">
            <a:avLst/>
          </a:prstGeom>
        </p:spPr>
      </p:pic>
      <p:sp>
        <p:nvSpPr>
          <p:cNvPr id="8" name="TextBox 7">
            <a:extLst>
              <a:ext uri="{FF2B5EF4-FFF2-40B4-BE49-F238E27FC236}">
                <a16:creationId xmlns:a16="http://schemas.microsoft.com/office/drawing/2014/main" id="{BA365058-535C-45AD-A30D-771920ECD27E}"/>
              </a:ext>
            </a:extLst>
          </p:cNvPr>
          <p:cNvSpPr txBox="1"/>
          <p:nvPr/>
        </p:nvSpPr>
        <p:spPr>
          <a:xfrm>
            <a:off x="9485586" y="5413120"/>
            <a:ext cx="2286000" cy="1200329"/>
          </a:xfrm>
          <a:prstGeom prst="rect">
            <a:avLst/>
          </a:prstGeom>
          <a:noFill/>
        </p:spPr>
        <p:txBody>
          <a:bodyPr wrap="square" rtlCol="0">
            <a:spAutoFit/>
          </a:bodyPr>
          <a:lstStyle/>
          <a:p>
            <a:r>
              <a:rPr lang="ru-RU" dirty="0"/>
              <a:t>Источник: Обзор Забайкальской области за 1911. Чита, 1915. С. 52</a:t>
            </a:r>
          </a:p>
        </p:txBody>
      </p:sp>
      <p:sp>
        <p:nvSpPr>
          <p:cNvPr id="9" name="Прямоугольник 8">
            <a:extLst>
              <a:ext uri="{FF2B5EF4-FFF2-40B4-BE49-F238E27FC236}">
                <a16:creationId xmlns:a16="http://schemas.microsoft.com/office/drawing/2014/main" id="{0586F6E8-CDC3-44CE-898F-DAA7FCF31A77}"/>
              </a:ext>
            </a:extLst>
          </p:cNvPr>
          <p:cNvSpPr/>
          <p:nvPr/>
        </p:nvSpPr>
        <p:spPr>
          <a:xfrm>
            <a:off x="3647090" y="5328745"/>
            <a:ext cx="3773213" cy="725214"/>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a:extLst>
              <a:ext uri="{FF2B5EF4-FFF2-40B4-BE49-F238E27FC236}">
                <a16:creationId xmlns:a16="http://schemas.microsoft.com/office/drawing/2014/main" id="{8E6BE0AE-F7BB-4744-AE87-6E8955E55771}"/>
              </a:ext>
            </a:extLst>
          </p:cNvPr>
          <p:cNvCxnSpPr/>
          <p:nvPr/>
        </p:nvCxnSpPr>
        <p:spPr>
          <a:xfrm flipV="1">
            <a:off x="3142593" y="6253655"/>
            <a:ext cx="5559973" cy="11561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1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11E1E1-476F-4B27-ABA8-F3903CDE0E00}"/>
              </a:ext>
            </a:extLst>
          </p:cNvPr>
          <p:cNvSpPr txBox="1"/>
          <p:nvPr/>
        </p:nvSpPr>
        <p:spPr>
          <a:xfrm>
            <a:off x="609600" y="578069"/>
            <a:ext cx="11340662" cy="830997"/>
          </a:xfrm>
          <a:prstGeom prst="rect">
            <a:avLst/>
          </a:prstGeom>
          <a:noFill/>
        </p:spPr>
        <p:txBody>
          <a:bodyPr wrap="square" rtlCol="0">
            <a:spAutoFit/>
          </a:bodyPr>
          <a:lstStyle/>
          <a:p>
            <a:r>
              <a:rPr lang="ru-RU" sz="2400" b="1" dirty="0">
                <a:latin typeface="Times New Roman" panose="02020603050405020304" pitchFamily="18" charset="0"/>
                <a:cs typeface="Times New Roman" panose="02020603050405020304" pitchFamily="18" charset="0"/>
              </a:rPr>
              <a:t>4. Учет или недоучет некоторых категорий населения. Иностранных граждан</a:t>
            </a:r>
          </a:p>
          <a:p>
            <a:endParaRPr lang="ru-RU" sz="2400" b="1" dirty="0"/>
          </a:p>
        </p:txBody>
      </p:sp>
      <p:graphicFrame>
        <p:nvGraphicFramePr>
          <p:cNvPr id="5" name="Таблица 4">
            <a:extLst>
              <a:ext uri="{FF2B5EF4-FFF2-40B4-BE49-F238E27FC236}">
                <a16:creationId xmlns:a16="http://schemas.microsoft.com/office/drawing/2014/main" id="{C550B3E8-32D7-49CF-872A-7F9DD69469B7}"/>
              </a:ext>
            </a:extLst>
          </p:cNvPr>
          <p:cNvGraphicFramePr>
            <a:graphicFrameLocks noGrp="1"/>
          </p:cNvGraphicFramePr>
          <p:nvPr>
            <p:extLst>
              <p:ext uri="{D42A27DB-BD31-4B8C-83A1-F6EECF244321}">
                <p14:modId xmlns:p14="http://schemas.microsoft.com/office/powerpoint/2010/main" val="842314087"/>
              </p:ext>
            </p:extLst>
          </p:nvPr>
        </p:nvGraphicFramePr>
        <p:xfrm>
          <a:off x="853090" y="1287223"/>
          <a:ext cx="10485820" cy="1736055"/>
        </p:xfrm>
        <a:graphic>
          <a:graphicData uri="http://schemas.openxmlformats.org/drawingml/2006/table">
            <a:tbl>
              <a:tblPr firstRow="1" bandRow="1">
                <a:tableStyleId>{5C22544A-7EE6-4342-B048-85BDC9FD1C3A}</a:tableStyleId>
              </a:tblPr>
              <a:tblGrid>
                <a:gridCol w="1846319">
                  <a:extLst>
                    <a:ext uri="{9D8B030D-6E8A-4147-A177-3AD203B41FA5}">
                      <a16:colId xmlns:a16="http://schemas.microsoft.com/office/drawing/2014/main" val="808414835"/>
                    </a:ext>
                  </a:extLst>
                </a:gridCol>
                <a:gridCol w="1786758">
                  <a:extLst>
                    <a:ext uri="{9D8B030D-6E8A-4147-A177-3AD203B41FA5}">
                      <a16:colId xmlns:a16="http://schemas.microsoft.com/office/drawing/2014/main" val="3869343370"/>
                    </a:ext>
                  </a:extLst>
                </a:gridCol>
                <a:gridCol w="2091559">
                  <a:extLst>
                    <a:ext uri="{9D8B030D-6E8A-4147-A177-3AD203B41FA5}">
                      <a16:colId xmlns:a16="http://schemas.microsoft.com/office/drawing/2014/main" val="3133949528"/>
                    </a:ext>
                  </a:extLst>
                </a:gridCol>
                <a:gridCol w="2501462">
                  <a:extLst>
                    <a:ext uri="{9D8B030D-6E8A-4147-A177-3AD203B41FA5}">
                      <a16:colId xmlns:a16="http://schemas.microsoft.com/office/drawing/2014/main" val="2653431827"/>
                    </a:ext>
                  </a:extLst>
                </a:gridCol>
                <a:gridCol w="2259722">
                  <a:extLst>
                    <a:ext uri="{9D8B030D-6E8A-4147-A177-3AD203B41FA5}">
                      <a16:colId xmlns:a16="http://schemas.microsoft.com/office/drawing/2014/main" val="500260132"/>
                    </a:ext>
                  </a:extLst>
                </a:gridCol>
              </a:tblGrid>
              <a:tr h="402041">
                <a:tc>
                  <a:txBody>
                    <a:bodyPr/>
                    <a:lstStyle/>
                    <a:p>
                      <a:endParaRPr lang="ru-RU" dirty="0"/>
                    </a:p>
                  </a:txBody>
                  <a:tcPr/>
                </a:tc>
                <a:tc gridSpan="4">
                  <a:txBody>
                    <a:bodyPr/>
                    <a:lstStyle/>
                    <a:p>
                      <a:r>
                        <a:rPr lang="ru-RU" dirty="0"/>
                        <a:t>Численность населения в 1910 г.</a:t>
                      </a:r>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extLst>
                  <a:ext uri="{0D108BD9-81ED-4DB2-BD59-A6C34878D82A}">
                    <a16:rowId xmlns:a16="http://schemas.microsoft.com/office/drawing/2014/main" val="3918559727"/>
                  </a:ext>
                </a:extLst>
              </a:tr>
              <a:tr h="693934">
                <a:tc>
                  <a:txBody>
                    <a:bodyPr/>
                    <a:lstStyle/>
                    <a:p>
                      <a:pPr algn="ctr"/>
                      <a:endParaRPr lang="ru-RU" dirty="0"/>
                    </a:p>
                  </a:txBody>
                  <a:tcPr/>
                </a:tc>
                <a:tc>
                  <a:txBody>
                    <a:bodyPr/>
                    <a:lstStyle/>
                    <a:p>
                      <a:pPr algn="ctr"/>
                      <a:r>
                        <a:rPr lang="ru-RU" dirty="0"/>
                        <a:t>Города России </a:t>
                      </a:r>
                    </a:p>
                  </a:txBody>
                  <a:tcPr/>
                </a:tc>
                <a:tc>
                  <a:txBody>
                    <a:bodyPr/>
                    <a:lstStyle/>
                    <a:p>
                      <a:pPr algn="ctr"/>
                      <a:r>
                        <a:rPr lang="ru-RU" dirty="0"/>
                        <a:t>Ежегодник России </a:t>
                      </a:r>
                    </a:p>
                  </a:txBody>
                  <a:tcPr/>
                </a:tc>
                <a:tc gridSpan="2">
                  <a:txBody>
                    <a:bodyPr/>
                    <a:lstStyle/>
                    <a:p>
                      <a:pPr algn="ctr"/>
                      <a:r>
                        <a:rPr lang="ru-RU" dirty="0"/>
                        <a:t>Обзор Амурской губернии</a:t>
                      </a:r>
                    </a:p>
                  </a:txBody>
                  <a:tcPr/>
                </a:tc>
                <a:tc hMerge="1">
                  <a:txBody>
                    <a:bodyPr/>
                    <a:lstStyle/>
                    <a:p>
                      <a:endParaRPr lang="ru-RU"/>
                    </a:p>
                  </a:txBody>
                  <a:tcPr/>
                </a:tc>
                <a:extLst>
                  <a:ext uri="{0D108BD9-81ED-4DB2-BD59-A6C34878D82A}">
                    <a16:rowId xmlns:a16="http://schemas.microsoft.com/office/drawing/2014/main" val="1574542312"/>
                  </a:ext>
                </a:extLst>
              </a:tr>
              <a:tr h="402041">
                <a:tc>
                  <a:txBody>
                    <a:bodyPr/>
                    <a:lstStyle/>
                    <a:p>
                      <a:r>
                        <a:rPr lang="ru-RU" dirty="0"/>
                        <a:t>Благовещенск</a:t>
                      </a:r>
                    </a:p>
                  </a:txBody>
                  <a:tcPr/>
                </a:tc>
                <a:tc>
                  <a:txBody>
                    <a:bodyPr/>
                    <a:lstStyle/>
                    <a:p>
                      <a:pPr algn="ctr"/>
                      <a:r>
                        <a:rPr lang="ru-RU" dirty="0"/>
                        <a:t>52000</a:t>
                      </a:r>
                    </a:p>
                  </a:txBody>
                  <a:tcPr/>
                </a:tc>
                <a:tc>
                  <a:txBody>
                    <a:bodyPr/>
                    <a:lstStyle/>
                    <a:p>
                      <a:pPr algn="ctr"/>
                      <a:r>
                        <a:rPr lang="ru-RU" dirty="0"/>
                        <a:t>58400</a:t>
                      </a:r>
                    </a:p>
                  </a:txBody>
                  <a:tcPr/>
                </a:tc>
                <a:tc>
                  <a:txBody>
                    <a:bodyPr/>
                    <a:lstStyle/>
                    <a:p>
                      <a:pPr algn="ctr"/>
                      <a:r>
                        <a:rPr lang="ru-RU" dirty="0"/>
                        <a:t>Русских подданных – </a:t>
                      </a:r>
                    </a:p>
                    <a:p>
                      <a:pPr algn="ctr"/>
                      <a:r>
                        <a:rPr lang="ru-RU" dirty="0"/>
                        <a:t>59432</a:t>
                      </a:r>
                    </a:p>
                  </a:txBody>
                  <a:tcPr/>
                </a:tc>
                <a:tc>
                  <a:txBody>
                    <a:bodyPr/>
                    <a:lstStyle/>
                    <a:p>
                      <a:pPr algn="ctr"/>
                      <a:r>
                        <a:rPr lang="ru-RU" dirty="0"/>
                        <a:t>Всего – </a:t>
                      </a:r>
                    </a:p>
                    <a:p>
                      <a:pPr algn="ctr"/>
                      <a:r>
                        <a:rPr lang="ru-RU" dirty="0"/>
                        <a:t>64383</a:t>
                      </a:r>
                    </a:p>
                  </a:txBody>
                  <a:tcPr/>
                </a:tc>
                <a:extLst>
                  <a:ext uri="{0D108BD9-81ED-4DB2-BD59-A6C34878D82A}">
                    <a16:rowId xmlns:a16="http://schemas.microsoft.com/office/drawing/2014/main" val="1740833322"/>
                  </a:ext>
                </a:extLst>
              </a:tr>
            </a:tbl>
          </a:graphicData>
        </a:graphic>
      </p:graphicFrame>
      <p:pic>
        <p:nvPicPr>
          <p:cNvPr id="6" name="Рисунок 5">
            <a:extLst>
              <a:ext uri="{FF2B5EF4-FFF2-40B4-BE49-F238E27FC236}">
                <a16:creationId xmlns:a16="http://schemas.microsoft.com/office/drawing/2014/main" id="{AEFDE676-DA59-4166-A54D-E7A225CCCBED}"/>
              </a:ext>
            </a:extLst>
          </p:cNvPr>
          <p:cNvPicPr>
            <a:picLocks noChangeAspect="1"/>
          </p:cNvPicPr>
          <p:nvPr/>
        </p:nvPicPr>
        <p:blipFill>
          <a:blip r:embed="rId2"/>
          <a:stretch>
            <a:fillRect/>
          </a:stretch>
        </p:blipFill>
        <p:spPr>
          <a:xfrm>
            <a:off x="0" y="3130375"/>
            <a:ext cx="11929241" cy="2158275"/>
          </a:xfrm>
          <a:prstGeom prst="rect">
            <a:avLst/>
          </a:prstGeom>
        </p:spPr>
      </p:pic>
      <p:sp>
        <p:nvSpPr>
          <p:cNvPr id="7" name="Прямоугольник 6">
            <a:extLst>
              <a:ext uri="{FF2B5EF4-FFF2-40B4-BE49-F238E27FC236}">
                <a16:creationId xmlns:a16="http://schemas.microsoft.com/office/drawing/2014/main" id="{7C31310B-D891-46FC-AC21-3A9945D2CA10}"/>
              </a:ext>
            </a:extLst>
          </p:cNvPr>
          <p:cNvSpPr/>
          <p:nvPr/>
        </p:nvSpPr>
        <p:spPr>
          <a:xfrm>
            <a:off x="3867807" y="4185806"/>
            <a:ext cx="609600" cy="28109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A296DFC7-20E9-4E96-8DCD-13BCE0F5F360}"/>
              </a:ext>
            </a:extLst>
          </p:cNvPr>
          <p:cNvSpPr/>
          <p:nvPr/>
        </p:nvSpPr>
        <p:spPr>
          <a:xfrm>
            <a:off x="11225048" y="4209513"/>
            <a:ext cx="704193" cy="28109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6CB14DCB-A4DC-40FA-A082-552D4621F984}"/>
              </a:ext>
            </a:extLst>
          </p:cNvPr>
          <p:cNvSpPr txBox="1"/>
          <p:nvPr/>
        </p:nvSpPr>
        <p:spPr>
          <a:xfrm>
            <a:off x="-21021" y="5299160"/>
            <a:ext cx="8965324" cy="369332"/>
          </a:xfrm>
          <a:prstGeom prst="rect">
            <a:avLst/>
          </a:prstGeom>
          <a:noFill/>
        </p:spPr>
        <p:txBody>
          <a:bodyPr wrap="square" rtlCol="0">
            <a:spAutoFit/>
          </a:bodyPr>
          <a:lstStyle/>
          <a:p>
            <a:r>
              <a:rPr lang="ru-RU" dirty="0"/>
              <a:t>Источник: Обзор Амурской области за 1910. Благовещенск, 1911. С. 50</a:t>
            </a:r>
          </a:p>
        </p:txBody>
      </p:sp>
    </p:spTree>
    <p:extLst>
      <p:ext uri="{BB962C8B-B14F-4D97-AF65-F5344CB8AC3E}">
        <p14:creationId xmlns:p14="http://schemas.microsoft.com/office/powerpoint/2010/main" val="36294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19FC9DA-E5F1-4756-8DF7-F35D560781D6}"/>
              </a:ext>
            </a:extLst>
          </p:cNvPr>
          <p:cNvSpPr/>
          <p:nvPr/>
        </p:nvSpPr>
        <p:spPr>
          <a:xfrm>
            <a:off x="567558" y="709477"/>
            <a:ext cx="11193517" cy="830997"/>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Неучет</a:t>
            </a:r>
            <a:r>
              <a:rPr lang="ru-RU" sz="2400" b="1" dirty="0">
                <a:latin typeface="Times New Roman" panose="02020603050405020304" pitchFamily="18" charset="0"/>
                <a:cs typeface="Times New Roman" panose="02020603050405020304" pitchFamily="18" charset="0"/>
              </a:rPr>
              <a:t> ЦСК локальных бедствий - эпидемий, пожаров и миграции с ними связанных</a:t>
            </a:r>
          </a:p>
        </p:txBody>
      </p:sp>
      <p:graphicFrame>
        <p:nvGraphicFramePr>
          <p:cNvPr id="5" name="Таблица 4">
            <a:extLst>
              <a:ext uri="{FF2B5EF4-FFF2-40B4-BE49-F238E27FC236}">
                <a16:creationId xmlns:a16="http://schemas.microsoft.com/office/drawing/2014/main" id="{CAB03CEF-0C0B-4CDB-A092-2DC22A79AF0A}"/>
              </a:ext>
            </a:extLst>
          </p:cNvPr>
          <p:cNvGraphicFramePr>
            <a:graphicFrameLocks noGrp="1"/>
          </p:cNvGraphicFramePr>
          <p:nvPr>
            <p:extLst>
              <p:ext uri="{D42A27DB-BD31-4B8C-83A1-F6EECF244321}">
                <p14:modId xmlns:p14="http://schemas.microsoft.com/office/powerpoint/2010/main" val="2547260639"/>
              </p:ext>
            </p:extLst>
          </p:nvPr>
        </p:nvGraphicFramePr>
        <p:xfrm>
          <a:off x="819806" y="1553602"/>
          <a:ext cx="10715296" cy="1737360"/>
        </p:xfrm>
        <a:graphic>
          <a:graphicData uri="http://schemas.openxmlformats.org/drawingml/2006/table">
            <a:tbl>
              <a:tblPr firstRow="1" bandRow="1">
                <a:tableStyleId>{5C22544A-7EE6-4342-B048-85BDC9FD1C3A}</a:tableStyleId>
              </a:tblPr>
              <a:tblGrid>
                <a:gridCol w="2678824">
                  <a:extLst>
                    <a:ext uri="{9D8B030D-6E8A-4147-A177-3AD203B41FA5}">
                      <a16:colId xmlns:a16="http://schemas.microsoft.com/office/drawing/2014/main" val="2511335523"/>
                    </a:ext>
                  </a:extLst>
                </a:gridCol>
                <a:gridCol w="2678824">
                  <a:extLst>
                    <a:ext uri="{9D8B030D-6E8A-4147-A177-3AD203B41FA5}">
                      <a16:colId xmlns:a16="http://schemas.microsoft.com/office/drawing/2014/main" val="1685554304"/>
                    </a:ext>
                  </a:extLst>
                </a:gridCol>
                <a:gridCol w="2678824">
                  <a:extLst>
                    <a:ext uri="{9D8B030D-6E8A-4147-A177-3AD203B41FA5}">
                      <a16:colId xmlns:a16="http://schemas.microsoft.com/office/drawing/2014/main" val="392029864"/>
                    </a:ext>
                  </a:extLst>
                </a:gridCol>
                <a:gridCol w="2678824">
                  <a:extLst>
                    <a:ext uri="{9D8B030D-6E8A-4147-A177-3AD203B41FA5}">
                      <a16:colId xmlns:a16="http://schemas.microsoft.com/office/drawing/2014/main" val="1088415663"/>
                    </a:ext>
                  </a:extLst>
                </a:gridCol>
              </a:tblGrid>
              <a:tr h="262756">
                <a:tc>
                  <a:txBody>
                    <a:bodyPr/>
                    <a:lstStyle/>
                    <a:p>
                      <a:endParaRPr lang="ru-RU" dirty="0"/>
                    </a:p>
                  </a:txBody>
                  <a:tcPr/>
                </a:tc>
                <a:tc gridSpan="3">
                  <a:txBody>
                    <a:bodyPr/>
                    <a:lstStyle/>
                    <a:p>
                      <a:pPr algn="ctr"/>
                      <a:r>
                        <a:rPr lang="ru-RU" dirty="0"/>
                        <a:t>Численность населения Туруханска (Енисейская губерния)</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609636514"/>
                  </a:ext>
                </a:extLst>
              </a:tr>
              <a:tr h="459822">
                <a:tc>
                  <a:txBody>
                    <a:bodyPr/>
                    <a:lstStyle/>
                    <a:p>
                      <a:endParaRPr lang="ru-RU" dirty="0"/>
                    </a:p>
                  </a:txBody>
                  <a:tcPr/>
                </a:tc>
                <a:tc>
                  <a:txBody>
                    <a:bodyPr/>
                    <a:lstStyle/>
                    <a:p>
                      <a:pPr algn="ctr"/>
                      <a:r>
                        <a:rPr lang="ru-RU" dirty="0"/>
                        <a:t>Города России</a:t>
                      </a:r>
                    </a:p>
                  </a:txBody>
                  <a:tcPr/>
                </a:tc>
                <a:tc>
                  <a:txBody>
                    <a:bodyPr/>
                    <a:lstStyle/>
                    <a:p>
                      <a:pPr algn="ctr"/>
                      <a:r>
                        <a:rPr lang="ru-RU" dirty="0"/>
                        <a:t>Ежегодники России</a:t>
                      </a:r>
                    </a:p>
                  </a:txBody>
                  <a:tcPr/>
                </a:tc>
                <a:tc>
                  <a:txBody>
                    <a:bodyPr/>
                    <a:lstStyle/>
                    <a:p>
                      <a:pPr algn="ctr"/>
                      <a:r>
                        <a:rPr lang="ru-RU" dirty="0"/>
                        <a:t>Обзоры Енисейской губернии</a:t>
                      </a:r>
                    </a:p>
                  </a:txBody>
                  <a:tcPr/>
                </a:tc>
                <a:extLst>
                  <a:ext uri="{0D108BD9-81ED-4DB2-BD59-A6C34878D82A}">
                    <a16:rowId xmlns:a16="http://schemas.microsoft.com/office/drawing/2014/main" val="3320044759"/>
                  </a:ext>
                </a:extLst>
              </a:tr>
              <a:tr h="361920">
                <a:tc>
                  <a:txBody>
                    <a:bodyPr/>
                    <a:lstStyle/>
                    <a:p>
                      <a:r>
                        <a:rPr lang="ru-RU" b="1" dirty="0"/>
                        <a:t>1904</a:t>
                      </a:r>
                    </a:p>
                  </a:txBody>
                  <a:tcPr/>
                </a:tc>
                <a:tc>
                  <a:txBody>
                    <a:bodyPr/>
                    <a:lstStyle/>
                    <a:p>
                      <a:pPr algn="ctr"/>
                      <a:r>
                        <a:rPr lang="ru-RU" dirty="0"/>
                        <a:t>181</a:t>
                      </a:r>
                    </a:p>
                  </a:txBody>
                  <a:tcPr/>
                </a:tc>
                <a:tc>
                  <a:txBody>
                    <a:bodyPr/>
                    <a:lstStyle/>
                    <a:p>
                      <a:pPr algn="ctr"/>
                      <a:r>
                        <a:rPr lang="ru-RU" dirty="0"/>
                        <a:t>600</a:t>
                      </a:r>
                    </a:p>
                  </a:txBody>
                  <a:tcPr/>
                </a:tc>
                <a:tc>
                  <a:txBody>
                    <a:bodyPr/>
                    <a:lstStyle/>
                    <a:p>
                      <a:pPr algn="ctr"/>
                      <a:r>
                        <a:rPr lang="ru-RU" dirty="0"/>
                        <a:t>181</a:t>
                      </a:r>
                    </a:p>
                  </a:txBody>
                  <a:tcPr/>
                </a:tc>
                <a:extLst>
                  <a:ext uri="{0D108BD9-81ED-4DB2-BD59-A6C34878D82A}">
                    <a16:rowId xmlns:a16="http://schemas.microsoft.com/office/drawing/2014/main" val="163410479"/>
                  </a:ext>
                </a:extLst>
              </a:tr>
              <a:tr h="262756">
                <a:tc>
                  <a:txBody>
                    <a:bodyPr/>
                    <a:lstStyle/>
                    <a:p>
                      <a:r>
                        <a:rPr lang="ru-RU" b="1" dirty="0"/>
                        <a:t>1910</a:t>
                      </a:r>
                    </a:p>
                  </a:txBody>
                  <a:tcPr/>
                </a:tc>
                <a:tc>
                  <a:txBody>
                    <a:bodyPr/>
                    <a:lstStyle/>
                    <a:p>
                      <a:pPr algn="ctr"/>
                      <a:r>
                        <a:rPr lang="ru-RU" dirty="0"/>
                        <a:t>136</a:t>
                      </a:r>
                    </a:p>
                  </a:txBody>
                  <a:tcPr/>
                </a:tc>
                <a:tc>
                  <a:txBody>
                    <a:bodyPr/>
                    <a:lstStyle/>
                    <a:p>
                      <a:pPr algn="ctr"/>
                      <a:r>
                        <a:rPr lang="ru-RU" dirty="0"/>
                        <a:t>1000</a:t>
                      </a:r>
                    </a:p>
                  </a:txBody>
                  <a:tcPr/>
                </a:tc>
                <a:tc>
                  <a:txBody>
                    <a:bodyPr/>
                    <a:lstStyle/>
                    <a:p>
                      <a:pPr algn="ctr"/>
                      <a:r>
                        <a:rPr lang="ru-RU" dirty="0"/>
                        <a:t>162</a:t>
                      </a:r>
                    </a:p>
                  </a:txBody>
                  <a:tcPr/>
                </a:tc>
                <a:extLst>
                  <a:ext uri="{0D108BD9-81ED-4DB2-BD59-A6C34878D82A}">
                    <a16:rowId xmlns:a16="http://schemas.microsoft.com/office/drawing/2014/main" val="3038409110"/>
                  </a:ext>
                </a:extLst>
              </a:tr>
            </a:tbl>
          </a:graphicData>
        </a:graphic>
      </p:graphicFrame>
      <p:pic>
        <p:nvPicPr>
          <p:cNvPr id="8" name="Рисунок 7">
            <a:extLst>
              <a:ext uri="{FF2B5EF4-FFF2-40B4-BE49-F238E27FC236}">
                <a16:creationId xmlns:a16="http://schemas.microsoft.com/office/drawing/2014/main" id="{48A06B8A-525A-4F83-86F5-A028A84AF659}"/>
              </a:ext>
            </a:extLst>
          </p:cNvPr>
          <p:cNvPicPr>
            <a:picLocks noChangeAspect="1"/>
          </p:cNvPicPr>
          <p:nvPr/>
        </p:nvPicPr>
        <p:blipFill>
          <a:blip r:embed="rId2"/>
          <a:stretch>
            <a:fillRect/>
          </a:stretch>
        </p:blipFill>
        <p:spPr>
          <a:xfrm>
            <a:off x="2406870" y="3396032"/>
            <a:ext cx="6085490" cy="3461968"/>
          </a:xfrm>
          <a:prstGeom prst="rect">
            <a:avLst/>
          </a:prstGeom>
        </p:spPr>
      </p:pic>
      <p:sp>
        <p:nvSpPr>
          <p:cNvPr id="9" name="TextBox 8">
            <a:extLst>
              <a:ext uri="{FF2B5EF4-FFF2-40B4-BE49-F238E27FC236}">
                <a16:creationId xmlns:a16="http://schemas.microsoft.com/office/drawing/2014/main" id="{19757CE2-E74A-4BE2-8F3E-3974F15838D3}"/>
              </a:ext>
            </a:extLst>
          </p:cNvPr>
          <p:cNvSpPr txBox="1"/>
          <p:nvPr/>
        </p:nvSpPr>
        <p:spPr>
          <a:xfrm>
            <a:off x="8728840" y="5657671"/>
            <a:ext cx="2806262" cy="1200329"/>
          </a:xfrm>
          <a:prstGeom prst="rect">
            <a:avLst/>
          </a:prstGeom>
          <a:noFill/>
        </p:spPr>
        <p:txBody>
          <a:bodyPr wrap="square" rtlCol="0">
            <a:spAutoFit/>
          </a:bodyPr>
          <a:lstStyle/>
          <a:p>
            <a:r>
              <a:rPr lang="ru-RU" dirty="0"/>
              <a:t>Источник: Статистический обзор Енисейской губернии за 1913. Красноярск, 1914. С. 29</a:t>
            </a:r>
          </a:p>
        </p:txBody>
      </p:sp>
      <p:sp>
        <p:nvSpPr>
          <p:cNvPr id="10" name="Прямоугольник 9">
            <a:extLst>
              <a:ext uri="{FF2B5EF4-FFF2-40B4-BE49-F238E27FC236}">
                <a16:creationId xmlns:a16="http://schemas.microsoft.com/office/drawing/2014/main" id="{CF8D91AA-1F6F-42ED-869E-6BA74F89D94A}"/>
              </a:ext>
            </a:extLst>
          </p:cNvPr>
          <p:cNvSpPr/>
          <p:nvPr/>
        </p:nvSpPr>
        <p:spPr>
          <a:xfrm>
            <a:off x="2554014" y="4445876"/>
            <a:ext cx="5938346" cy="1702647"/>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972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6179A6C-6263-4CA8-97E6-69C2124CC7D4}"/>
              </a:ext>
            </a:extLst>
          </p:cNvPr>
          <p:cNvSpPr/>
          <p:nvPr/>
        </p:nvSpPr>
        <p:spPr>
          <a:xfrm>
            <a:off x="388883" y="2102068"/>
            <a:ext cx="11098924" cy="2246769"/>
          </a:xfrm>
          <a:prstGeom prst="rect">
            <a:avLst/>
          </a:prstGeom>
        </p:spPr>
        <p:txBody>
          <a:bodyPr wrap="square">
            <a:spAutoFit/>
          </a:bodyPr>
          <a:lstStyle/>
          <a:p>
            <a:pPr algn="just"/>
            <a:r>
              <a:rPr lang="ru-RU" sz="2000" dirty="0">
                <a:latin typeface="Times New Roman" panose="02020603050405020304" pitchFamily="18" charset="0"/>
                <a:ea typeface="Times New Roman" panose="02020603050405020304" pitchFamily="18" charset="0"/>
              </a:rPr>
              <a:t>Для определения численности городского населения однозначно достоверных источников нет. Фактически, для каждого города на каждом временном срезе требуется изучение обстоятельств формирования населения, учета или недоучета разных факторов (переселения, военный контингент, иностранцы, механическое движение по транспортным путям и др.). В целом, сложилось впечатление, что более точные сведения даны в Обзорах и специальных обследованиях. Но Обзоры необходимо изучать комплексно за несколько лет. Наименьшие расхождения можно наблюдать по тем городам, на которые меньше влияли переселенческие процессы и другие факторы.</a:t>
            </a:r>
            <a:endParaRPr lang="ru-RU" sz="2000" dirty="0"/>
          </a:p>
        </p:txBody>
      </p:sp>
      <p:sp>
        <p:nvSpPr>
          <p:cNvPr id="3" name="TextBox 2">
            <a:extLst>
              <a:ext uri="{FF2B5EF4-FFF2-40B4-BE49-F238E27FC236}">
                <a16:creationId xmlns:a16="http://schemas.microsoft.com/office/drawing/2014/main" id="{5E69652F-14DD-4EBB-A933-0795DC44E76C}"/>
              </a:ext>
            </a:extLst>
          </p:cNvPr>
          <p:cNvSpPr txBox="1"/>
          <p:nvPr/>
        </p:nvSpPr>
        <p:spPr>
          <a:xfrm>
            <a:off x="462455" y="1334815"/>
            <a:ext cx="3941379" cy="461665"/>
          </a:xfrm>
          <a:prstGeom prst="rect">
            <a:avLst/>
          </a:prstGeom>
          <a:noFill/>
        </p:spPr>
        <p:txBody>
          <a:bodyPr wrap="square" rtlCol="0">
            <a:spAutoFit/>
          </a:bodyPr>
          <a:lstStyle/>
          <a:p>
            <a:r>
              <a:rPr lang="ru-RU" sz="2400" b="1" dirty="0">
                <a:latin typeface="Times New Roman" panose="02020603050405020304" pitchFamily="18" charset="0"/>
                <a:cs typeface="Times New Roman" panose="02020603050405020304" pitchFamily="18" charset="0"/>
              </a:rPr>
              <a:t>Вывод</a:t>
            </a:r>
          </a:p>
        </p:txBody>
      </p:sp>
    </p:spTree>
    <p:extLst>
      <p:ext uri="{BB962C8B-B14F-4D97-AF65-F5344CB8AC3E}">
        <p14:creationId xmlns:p14="http://schemas.microsoft.com/office/powerpoint/2010/main" val="413825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80527BD-2F2F-49D0-9FF0-65B87DCAA89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D406D4E-2ADF-4D22-868E-19F8A1676173}"/>
              </a:ext>
            </a:extLst>
          </p:cNvPr>
          <p:cNvSpPr txBox="1"/>
          <p:nvPr/>
        </p:nvSpPr>
        <p:spPr>
          <a:xfrm rot="5400000">
            <a:off x="8958944" y="4735678"/>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
        <p:nvSpPr>
          <p:cNvPr id="3" name="Прямоугольник 2">
            <a:extLst>
              <a:ext uri="{FF2B5EF4-FFF2-40B4-BE49-F238E27FC236}">
                <a16:creationId xmlns:a16="http://schemas.microsoft.com/office/drawing/2014/main" id="{41B733AC-5462-49D3-8738-FB0068EB7388}"/>
              </a:ext>
            </a:extLst>
          </p:cNvPr>
          <p:cNvSpPr/>
          <p:nvPr/>
        </p:nvSpPr>
        <p:spPr>
          <a:xfrm>
            <a:off x="1429406" y="420414"/>
            <a:ext cx="2900856" cy="3205655"/>
          </a:xfrm>
          <a:prstGeom prst="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5031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6A9E3-66AE-47F3-92E4-3D93EADD69D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5902A33-8A27-408A-957F-2EC74AB4DCB8}"/>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6B60A4DA-FF3B-4175-A32B-F60D022FE192}"/>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B517FE4-7991-4F54-9CB2-DAE0814C7D63}"/>
              </a:ext>
            </a:extLst>
          </p:cNvPr>
          <p:cNvSpPr txBox="1"/>
          <p:nvPr/>
        </p:nvSpPr>
        <p:spPr>
          <a:xfrm rot="5400000">
            <a:off x="9925896" y="4830272"/>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Tree>
    <p:extLst>
      <p:ext uri="{BB962C8B-B14F-4D97-AF65-F5344CB8AC3E}">
        <p14:creationId xmlns:p14="http://schemas.microsoft.com/office/powerpoint/2010/main" val="227887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7AB5B6-6746-44E1-81C7-C55F3012EC6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251424A-1B2B-4E3E-A4B5-D7F0245D7884}"/>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B2EB3049-1142-45D6-AF95-0575D06ED6E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50B53D6-79E5-4618-9BAA-53779E5284AA}"/>
              </a:ext>
            </a:extLst>
          </p:cNvPr>
          <p:cNvSpPr txBox="1"/>
          <p:nvPr/>
        </p:nvSpPr>
        <p:spPr>
          <a:xfrm rot="5400000">
            <a:off x="9967937" y="4735678"/>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Tree>
    <p:extLst>
      <p:ext uri="{BB962C8B-B14F-4D97-AF65-F5344CB8AC3E}">
        <p14:creationId xmlns:p14="http://schemas.microsoft.com/office/powerpoint/2010/main" val="62080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8611A69-2112-47B8-A9B5-5381043ECE03}"/>
              </a:ext>
            </a:extLst>
          </p:cNvPr>
          <p:cNvPicPr>
            <a:picLocks noChangeAspect="1"/>
          </p:cNvPicPr>
          <p:nvPr/>
        </p:nvPicPr>
        <p:blipFill rotWithShape="1">
          <a:blip r:embed="rId2"/>
          <a:srcRect r="1388" b="9136"/>
          <a:stretch/>
        </p:blipFill>
        <p:spPr>
          <a:xfrm>
            <a:off x="1706880" y="0"/>
            <a:ext cx="7213600" cy="3738880"/>
          </a:xfrm>
          <a:prstGeom prst="rect">
            <a:avLst/>
          </a:prstGeom>
        </p:spPr>
      </p:pic>
      <p:pic>
        <p:nvPicPr>
          <p:cNvPr id="5" name="Рисунок 4">
            <a:extLst>
              <a:ext uri="{FF2B5EF4-FFF2-40B4-BE49-F238E27FC236}">
                <a16:creationId xmlns:a16="http://schemas.microsoft.com/office/drawing/2014/main" id="{70A58322-23A3-41E5-907D-59032F987159}"/>
              </a:ext>
            </a:extLst>
          </p:cNvPr>
          <p:cNvPicPr>
            <a:picLocks noChangeAspect="1"/>
          </p:cNvPicPr>
          <p:nvPr/>
        </p:nvPicPr>
        <p:blipFill rotWithShape="1">
          <a:blip r:embed="rId3"/>
          <a:srcRect l="2338" t="13157" r="1239" b="19097"/>
          <a:stretch/>
        </p:blipFill>
        <p:spPr>
          <a:xfrm>
            <a:off x="1706879" y="3700008"/>
            <a:ext cx="7213600" cy="3066552"/>
          </a:xfrm>
          <a:prstGeom prst="rect">
            <a:avLst/>
          </a:prstGeom>
        </p:spPr>
      </p:pic>
      <p:sp>
        <p:nvSpPr>
          <p:cNvPr id="6" name="TextBox 5">
            <a:extLst>
              <a:ext uri="{FF2B5EF4-FFF2-40B4-BE49-F238E27FC236}">
                <a16:creationId xmlns:a16="http://schemas.microsoft.com/office/drawing/2014/main" id="{BB91A06F-8BBD-4559-AAD2-D9AB471771EB}"/>
              </a:ext>
            </a:extLst>
          </p:cNvPr>
          <p:cNvSpPr txBox="1"/>
          <p:nvPr/>
        </p:nvSpPr>
        <p:spPr>
          <a:xfrm rot="5400000">
            <a:off x="9946917" y="4735678"/>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Tree>
    <p:extLst>
      <p:ext uri="{BB962C8B-B14F-4D97-AF65-F5344CB8AC3E}">
        <p14:creationId xmlns:p14="http://schemas.microsoft.com/office/powerpoint/2010/main" val="32631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250552-A9C0-4A0D-8621-43BF83DC33B4}"/>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0AFD97BF-9B64-4052-94D3-719E7BFAD674}"/>
              </a:ext>
            </a:extLst>
          </p:cNvPr>
          <p:cNvSpPr>
            <a:spLocks noGrp="1"/>
          </p:cNvSpPr>
          <p:nvPr>
            <p:ph type="subTitle" idx="1"/>
          </p:nvPr>
        </p:nvSpPr>
        <p:spPr/>
        <p:txBody>
          <a:bodyPr/>
          <a:lstStyle/>
          <a:p>
            <a:endParaRPr lang="ru-RU"/>
          </a:p>
        </p:txBody>
      </p:sp>
      <p:pic>
        <p:nvPicPr>
          <p:cNvPr id="4" name="Рисунок 3">
            <a:extLst>
              <a:ext uri="{FF2B5EF4-FFF2-40B4-BE49-F238E27FC236}">
                <a16:creationId xmlns:a16="http://schemas.microsoft.com/office/drawing/2014/main" id="{514AF311-46E7-4325-943F-AA05528943A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817CAD-945A-4472-82BF-1D47BAF3FE30}"/>
              </a:ext>
            </a:extLst>
          </p:cNvPr>
          <p:cNvSpPr txBox="1"/>
          <p:nvPr/>
        </p:nvSpPr>
        <p:spPr>
          <a:xfrm rot="5400000">
            <a:off x="9852323" y="4735678"/>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Tree>
    <p:extLst>
      <p:ext uri="{BB962C8B-B14F-4D97-AF65-F5344CB8AC3E}">
        <p14:creationId xmlns:p14="http://schemas.microsoft.com/office/powerpoint/2010/main" val="365563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75E519A-9DD1-4349-BE99-0A19AF82FD3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1AD3C84-2D18-4277-8860-F598DB6780B5}"/>
              </a:ext>
            </a:extLst>
          </p:cNvPr>
          <p:cNvSpPr txBox="1"/>
          <p:nvPr/>
        </p:nvSpPr>
        <p:spPr>
          <a:xfrm>
            <a:off x="326571" y="6215743"/>
            <a:ext cx="5442858" cy="369332"/>
          </a:xfrm>
          <a:prstGeom prst="rect">
            <a:avLst/>
          </a:prstGeom>
          <a:noFill/>
        </p:spPr>
        <p:txBody>
          <a:bodyPr wrap="square" rtlCol="0">
            <a:spAutoFit/>
          </a:bodyPr>
          <a:lstStyle/>
          <a:p>
            <a:r>
              <a:rPr lang="en-US" dirty="0">
                <a:solidFill>
                  <a:srgbClr val="0070C0"/>
                </a:solidFill>
              </a:rPr>
              <a:t>https://histcensus.asu.ru/</a:t>
            </a:r>
            <a:endParaRPr lang="ru-RU" dirty="0">
              <a:solidFill>
                <a:srgbClr val="0070C0"/>
              </a:solidFill>
            </a:endParaRPr>
          </a:p>
        </p:txBody>
      </p:sp>
    </p:spTree>
    <p:extLst>
      <p:ext uri="{BB962C8B-B14F-4D97-AF65-F5344CB8AC3E}">
        <p14:creationId xmlns:p14="http://schemas.microsoft.com/office/powerpoint/2010/main" val="2182839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9E8B18-3FC9-4A28-885B-9EA9C1004F6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2879006-B3AE-4406-A390-71DB57464546}"/>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F5B20864-6C0A-487D-BCC4-CDD34748A2D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41CC627-32EC-425C-9159-D67955BF24A7}"/>
              </a:ext>
            </a:extLst>
          </p:cNvPr>
          <p:cNvSpPr txBox="1"/>
          <p:nvPr/>
        </p:nvSpPr>
        <p:spPr>
          <a:xfrm rot="5400000">
            <a:off x="9936406" y="4599044"/>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Tree>
    <p:extLst>
      <p:ext uri="{BB962C8B-B14F-4D97-AF65-F5344CB8AC3E}">
        <p14:creationId xmlns:p14="http://schemas.microsoft.com/office/powerpoint/2010/main" val="12513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B64818-E813-4A57-9384-1273E9030DD2}"/>
              </a:ext>
            </a:extLst>
          </p:cNvPr>
          <p:cNvSpPr txBox="1"/>
          <p:nvPr/>
        </p:nvSpPr>
        <p:spPr>
          <a:xfrm>
            <a:off x="1292772" y="1912883"/>
            <a:ext cx="9932276" cy="3170099"/>
          </a:xfrm>
          <a:prstGeom prst="rect">
            <a:avLst/>
          </a:prstGeom>
          <a:noFill/>
        </p:spPr>
        <p:txBody>
          <a:bodyPr wrap="square" rtlCol="0">
            <a:spAutoFit/>
          </a:bodyPr>
          <a:lstStyle/>
          <a:p>
            <a:pPr algn="ctr"/>
            <a:endParaRPr lang="ru-RU" sz="2000" b="1"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Спасибо за внимание!</a:t>
            </a:r>
          </a:p>
          <a:p>
            <a:pPr algn="ctr"/>
            <a:endParaRPr lang="ru-RU" sz="2000" dirty="0">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Население городов Сибири на рубеже XIX-XX вв. </a:t>
            </a:r>
          </a:p>
          <a:p>
            <a:pPr algn="ctr"/>
            <a:r>
              <a:rPr lang="en-US" sz="2000" dirty="0">
                <a:latin typeface="Times New Roman" panose="02020603050405020304" pitchFamily="18" charset="0"/>
                <a:cs typeface="Times New Roman" panose="02020603050405020304" pitchFamily="18" charset="0"/>
                <a:hlinkClick r:id="rId2"/>
              </a:rPr>
              <a:t>https://person1897.histcensus.asu.ru/</a:t>
            </a:r>
            <a:endParaRPr lang="ru-RU" sz="2000" dirty="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Брюханова Елена Александровна</a:t>
            </a:r>
          </a:p>
          <a:p>
            <a:pPr algn="ctr"/>
            <a:r>
              <a:rPr lang="en-US" sz="2000" dirty="0">
                <a:latin typeface="Times New Roman" panose="02020603050405020304" pitchFamily="18" charset="0"/>
                <a:cs typeface="Times New Roman" panose="02020603050405020304" pitchFamily="18" charset="0"/>
                <a:hlinkClick r:id="rId3"/>
              </a:rPr>
              <a:t>elena@hist.asu.ru</a:t>
            </a:r>
            <a:endParaRPr lang="en-US" sz="2000" dirty="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48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80527BD-2F2F-49D0-9FF0-65B87DCAA89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D406D4E-2ADF-4D22-868E-19F8A1676173}"/>
              </a:ext>
            </a:extLst>
          </p:cNvPr>
          <p:cNvSpPr txBox="1"/>
          <p:nvPr/>
        </p:nvSpPr>
        <p:spPr>
          <a:xfrm rot="5400000">
            <a:off x="8958944" y="4735678"/>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
        <p:nvSpPr>
          <p:cNvPr id="3" name="Прямоугольник 2">
            <a:extLst>
              <a:ext uri="{FF2B5EF4-FFF2-40B4-BE49-F238E27FC236}">
                <a16:creationId xmlns:a16="http://schemas.microsoft.com/office/drawing/2014/main" id="{41B733AC-5462-49D3-8738-FB0068EB7388}"/>
              </a:ext>
            </a:extLst>
          </p:cNvPr>
          <p:cNvSpPr/>
          <p:nvPr/>
        </p:nvSpPr>
        <p:spPr>
          <a:xfrm>
            <a:off x="4582510" y="399393"/>
            <a:ext cx="2900856" cy="3205655"/>
          </a:xfrm>
          <a:prstGeom prst="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282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5C41BF9-4438-46FB-8342-4FBA4FC3133C}"/>
              </a:ext>
            </a:extLst>
          </p:cNvPr>
          <p:cNvPicPr>
            <a:picLocks noChangeAspect="1"/>
          </p:cNvPicPr>
          <p:nvPr/>
        </p:nvPicPr>
        <p:blipFill>
          <a:blip r:embed="rId2"/>
          <a:stretch>
            <a:fillRect/>
          </a:stretch>
        </p:blipFill>
        <p:spPr>
          <a:xfrm>
            <a:off x="0" y="0"/>
            <a:ext cx="12192000" cy="6858000"/>
          </a:xfrm>
          <a:prstGeom prst="rect">
            <a:avLst/>
          </a:prstGeom>
        </p:spPr>
      </p:pic>
      <p:pic>
        <p:nvPicPr>
          <p:cNvPr id="11" name="Рисунок 10">
            <a:extLst>
              <a:ext uri="{FF2B5EF4-FFF2-40B4-BE49-F238E27FC236}">
                <a16:creationId xmlns:a16="http://schemas.microsoft.com/office/drawing/2014/main" id="{F9DE1CE7-6C0E-40ED-9F34-279CA9577EBB}"/>
              </a:ext>
            </a:extLst>
          </p:cNvPr>
          <p:cNvPicPr>
            <a:picLocks noChangeAspect="1"/>
          </p:cNvPicPr>
          <p:nvPr/>
        </p:nvPicPr>
        <p:blipFill>
          <a:blip r:embed="rId3"/>
          <a:stretch>
            <a:fillRect/>
          </a:stretch>
        </p:blipFill>
        <p:spPr>
          <a:xfrm>
            <a:off x="152400" y="152400"/>
            <a:ext cx="12192000" cy="6858000"/>
          </a:xfrm>
          <a:prstGeom prst="rect">
            <a:avLst/>
          </a:prstGeom>
        </p:spPr>
      </p:pic>
      <p:sp>
        <p:nvSpPr>
          <p:cNvPr id="12" name="Прямоугольник 11">
            <a:extLst>
              <a:ext uri="{FF2B5EF4-FFF2-40B4-BE49-F238E27FC236}">
                <a16:creationId xmlns:a16="http://schemas.microsoft.com/office/drawing/2014/main" id="{EE5C026F-3A06-46E8-921D-C3AB2BAAAC16}"/>
              </a:ext>
            </a:extLst>
          </p:cNvPr>
          <p:cNvSpPr/>
          <p:nvPr/>
        </p:nvSpPr>
        <p:spPr>
          <a:xfrm>
            <a:off x="1177159" y="2564524"/>
            <a:ext cx="3289738" cy="28798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87F127CE-BA20-4843-AAB6-6CD76CA33796}"/>
              </a:ext>
            </a:extLst>
          </p:cNvPr>
          <p:cNvSpPr txBox="1"/>
          <p:nvPr/>
        </p:nvSpPr>
        <p:spPr>
          <a:xfrm rot="5400000">
            <a:off x="9642116" y="4409859"/>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Tree>
    <p:extLst>
      <p:ext uri="{BB962C8B-B14F-4D97-AF65-F5344CB8AC3E}">
        <p14:creationId xmlns:p14="http://schemas.microsoft.com/office/powerpoint/2010/main" val="409753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39529B-75E3-48D6-AA76-3DE952569BE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26503FA-02E3-46C3-9F44-D7852246A91D}"/>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62D9FD79-DCEC-4B4C-9E47-B4215583A7A0}"/>
              </a:ext>
            </a:extLst>
          </p:cNvPr>
          <p:cNvPicPr>
            <a:picLocks noChangeAspect="1"/>
          </p:cNvPicPr>
          <p:nvPr/>
        </p:nvPicPr>
        <p:blipFill>
          <a:blip r:embed="rId2"/>
          <a:stretch>
            <a:fillRect/>
          </a:stretch>
        </p:blipFill>
        <p:spPr>
          <a:xfrm>
            <a:off x="-94594" y="-23756"/>
            <a:ext cx="12192000" cy="6858000"/>
          </a:xfrm>
          <a:prstGeom prst="rect">
            <a:avLst/>
          </a:prstGeom>
        </p:spPr>
      </p:pic>
      <p:pic>
        <p:nvPicPr>
          <p:cNvPr id="4" name="Рисунок 3">
            <a:extLst>
              <a:ext uri="{FF2B5EF4-FFF2-40B4-BE49-F238E27FC236}">
                <a16:creationId xmlns:a16="http://schemas.microsoft.com/office/drawing/2014/main" id="{D25BE607-C9CB-465F-9C99-0A66276DEAD7}"/>
              </a:ext>
            </a:extLst>
          </p:cNvPr>
          <p:cNvPicPr>
            <a:picLocks noChangeAspect="1"/>
          </p:cNvPicPr>
          <p:nvPr/>
        </p:nvPicPr>
        <p:blipFill>
          <a:blip r:embed="rId3"/>
          <a:stretch>
            <a:fillRect/>
          </a:stretch>
        </p:blipFill>
        <p:spPr>
          <a:xfrm>
            <a:off x="-31521" y="68732"/>
            <a:ext cx="12192000" cy="6858000"/>
          </a:xfrm>
          <a:prstGeom prst="rect">
            <a:avLst/>
          </a:prstGeom>
        </p:spPr>
      </p:pic>
      <p:sp>
        <p:nvSpPr>
          <p:cNvPr id="6" name="TextBox 5">
            <a:extLst>
              <a:ext uri="{FF2B5EF4-FFF2-40B4-BE49-F238E27FC236}">
                <a16:creationId xmlns:a16="http://schemas.microsoft.com/office/drawing/2014/main" id="{C9996A0F-1E4B-4C18-836E-69D693462287}"/>
              </a:ext>
            </a:extLst>
          </p:cNvPr>
          <p:cNvSpPr txBox="1"/>
          <p:nvPr/>
        </p:nvSpPr>
        <p:spPr>
          <a:xfrm rot="5400000">
            <a:off x="9885027" y="4804410"/>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Tree>
    <p:extLst>
      <p:ext uri="{BB962C8B-B14F-4D97-AF65-F5344CB8AC3E}">
        <p14:creationId xmlns:p14="http://schemas.microsoft.com/office/powerpoint/2010/main" val="233978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6A1BA55-78AD-4A36-AA1E-8B2A52FB5BAE}"/>
              </a:ext>
            </a:extLst>
          </p:cNvPr>
          <p:cNvPicPr>
            <a:picLocks noChangeAspect="1"/>
          </p:cNvPicPr>
          <p:nvPr/>
        </p:nvPicPr>
        <p:blipFill rotWithShape="1">
          <a:blip r:embed="rId2"/>
          <a:srcRect t="16858" r="3016" b="9273"/>
          <a:stretch/>
        </p:blipFill>
        <p:spPr>
          <a:xfrm>
            <a:off x="0" y="42044"/>
            <a:ext cx="11824138" cy="5065986"/>
          </a:xfrm>
          <a:prstGeom prst="rect">
            <a:avLst/>
          </a:prstGeom>
        </p:spPr>
      </p:pic>
      <p:pic>
        <p:nvPicPr>
          <p:cNvPr id="5" name="Рисунок 4">
            <a:extLst>
              <a:ext uri="{FF2B5EF4-FFF2-40B4-BE49-F238E27FC236}">
                <a16:creationId xmlns:a16="http://schemas.microsoft.com/office/drawing/2014/main" id="{785F79A7-47B3-44EE-997A-2C53C23BC392}"/>
              </a:ext>
            </a:extLst>
          </p:cNvPr>
          <p:cNvPicPr>
            <a:picLocks noChangeAspect="1"/>
          </p:cNvPicPr>
          <p:nvPr/>
        </p:nvPicPr>
        <p:blipFill rotWithShape="1">
          <a:blip r:embed="rId3"/>
          <a:srcRect t="49349" r="1035" b="14329"/>
          <a:stretch/>
        </p:blipFill>
        <p:spPr>
          <a:xfrm>
            <a:off x="63062" y="2301766"/>
            <a:ext cx="12065876" cy="2490951"/>
          </a:xfrm>
          <a:prstGeom prst="rect">
            <a:avLst/>
          </a:prstGeom>
          <a:effectLst>
            <a:outerShdw blurRad="63500" sx="102000" sy="102000" algn="ctr" rotWithShape="0">
              <a:prstClr val="black">
                <a:alpha val="40000"/>
              </a:prstClr>
            </a:outerShdw>
          </a:effectLst>
        </p:spPr>
      </p:pic>
      <p:pic>
        <p:nvPicPr>
          <p:cNvPr id="6" name="Рисунок 5">
            <a:extLst>
              <a:ext uri="{FF2B5EF4-FFF2-40B4-BE49-F238E27FC236}">
                <a16:creationId xmlns:a16="http://schemas.microsoft.com/office/drawing/2014/main" id="{A05FC6E8-74EB-4155-9B67-663BC06D86DF}"/>
              </a:ext>
            </a:extLst>
          </p:cNvPr>
          <p:cNvPicPr>
            <a:picLocks noChangeAspect="1"/>
          </p:cNvPicPr>
          <p:nvPr/>
        </p:nvPicPr>
        <p:blipFill>
          <a:blip r:embed="rId4"/>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2F410E3-89A0-42A0-9446-F794666AB72B}"/>
              </a:ext>
            </a:extLst>
          </p:cNvPr>
          <p:cNvSpPr txBox="1"/>
          <p:nvPr/>
        </p:nvSpPr>
        <p:spPr>
          <a:xfrm rot="5400000">
            <a:off x="10006615" y="4765708"/>
            <a:ext cx="3875313" cy="369332"/>
          </a:xfrm>
          <a:prstGeom prst="rect">
            <a:avLst/>
          </a:prstGeom>
          <a:noFill/>
        </p:spPr>
        <p:txBody>
          <a:bodyPr wrap="square" rtlCol="0">
            <a:spAutoFit/>
          </a:bodyPr>
          <a:lstStyle/>
          <a:p>
            <a:r>
              <a:rPr lang="en-US" dirty="0">
                <a:solidFill>
                  <a:srgbClr val="0070C0"/>
                </a:solidFill>
              </a:rPr>
              <a:t>https://person1897.histcensus.asu.ru/</a:t>
            </a:r>
            <a:endParaRPr lang="ru-RU" dirty="0">
              <a:solidFill>
                <a:srgbClr val="0070C0"/>
              </a:solidFill>
            </a:endParaRPr>
          </a:p>
        </p:txBody>
      </p:sp>
    </p:spTree>
    <p:extLst>
      <p:ext uri="{BB962C8B-B14F-4D97-AF65-F5344CB8AC3E}">
        <p14:creationId xmlns:p14="http://schemas.microsoft.com/office/powerpoint/2010/main" val="320634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0B25FA-6EB3-4E7E-B089-63F722BB2AC1}"/>
              </a:ext>
            </a:extLst>
          </p:cNvPr>
          <p:cNvSpPr>
            <a:spLocks noGrp="1"/>
          </p:cNvSpPr>
          <p:nvPr>
            <p:ph type="title"/>
          </p:nvPr>
        </p:nvSpPr>
        <p:spPr>
          <a:xfrm>
            <a:off x="838200" y="112877"/>
            <a:ext cx="10515600" cy="1325563"/>
          </a:xfrm>
        </p:spPr>
        <p:txBody>
          <a:bodyPr vert="horz" lIns="91440" tIns="45720" rIns="91440" bIns="45720" rtlCol="0" anchor="ctr">
            <a:normAutofit/>
          </a:bodyPr>
          <a:lstStyle/>
          <a:p>
            <a:r>
              <a:rPr lang="ru-RU" sz="2400" b="1" dirty="0">
                <a:latin typeface="Times New Roman" panose="02020603050405020304" pitchFamily="18" charset="0"/>
                <a:cs typeface="Times New Roman" panose="02020603050405020304" pitchFamily="18" charset="0"/>
              </a:rPr>
              <a:t>Список источников по городскому населению Сибири</a:t>
            </a:r>
          </a:p>
        </p:txBody>
      </p:sp>
      <p:sp>
        <p:nvSpPr>
          <p:cNvPr id="3" name="Объект 2">
            <a:extLst>
              <a:ext uri="{FF2B5EF4-FFF2-40B4-BE49-F238E27FC236}">
                <a16:creationId xmlns:a16="http://schemas.microsoft.com/office/drawing/2014/main" id="{927F22EC-0F41-4CDF-BE26-B6ED0F4E6F04}"/>
              </a:ext>
            </a:extLst>
          </p:cNvPr>
          <p:cNvSpPr>
            <a:spLocks noGrp="1"/>
          </p:cNvSpPr>
          <p:nvPr>
            <p:ph idx="1"/>
          </p:nvPr>
        </p:nvSpPr>
        <p:spPr>
          <a:xfrm>
            <a:off x="657269" y="1253331"/>
            <a:ext cx="10998703" cy="2887745"/>
          </a:xfrm>
        </p:spPr>
        <p:txBody>
          <a:bodyPr>
            <a:normAutofit/>
          </a:bodyPr>
          <a:lstStyle/>
          <a:p>
            <a:pPr algn="just"/>
            <a:r>
              <a:rPr lang="ru-RU" sz="2400" dirty="0"/>
              <a:t>Специальные обследования городов в 1879 (по Сибири), 1904, </a:t>
            </a:r>
            <a:br>
              <a:rPr lang="ru-RU" sz="2400" dirty="0"/>
            </a:br>
            <a:r>
              <a:rPr lang="ru-RU" sz="2400" dirty="0"/>
              <a:t>1910 гг. (по Российской империи)</a:t>
            </a:r>
          </a:p>
          <a:p>
            <a:pPr algn="just"/>
            <a:r>
              <a:rPr lang="ru-RU" sz="2400" dirty="0"/>
              <a:t>Результаты Первой всеобщей переписи населения Российской империи 1897 г. по губерниям Сибири</a:t>
            </a:r>
          </a:p>
          <a:p>
            <a:pPr algn="just"/>
            <a:r>
              <a:rPr lang="ru-RU" sz="2400" dirty="0"/>
              <a:t>Статистические ежегодники России 1904-1916 гг.</a:t>
            </a:r>
          </a:p>
          <a:p>
            <a:pPr algn="just"/>
            <a:r>
              <a:rPr lang="ru-RU" sz="2400" dirty="0"/>
              <a:t>Обзоры губерний Сибири 1896-1916 гг.</a:t>
            </a:r>
          </a:p>
        </p:txBody>
      </p:sp>
      <p:sp>
        <p:nvSpPr>
          <p:cNvPr id="4" name="TextBox 3">
            <a:extLst>
              <a:ext uri="{FF2B5EF4-FFF2-40B4-BE49-F238E27FC236}">
                <a16:creationId xmlns:a16="http://schemas.microsoft.com/office/drawing/2014/main" id="{092974F2-A671-46C0-9EE0-EDF93C080A52}"/>
              </a:ext>
            </a:extLst>
          </p:cNvPr>
          <p:cNvSpPr txBox="1"/>
          <p:nvPr/>
        </p:nvSpPr>
        <p:spPr>
          <a:xfrm>
            <a:off x="650328" y="4061476"/>
            <a:ext cx="10891344" cy="2246769"/>
          </a:xfrm>
          <a:prstGeom prst="rect">
            <a:avLst/>
          </a:prstGeom>
          <a:noFill/>
        </p:spPr>
        <p:txBody>
          <a:bodyPr wrap="square" rtlCol="0">
            <a:spAutoFit/>
          </a:bodyPr>
          <a:lstStyle/>
          <a:p>
            <a:pPr algn="just"/>
            <a:r>
              <a:rPr lang="ru-RU" sz="2000" dirty="0" err="1"/>
              <a:t>Сифман</a:t>
            </a:r>
            <a:r>
              <a:rPr lang="ru-RU" sz="2000" dirty="0"/>
              <a:t> Р.И.: «ошибочность исчислений ЦСК МВД явилась… результатом недостоверности данных о механическом движении населения», что привело к тому, что уже с 1903 г. общий прирост населения превышал естественный прирост</a:t>
            </a:r>
          </a:p>
          <a:p>
            <a:pPr algn="just"/>
            <a:endParaRPr lang="ru-RU" sz="2000" dirty="0"/>
          </a:p>
          <a:p>
            <a:pPr algn="just"/>
            <a:r>
              <a:rPr lang="ru-RU" sz="2000" dirty="0" err="1"/>
              <a:t>Кабузан</a:t>
            </a:r>
            <a:r>
              <a:rPr lang="ru-RU" sz="2000" dirty="0"/>
              <a:t> В.М.: губернские статистические комитеты и ЦСК МВД  «ежегодно определяли примерную численность населения, исходя из данных о естественном движении населения и его переселениях из одной губернии в другую»</a:t>
            </a:r>
          </a:p>
        </p:txBody>
      </p:sp>
    </p:spTree>
    <p:extLst>
      <p:ext uri="{BB962C8B-B14F-4D97-AF65-F5344CB8AC3E}">
        <p14:creationId xmlns:p14="http://schemas.microsoft.com/office/powerpoint/2010/main" val="402501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CADF77-45FB-4FF0-9C89-C33101ADECD8}"/>
              </a:ext>
            </a:extLst>
          </p:cNvPr>
          <p:cNvSpPr txBox="1"/>
          <p:nvPr/>
        </p:nvSpPr>
        <p:spPr>
          <a:xfrm>
            <a:off x="892629" y="478971"/>
            <a:ext cx="9764485" cy="369332"/>
          </a:xfrm>
          <a:prstGeom prst="rect">
            <a:avLst/>
          </a:prstGeom>
        </p:spPr>
        <p:txBody>
          <a:bodyPr vert="horz" lIns="91440" tIns="45720" rIns="91440" bIns="45720" rtlCol="0" anchor="ctr">
            <a:normAutofit fontScale="92500" lnSpcReduction="10000"/>
          </a:bodyPr>
          <a:lstStyle>
            <a:lvl1pPr>
              <a:lnSpc>
                <a:spcPct val="90000"/>
              </a:lnSpc>
              <a:spcBef>
                <a:spcPct val="0"/>
              </a:spcBef>
              <a:buNone/>
              <a:defRPr sz="2400" b="1">
                <a:latin typeface="Times New Roman" panose="02020603050405020304" pitchFamily="18" charset="0"/>
                <a:ea typeface="+mj-ea"/>
                <a:cs typeface="Times New Roman" panose="02020603050405020304" pitchFamily="18" charset="0"/>
              </a:defRPr>
            </a:lvl1pPr>
          </a:lstStyle>
          <a:p>
            <a:r>
              <a:rPr lang="ru-RU" dirty="0"/>
              <a:t>Несоответствия данных источников </a:t>
            </a:r>
          </a:p>
        </p:txBody>
      </p:sp>
      <p:sp>
        <p:nvSpPr>
          <p:cNvPr id="5" name="TextBox 4">
            <a:extLst>
              <a:ext uri="{FF2B5EF4-FFF2-40B4-BE49-F238E27FC236}">
                <a16:creationId xmlns:a16="http://schemas.microsoft.com/office/drawing/2014/main" id="{C9BCF60C-8B2A-4DB7-8F58-994FFF673878}"/>
              </a:ext>
            </a:extLst>
          </p:cNvPr>
          <p:cNvSpPr txBox="1"/>
          <p:nvPr/>
        </p:nvSpPr>
        <p:spPr>
          <a:xfrm>
            <a:off x="1135741" y="970330"/>
            <a:ext cx="9749973" cy="757130"/>
          </a:xfrm>
          <a:prstGeom prst="rect">
            <a:avLst/>
          </a:prstGeom>
        </p:spPr>
        <p:txBody>
          <a:bodyPr vert="horz" lIns="91440" tIns="45720" rIns="91440" bIns="45720" rtlCol="0" anchor="ctr">
            <a:normAutofit/>
          </a:bodyPr>
          <a:lstStyle>
            <a:defPPr>
              <a:defRPr lang="ru-RU"/>
            </a:defPPr>
            <a:lvl1pPr>
              <a:lnSpc>
                <a:spcPct val="90000"/>
              </a:lnSpc>
              <a:spcBef>
                <a:spcPct val="0"/>
              </a:spcBef>
              <a:buNone/>
              <a:defRPr sz="2400" b="1">
                <a:latin typeface="Times New Roman" panose="02020603050405020304" pitchFamily="18" charset="0"/>
                <a:ea typeface="+mj-ea"/>
                <a:cs typeface="Times New Roman" panose="02020603050405020304" pitchFamily="18" charset="0"/>
              </a:defRPr>
            </a:lvl1pPr>
          </a:lstStyle>
          <a:p>
            <a:r>
              <a:rPr lang="ru-RU" dirty="0"/>
              <a:t>1. Неточности в указании количества городов в разных источниках</a:t>
            </a:r>
          </a:p>
        </p:txBody>
      </p:sp>
      <p:graphicFrame>
        <p:nvGraphicFramePr>
          <p:cNvPr id="8" name="Таблица 7">
            <a:extLst>
              <a:ext uri="{FF2B5EF4-FFF2-40B4-BE49-F238E27FC236}">
                <a16:creationId xmlns:a16="http://schemas.microsoft.com/office/drawing/2014/main" id="{497EB884-60CB-4559-8922-5F714B72F8F1}"/>
              </a:ext>
            </a:extLst>
          </p:cNvPr>
          <p:cNvGraphicFramePr>
            <a:graphicFrameLocks noGrp="1"/>
          </p:cNvGraphicFramePr>
          <p:nvPr>
            <p:extLst>
              <p:ext uri="{D42A27DB-BD31-4B8C-83A1-F6EECF244321}">
                <p14:modId xmlns:p14="http://schemas.microsoft.com/office/powerpoint/2010/main" val="778011275"/>
              </p:ext>
            </p:extLst>
          </p:nvPr>
        </p:nvGraphicFramePr>
        <p:xfrm>
          <a:off x="1021439" y="3933203"/>
          <a:ext cx="9506859" cy="1854200"/>
        </p:xfrm>
        <a:graphic>
          <a:graphicData uri="http://schemas.openxmlformats.org/drawingml/2006/table">
            <a:tbl>
              <a:tblPr firstRow="1" bandRow="1">
                <a:tableStyleId>{5C22544A-7EE6-4342-B048-85BDC9FD1C3A}</a:tableStyleId>
              </a:tblPr>
              <a:tblGrid>
                <a:gridCol w="3168953">
                  <a:extLst>
                    <a:ext uri="{9D8B030D-6E8A-4147-A177-3AD203B41FA5}">
                      <a16:colId xmlns:a16="http://schemas.microsoft.com/office/drawing/2014/main" val="3503208999"/>
                    </a:ext>
                  </a:extLst>
                </a:gridCol>
                <a:gridCol w="3168953">
                  <a:extLst>
                    <a:ext uri="{9D8B030D-6E8A-4147-A177-3AD203B41FA5}">
                      <a16:colId xmlns:a16="http://schemas.microsoft.com/office/drawing/2014/main" val="3328720039"/>
                    </a:ext>
                  </a:extLst>
                </a:gridCol>
                <a:gridCol w="3168953">
                  <a:extLst>
                    <a:ext uri="{9D8B030D-6E8A-4147-A177-3AD203B41FA5}">
                      <a16:colId xmlns:a16="http://schemas.microsoft.com/office/drawing/2014/main" val="1197736794"/>
                    </a:ext>
                  </a:extLst>
                </a:gridCol>
              </a:tblGrid>
              <a:tr h="370840">
                <a:tc rowSpan="2">
                  <a:txBody>
                    <a:bodyPr/>
                    <a:lstStyle/>
                    <a:p>
                      <a:pPr algn="ctr"/>
                      <a:r>
                        <a:rPr lang="ru-RU" dirty="0"/>
                        <a:t>Губерния</a:t>
                      </a:r>
                    </a:p>
                  </a:txBody>
                  <a:tcPr anchor="ctr"/>
                </a:tc>
                <a:tc gridSpan="2">
                  <a:txBody>
                    <a:bodyPr/>
                    <a:lstStyle/>
                    <a:p>
                      <a:pPr algn="ctr"/>
                      <a:r>
                        <a:rPr lang="ru-RU" dirty="0"/>
                        <a:t>Количество городов на 1912 год</a:t>
                      </a:r>
                    </a:p>
                  </a:txBody>
                  <a:tcPr anchor="ctr"/>
                </a:tc>
                <a:tc hMerge="1">
                  <a:txBody>
                    <a:bodyPr/>
                    <a:lstStyle/>
                    <a:p>
                      <a:endParaRPr lang="ru-RU" dirty="0"/>
                    </a:p>
                  </a:txBody>
                  <a:tcPr/>
                </a:tc>
                <a:extLst>
                  <a:ext uri="{0D108BD9-81ED-4DB2-BD59-A6C34878D82A}">
                    <a16:rowId xmlns:a16="http://schemas.microsoft.com/office/drawing/2014/main" val="1380540321"/>
                  </a:ext>
                </a:extLst>
              </a:tr>
              <a:tr h="370840">
                <a:tc vMerge="1">
                  <a:txBody>
                    <a:bodyPr/>
                    <a:lstStyle/>
                    <a:p>
                      <a:endParaRPr lang="ru-RU" dirty="0"/>
                    </a:p>
                  </a:txBody>
                  <a:tcPr/>
                </a:tc>
                <a:tc>
                  <a:txBody>
                    <a:bodyPr/>
                    <a:lstStyle/>
                    <a:p>
                      <a:r>
                        <a:rPr lang="ru-RU" dirty="0"/>
                        <a:t>Статистический ежегодник</a:t>
                      </a:r>
                    </a:p>
                  </a:txBody>
                  <a:tcPr anchor="ctr"/>
                </a:tc>
                <a:tc>
                  <a:txBody>
                    <a:bodyPr/>
                    <a:lstStyle/>
                    <a:p>
                      <a:r>
                        <a:rPr lang="ru-RU" dirty="0"/>
                        <a:t>Обзоры губерний </a:t>
                      </a:r>
                    </a:p>
                  </a:txBody>
                  <a:tcPr anchor="ctr"/>
                </a:tc>
                <a:extLst>
                  <a:ext uri="{0D108BD9-81ED-4DB2-BD59-A6C34878D82A}">
                    <a16:rowId xmlns:a16="http://schemas.microsoft.com/office/drawing/2014/main" val="3454589949"/>
                  </a:ext>
                </a:extLst>
              </a:tr>
              <a:tr h="370840">
                <a:tc>
                  <a:txBody>
                    <a:bodyPr/>
                    <a:lstStyle/>
                    <a:p>
                      <a:r>
                        <a:rPr lang="ru-RU" dirty="0"/>
                        <a:t>Амурская</a:t>
                      </a:r>
                    </a:p>
                  </a:txBody>
                  <a:tcPr/>
                </a:tc>
                <a:tc>
                  <a:txBody>
                    <a:bodyPr/>
                    <a:lstStyle/>
                    <a:p>
                      <a:pPr algn="ctr"/>
                      <a:r>
                        <a:rPr lang="ru-RU" dirty="0"/>
                        <a:t>1</a:t>
                      </a:r>
                    </a:p>
                  </a:txBody>
                  <a:tcPr/>
                </a:tc>
                <a:tc>
                  <a:txBody>
                    <a:bodyPr/>
                    <a:lstStyle/>
                    <a:p>
                      <a:pPr algn="ctr"/>
                      <a:r>
                        <a:rPr lang="ru-RU" dirty="0"/>
                        <a:t>3</a:t>
                      </a:r>
                    </a:p>
                  </a:txBody>
                  <a:tcPr/>
                </a:tc>
                <a:extLst>
                  <a:ext uri="{0D108BD9-81ED-4DB2-BD59-A6C34878D82A}">
                    <a16:rowId xmlns:a16="http://schemas.microsoft.com/office/drawing/2014/main" val="231543137"/>
                  </a:ext>
                </a:extLst>
              </a:tr>
              <a:tr h="370840">
                <a:tc>
                  <a:txBody>
                    <a:bodyPr/>
                    <a:lstStyle/>
                    <a:p>
                      <a:r>
                        <a:rPr lang="ru-RU" dirty="0"/>
                        <a:t>Забайкальская</a:t>
                      </a:r>
                    </a:p>
                  </a:txBody>
                  <a:tcPr/>
                </a:tc>
                <a:tc>
                  <a:txBody>
                    <a:bodyPr/>
                    <a:lstStyle/>
                    <a:p>
                      <a:pPr algn="ctr"/>
                      <a:r>
                        <a:rPr lang="ru-RU" dirty="0"/>
                        <a:t>7</a:t>
                      </a:r>
                    </a:p>
                  </a:txBody>
                  <a:tcPr/>
                </a:tc>
                <a:tc>
                  <a:txBody>
                    <a:bodyPr/>
                    <a:lstStyle/>
                    <a:p>
                      <a:pPr algn="ctr"/>
                      <a:r>
                        <a:rPr lang="ru-RU" dirty="0"/>
                        <a:t>8</a:t>
                      </a:r>
                    </a:p>
                  </a:txBody>
                  <a:tcPr/>
                </a:tc>
                <a:extLst>
                  <a:ext uri="{0D108BD9-81ED-4DB2-BD59-A6C34878D82A}">
                    <a16:rowId xmlns:a16="http://schemas.microsoft.com/office/drawing/2014/main" val="1127593909"/>
                  </a:ext>
                </a:extLst>
              </a:tr>
              <a:tr h="370840">
                <a:tc>
                  <a:txBody>
                    <a:bodyPr/>
                    <a:lstStyle/>
                    <a:p>
                      <a:r>
                        <a:rPr lang="ru-RU" dirty="0"/>
                        <a:t>Томская</a:t>
                      </a:r>
                    </a:p>
                  </a:txBody>
                  <a:tcPr/>
                </a:tc>
                <a:tc>
                  <a:txBody>
                    <a:bodyPr/>
                    <a:lstStyle/>
                    <a:p>
                      <a:pPr algn="ctr"/>
                      <a:r>
                        <a:rPr lang="ru-RU" dirty="0"/>
                        <a:t>9</a:t>
                      </a:r>
                    </a:p>
                  </a:txBody>
                  <a:tcPr/>
                </a:tc>
                <a:tc>
                  <a:txBody>
                    <a:bodyPr/>
                    <a:lstStyle/>
                    <a:p>
                      <a:pPr algn="ctr"/>
                      <a:r>
                        <a:rPr lang="ru-RU" dirty="0"/>
                        <a:t>12</a:t>
                      </a:r>
                    </a:p>
                  </a:txBody>
                  <a:tcPr/>
                </a:tc>
                <a:extLst>
                  <a:ext uri="{0D108BD9-81ED-4DB2-BD59-A6C34878D82A}">
                    <a16:rowId xmlns:a16="http://schemas.microsoft.com/office/drawing/2014/main" val="3896876627"/>
                  </a:ext>
                </a:extLst>
              </a:tr>
            </a:tbl>
          </a:graphicData>
        </a:graphic>
      </p:graphicFrame>
      <p:graphicFrame>
        <p:nvGraphicFramePr>
          <p:cNvPr id="3" name="Таблица 2">
            <a:extLst>
              <a:ext uri="{FF2B5EF4-FFF2-40B4-BE49-F238E27FC236}">
                <a16:creationId xmlns:a16="http://schemas.microsoft.com/office/drawing/2014/main" id="{2161F0E9-1169-41B0-A6B3-C06D254D7B65}"/>
              </a:ext>
            </a:extLst>
          </p:cNvPr>
          <p:cNvGraphicFramePr>
            <a:graphicFrameLocks noGrp="1"/>
          </p:cNvGraphicFramePr>
          <p:nvPr>
            <p:extLst>
              <p:ext uri="{D42A27DB-BD31-4B8C-83A1-F6EECF244321}">
                <p14:modId xmlns:p14="http://schemas.microsoft.com/office/powerpoint/2010/main" val="367755637"/>
              </p:ext>
            </p:extLst>
          </p:nvPr>
        </p:nvGraphicFramePr>
        <p:xfrm>
          <a:off x="1078590" y="2014710"/>
          <a:ext cx="9392559" cy="1414290"/>
        </p:xfrm>
        <a:graphic>
          <a:graphicData uri="http://schemas.openxmlformats.org/drawingml/2006/table">
            <a:tbl>
              <a:tblPr firstRow="1" bandRow="1">
                <a:tableStyleId>{5C22544A-7EE6-4342-B048-85BDC9FD1C3A}</a:tableStyleId>
              </a:tblPr>
              <a:tblGrid>
                <a:gridCol w="3130853">
                  <a:extLst>
                    <a:ext uri="{9D8B030D-6E8A-4147-A177-3AD203B41FA5}">
                      <a16:colId xmlns:a16="http://schemas.microsoft.com/office/drawing/2014/main" val="278755117"/>
                    </a:ext>
                  </a:extLst>
                </a:gridCol>
                <a:gridCol w="3130853">
                  <a:extLst>
                    <a:ext uri="{9D8B030D-6E8A-4147-A177-3AD203B41FA5}">
                      <a16:colId xmlns:a16="http://schemas.microsoft.com/office/drawing/2014/main" val="2960540074"/>
                    </a:ext>
                  </a:extLst>
                </a:gridCol>
                <a:gridCol w="3130853">
                  <a:extLst>
                    <a:ext uri="{9D8B030D-6E8A-4147-A177-3AD203B41FA5}">
                      <a16:colId xmlns:a16="http://schemas.microsoft.com/office/drawing/2014/main" val="3879292412"/>
                    </a:ext>
                  </a:extLst>
                </a:gridCol>
              </a:tblGrid>
              <a:tr h="471430">
                <a:tc>
                  <a:txBody>
                    <a:bodyPr/>
                    <a:lstStyle/>
                    <a:p>
                      <a:endParaRPr lang="ru-RU" dirty="0"/>
                    </a:p>
                  </a:txBody>
                  <a:tcPr/>
                </a:tc>
                <a:tc gridSpan="2">
                  <a:txBody>
                    <a:bodyPr/>
                    <a:lstStyle/>
                    <a:p>
                      <a:pPr algn="ctr"/>
                      <a:r>
                        <a:rPr lang="ru-RU" dirty="0"/>
                        <a:t>Количество городов в 1910</a:t>
                      </a:r>
                    </a:p>
                  </a:txBody>
                  <a:tcPr/>
                </a:tc>
                <a:tc hMerge="1">
                  <a:txBody>
                    <a:bodyPr/>
                    <a:lstStyle/>
                    <a:p>
                      <a:endParaRPr lang="ru-RU" dirty="0"/>
                    </a:p>
                  </a:txBody>
                  <a:tcPr/>
                </a:tc>
                <a:extLst>
                  <a:ext uri="{0D108BD9-81ED-4DB2-BD59-A6C34878D82A}">
                    <a16:rowId xmlns:a16="http://schemas.microsoft.com/office/drawing/2014/main" val="2383573463"/>
                  </a:ext>
                </a:extLst>
              </a:tr>
              <a:tr h="471430">
                <a:tc rowSpan="2">
                  <a:txBody>
                    <a:bodyPr/>
                    <a:lstStyle/>
                    <a:p>
                      <a:pPr algn="ctr"/>
                      <a:r>
                        <a:rPr lang="ru-RU" dirty="0"/>
                        <a:t>Сибирь</a:t>
                      </a:r>
                    </a:p>
                  </a:txBody>
                  <a:tcPr anchor="ctr"/>
                </a:tc>
                <a:tc>
                  <a:txBody>
                    <a:bodyPr/>
                    <a:lstStyle/>
                    <a:p>
                      <a:pPr algn="ctr"/>
                      <a:r>
                        <a:rPr lang="ru-RU" dirty="0"/>
                        <a:t>Города России </a:t>
                      </a:r>
                    </a:p>
                  </a:txBody>
                  <a:tcPr/>
                </a:tc>
                <a:tc>
                  <a:txBody>
                    <a:bodyPr/>
                    <a:lstStyle/>
                    <a:p>
                      <a:pPr algn="ctr"/>
                      <a:r>
                        <a:rPr lang="ru-RU" dirty="0"/>
                        <a:t>Ежегодник России</a:t>
                      </a:r>
                    </a:p>
                  </a:txBody>
                  <a:tcPr/>
                </a:tc>
                <a:extLst>
                  <a:ext uri="{0D108BD9-81ED-4DB2-BD59-A6C34878D82A}">
                    <a16:rowId xmlns:a16="http://schemas.microsoft.com/office/drawing/2014/main" val="3976285698"/>
                  </a:ext>
                </a:extLst>
              </a:tr>
              <a:tr h="471430">
                <a:tc vMerge="1">
                  <a:txBody>
                    <a:bodyPr/>
                    <a:lstStyle/>
                    <a:p>
                      <a:endParaRPr lang="ru-RU" dirty="0"/>
                    </a:p>
                  </a:txBody>
                  <a:tcPr/>
                </a:tc>
                <a:tc>
                  <a:txBody>
                    <a:bodyPr/>
                    <a:lstStyle/>
                    <a:p>
                      <a:pPr algn="ctr"/>
                      <a:r>
                        <a:rPr lang="ru-RU" dirty="0"/>
                        <a:t>53</a:t>
                      </a:r>
                    </a:p>
                  </a:txBody>
                  <a:tcPr/>
                </a:tc>
                <a:tc>
                  <a:txBody>
                    <a:bodyPr/>
                    <a:lstStyle/>
                    <a:p>
                      <a:pPr algn="ctr"/>
                      <a:r>
                        <a:rPr lang="ru-RU" dirty="0"/>
                        <a:t>51</a:t>
                      </a:r>
                    </a:p>
                  </a:txBody>
                  <a:tcPr/>
                </a:tc>
                <a:extLst>
                  <a:ext uri="{0D108BD9-81ED-4DB2-BD59-A6C34878D82A}">
                    <a16:rowId xmlns:a16="http://schemas.microsoft.com/office/drawing/2014/main" val="2211502818"/>
                  </a:ext>
                </a:extLst>
              </a:tr>
            </a:tbl>
          </a:graphicData>
        </a:graphic>
      </p:graphicFrame>
    </p:spTree>
    <p:extLst>
      <p:ext uri="{BB962C8B-B14F-4D97-AF65-F5344CB8AC3E}">
        <p14:creationId xmlns:p14="http://schemas.microsoft.com/office/powerpoint/2010/main" val="3209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EF890A-3D71-403E-BA46-3D8CDB67BC9C}"/>
              </a:ext>
            </a:extLst>
          </p:cNvPr>
          <p:cNvSpPr>
            <a:spLocks noGrp="1"/>
          </p:cNvSpPr>
          <p:nvPr>
            <p:ph idx="1"/>
          </p:nvPr>
        </p:nvSpPr>
        <p:spPr>
          <a:xfrm>
            <a:off x="838199" y="1825625"/>
            <a:ext cx="11103430" cy="4351338"/>
          </a:xfrm>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В издании «Города России в 1910 году» отсутствуют сведения:</a:t>
            </a:r>
          </a:p>
          <a:p>
            <a:pPr>
              <a:buFontTx/>
              <a:buChar char="-"/>
            </a:pPr>
            <a:r>
              <a:rPr lang="ru-RU" sz="2400" dirty="0">
                <a:latin typeface="Times New Roman" panose="02020603050405020304" pitchFamily="18" charset="0"/>
                <a:cs typeface="Times New Roman" panose="02020603050405020304" pitchFamily="18" charset="0"/>
              </a:rPr>
              <a:t>о численности городов Иркутской губернии </a:t>
            </a:r>
          </a:p>
          <a:p>
            <a:pPr>
              <a:buFontTx/>
              <a:buChar char="-"/>
            </a:pPr>
            <a:r>
              <a:rPr lang="ru-RU" sz="2400" dirty="0">
                <a:latin typeface="Times New Roman" panose="02020603050405020304" pitchFamily="18" charset="0"/>
                <a:cs typeface="Times New Roman" panose="02020603050405020304" pitchFamily="18" charset="0"/>
              </a:rPr>
              <a:t>Камчатской области.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В «Ежегоднике России» за 1910 г. нет данных </a:t>
            </a:r>
          </a:p>
          <a:p>
            <a:pPr>
              <a:buFontTx/>
              <a:buChar char="-"/>
            </a:pPr>
            <a:r>
              <a:rPr lang="ru-RU" sz="2400" dirty="0">
                <a:latin typeface="Times New Roman" panose="02020603050405020304" pitchFamily="18" charset="0"/>
                <a:cs typeface="Times New Roman" panose="02020603050405020304" pitchFamily="18" charset="0"/>
              </a:rPr>
              <a:t>для Иркутской губернии по </a:t>
            </a:r>
            <a:r>
              <a:rPr lang="ru-RU" sz="2400" dirty="0" err="1">
                <a:latin typeface="Times New Roman" panose="02020603050405020304" pitchFamily="18" charset="0"/>
                <a:cs typeface="Times New Roman" panose="02020603050405020304" pitchFamily="18" charset="0"/>
              </a:rPr>
              <a:t>Витимскому</a:t>
            </a:r>
            <a:r>
              <a:rPr lang="ru-RU" sz="2400" dirty="0">
                <a:latin typeface="Times New Roman" panose="02020603050405020304" pitchFamily="18" charset="0"/>
                <a:cs typeface="Times New Roman" panose="02020603050405020304" pitchFamily="18" charset="0"/>
              </a:rPr>
              <a:t> округу, т.е. по городу Бодайбо (город с 1903 г.), </a:t>
            </a:r>
          </a:p>
          <a:p>
            <a:pPr>
              <a:buFontTx/>
              <a:buChar char="-"/>
            </a:pPr>
            <a:r>
              <a:rPr lang="ru-RU" sz="2400" dirty="0">
                <a:latin typeface="Times New Roman" panose="02020603050405020304" pitchFamily="18" charset="0"/>
                <a:cs typeface="Times New Roman" panose="02020603050405020304" pitchFamily="18" charset="0"/>
              </a:rPr>
              <a:t>пропущены данные по Южно-Уссурийскому округу, т.е. по г. Владивостоку. </a:t>
            </a:r>
          </a:p>
        </p:txBody>
      </p:sp>
      <p:sp>
        <p:nvSpPr>
          <p:cNvPr id="4" name="TextBox 3">
            <a:extLst>
              <a:ext uri="{FF2B5EF4-FFF2-40B4-BE49-F238E27FC236}">
                <a16:creationId xmlns:a16="http://schemas.microsoft.com/office/drawing/2014/main" id="{B36A870B-0EA3-4E8B-B52C-176B08E7904C}"/>
              </a:ext>
            </a:extLst>
          </p:cNvPr>
          <p:cNvSpPr txBox="1"/>
          <p:nvPr/>
        </p:nvSpPr>
        <p:spPr>
          <a:xfrm>
            <a:off x="1012371" y="681037"/>
            <a:ext cx="9764485" cy="424732"/>
          </a:xfrm>
          <a:prstGeom prst="rect">
            <a:avLst/>
          </a:prstGeom>
        </p:spPr>
        <p:txBody>
          <a:bodyPr vert="horz" lIns="91440" tIns="45720" rIns="91440" bIns="45720" rtlCol="0" anchor="ctr">
            <a:normAutofit/>
          </a:bodyPr>
          <a:lstStyle>
            <a:lvl1pPr>
              <a:lnSpc>
                <a:spcPct val="90000"/>
              </a:lnSpc>
              <a:spcBef>
                <a:spcPct val="0"/>
              </a:spcBef>
              <a:buNone/>
              <a:defRPr sz="2400" b="1">
                <a:latin typeface="Times New Roman" panose="02020603050405020304" pitchFamily="18" charset="0"/>
                <a:ea typeface="+mj-ea"/>
                <a:cs typeface="Times New Roman" panose="02020603050405020304" pitchFamily="18" charset="0"/>
              </a:defRPr>
            </a:lvl1pPr>
          </a:lstStyle>
          <a:p>
            <a:r>
              <a:rPr lang="ru-RU" dirty="0"/>
              <a:t>2. Пропуски данных</a:t>
            </a:r>
          </a:p>
        </p:txBody>
      </p:sp>
    </p:spTree>
    <p:extLst>
      <p:ext uri="{BB962C8B-B14F-4D97-AF65-F5344CB8AC3E}">
        <p14:creationId xmlns:p14="http://schemas.microsoft.com/office/powerpoint/2010/main" val="19890703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692</Words>
  <Application>Microsoft Office PowerPoint</Application>
  <PresentationFormat>Широкоэкранный</PresentationFormat>
  <Paragraphs>103</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Статистические источники по городскому населению Сибири конца XIX - начала XX вв.:  состав и структура данных, оценка репрезентативности</vt:lpstr>
      <vt:lpstr>Презентация PowerPoint</vt:lpstr>
      <vt:lpstr>Презентация PowerPoint</vt:lpstr>
      <vt:lpstr>Презентация PowerPoint</vt:lpstr>
      <vt:lpstr>Презентация PowerPoint</vt:lpstr>
      <vt:lpstr>Презентация PowerPoint</vt:lpstr>
      <vt:lpstr>Список источников по городскому населению Сибири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Статистические источники по городскому населению Сибири конца XIX - начала XX вв.:  состав и структура данных, оценка репрезентативности</dc:title>
  <dc:creator>Elena Bryukhanova</dc:creator>
  <cp:lastModifiedBy>Elena Bryukhanova</cp:lastModifiedBy>
  <cp:revision>18</cp:revision>
  <dcterms:created xsi:type="dcterms:W3CDTF">2023-11-27T07:45:24Z</dcterms:created>
  <dcterms:modified xsi:type="dcterms:W3CDTF">2023-11-27T11:02:46Z</dcterms:modified>
</cp:coreProperties>
</file>