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256" r:id="rId2"/>
    <p:sldId id="386" r:id="rId3"/>
    <p:sldId id="380" r:id="rId4"/>
    <p:sldId id="393" r:id="rId5"/>
    <p:sldId id="396" r:id="rId6"/>
    <p:sldId id="397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9093" autoAdjust="0"/>
  </p:normalViewPr>
  <p:slideViewPr>
    <p:cSldViewPr>
      <p:cViewPr varScale="1">
        <p:scale>
          <a:sx n="76" d="100"/>
          <a:sy n="76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5E59FF3-28F4-4B9B-8D1E-6EE9D11B6E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012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168E9-3D63-4EC8-AF78-045F020B4EBF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ru-RU"/>
              <a:t>1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269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C5421F8-37F0-4A70-A1C6-38E81C6315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25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5B12-80C5-4988-9AF1-049FDC3E72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45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6A84-D054-4E75-A821-5840AAEF84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640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96DD-41A4-426E-A619-CCE11F96BC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859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ED55-65AD-497D-81F2-B96DAFE225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86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1575-C7D4-448D-BCF3-75BEB01AC2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98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F30F-30A2-4E31-891F-DB702D783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30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6095-53DD-42E2-BABA-C222F40817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859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E2AD1-3F78-49EE-9850-87CF103709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97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F6A48-D7F2-4278-A6EC-F8B385F48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32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AA20-5CF0-456E-874D-0343471A28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0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F825-D359-414A-9C80-AE25B861FF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259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946546-999C-4263-B3BC-CE3538AC36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8210" y="228600"/>
            <a:ext cx="9128760" cy="1828800"/>
          </a:xfrm>
        </p:spPr>
        <p:txBody>
          <a:bodyPr/>
          <a:lstStyle/>
          <a:p>
            <a:pPr algn="ctr"/>
            <a:r>
              <a:rPr lang="ru-RU" sz="3200" b="1" dirty="0"/>
              <a:t>Империя наоборот: </a:t>
            </a:r>
            <a:br>
              <a:rPr lang="ru-RU" sz="3200" b="1" dirty="0"/>
            </a:br>
            <a:r>
              <a:rPr lang="ru-RU" sz="3200" b="1" dirty="0"/>
              <a:t>Российская Федерация и союзные республики в 1917-1991 гг.</a:t>
            </a:r>
            <a:endParaRPr lang="ru-RU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240" y="2819400"/>
            <a:ext cx="9144000" cy="7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>
                <a:solidFill>
                  <a:srgbClr val="002060"/>
                </a:solidFill>
              </a:rPr>
              <a:t>Б. Н. Миронов</a:t>
            </a:r>
            <a:endParaRPr lang="en-US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FF0000"/>
                </a:solidFill>
              </a:rPr>
              <a:t>Санкт-Петербургский гос. университет</a:t>
            </a:r>
          </a:p>
          <a:p>
            <a:endParaRPr lang="ru-RU" sz="2800" b="1" dirty="0"/>
          </a:p>
          <a:p>
            <a:r>
              <a:rPr lang="ru-RU" sz="2800" b="1" dirty="0"/>
              <a:t>Международная конференция</a:t>
            </a:r>
          </a:p>
          <a:p>
            <a:r>
              <a:rPr lang="ru-RU" sz="2800" b="1" dirty="0"/>
              <a:t>«Долгосрочные тренды изменения благосостояния населения России и стран СНГ», Москва, 2023</a:t>
            </a:r>
          </a:p>
          <a:p>
            <a:pPr eaLnBrk="1" hangingPunct="1">
              <a:lnSpc>
                <a:spcPct val="90000"/>
              </a:lnSpc>
            </a:pPr>
            <a:endParaRPr lang="en-US" altLang="ru-RU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5956" y="-1718469"/>
            <a:ext cx="9220200" cy="2556669"/>
          </a:xfrm>
        </p:spPr>
        <p:txBody>
          <a:bodyPr/>
          <a:lstStyle/>
          <a:p>
            <a:r>
              <a:rPr lang="ru-RU" sz="2800" b="1" i="1" dirty="0">
                <a:solidFill>
                  <a:srgbClr val="FF0000"/>
                </a:solidFill>
              </a:rPr>
              <a:t>  </a:t>
            </a:r>
            <a:r>
              <a:rPr lang="ru-RU" sz="2400" b="1" dirty="0">
                <a:solidFill>
                  <a:srgbClr val="FF0000"/>
                </a:solidFill>
              </a:rPr>
              <a:t>2.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Средний индекс </a:t>
            </a:r>
            <a:r>
              <a:rPr lang="ru-RU" sz="2400" b="1" dirty="0"/>
              <a:t>репрезентативности нерусских и русских в органах власти союзных республик СССР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10888522"/>
              </p:ext>
            </p:extLst>
          </p:nvPr>
        </p:nvGraphicFramePr>
        <p:xfrm>
          <a:off x="150724" y="963364"/>
          <a:ext cx="8801208" cy="58793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0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70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Этнос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1989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9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9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Госаппарат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1,03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4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9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Партаппарат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95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79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Судебные учреждения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79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правопорядка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246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76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2000" y="152399"/>
            <a:ext cx="7391400" cy="762000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FF0000"/>
                </a:solidFill>
              </a:rPr>
              <a:t>3.</a:t>
            </a:r>
            <a:r>
              <a:rPr lang="ru-RU" altLang="ru-RU" sz="2400" b="1" dirty="0"/>
              <a:t> Средний процент русских и нерусских органов власти в союзных республиках, %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2790466"/>
              </p:ext>
            </p:extLst>
          </p:nvPr>
        </p:nvGraphicFramePr>
        <p:xfrm>
          <a:off x="457202" y="1142999"/>
          <a:ext cx="7696199" cy="5717477"/>
        </p:xfrm>
        <a:graphic>
          <a:graphicData uri="http://schemas.openxmlformats.org/drawingml/2006/table">
            <a:tbl>
              <a:tblPr firstRow="1" firstCol="1" bandRow="1"/>
              <a:tblGrid>
                <a:gridCol w="140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98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Этнос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1897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1926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1939 г.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1959 г.</a:t>
                      </a:r>
                      <a:endParaRPr lang="ru-RU" sz="2000" dirty="0"/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1979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1989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80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9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80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Госаппарат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180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Партаппарат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b="1" dirty="0"/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b="1" dirty="0"/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031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Судебные учреждения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180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Органы правопорядка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2000" y="152399"/>
            <a:ext cx="7391400" cy="762000"/>
          </a:xfrm>
        </p:spPr>
        <p:txBody>
          <a:bodyPr/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</a:rPr>
              <a:t>4.</a:t>
            </a:r>
            <a:r>
              <a:rPr lang="ru-RU" altLang="ru-RU" sz="2800" b="1" dirty="0"/>
              <a:t> </a:t>
            </a:r>
            <a:r>
              <a:rPr lang="ru-RU" altLang="ru-RU" sz="2400" b="1" dirty="0"/>
              <a:t>Вытеснение русских из органов управления союзных республик,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13417232"/>
              </p:ext>
            </p:extLst>
          </p:nvPr>
        </p:nvGraphicFramePr>
        <p:xfrm>
          <a:off x="457202" y="1142999"/>
          <a:ext cx="7696199" cy="5638797"/>
        </p:xfrm>
        <a:graphic>
          <a:graphicData uri="http://schemas.openxmlformats.org/drawingml/2006/table">
            <a:tbl>
              <a:tblPr firstRow="1" firstCol="1" bandRow="1"/>
              <a:tblGrid>
                <a:gridCol w="140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31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Этнос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1897 г.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1926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1939 г.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1959 г.</a:t>
                      </a:r>
                      <a:endParaRPr lang="ru-RU" sz="2000" dirty="0"/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1979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1989 г.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4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 процент этноса в управлении, 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44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союзных республик)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44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союзных республик (без РСФСР)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828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РСФСР</a:t>
                      </a: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Русские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2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ерусские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9044">
                <a:tc gridSpan="7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5" marR="65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8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778" y="0"/>
            <a:ext cx="9242778" cy="838200"/>
          </a:xfrm>
        </p:spPr>
        <p:txBody>
          <a:bodyPr/>
          <a:lstStyle/>
          <a:p>
            <a:pPr algn="ctr"/>
            <a:br>
              <a:rPr lang="ru-RU" sz="3200" b="1" dirty="0"/>
            </a:br>
            <a:r>
              <a:rPr lang="ru-RU" sz="32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5. </a:t>
            </a:r>
            <a:r>
              <a:rPr lang="ru-RU" sz="2400" b="1" dirty="0"/>
              <a:t>Титульный этнос среди руководителей высшего звена в народном хозяйстве союзных республик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6037"/>
              </p:ext>
            </p:extLst>
          </p:nvPr>
        </p:nvGraphicFramePr>
        <p:xfrm>
          <a:off x="76200" y="1059255"/>
          <a:ext cx="6738136" cy="5798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07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Титульный этнос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РСФСР (русские)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АзССР (азербайджанцы)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1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АрмССР (армяне)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96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БССР (белорусы)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ГрузССР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(грузины)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(казахи)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КиргССР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(киргизы)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ЛатССР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(латыши)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(литовцы)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УзССР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(узбеки)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УССР (украинцы)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2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ЭССР (эстонцы)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среднем 15 республик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100000"/>
                        </a:lnSpc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100000"/>
                        </a:lnSpc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100000"/>
                        </a:lnSpc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3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РСФСР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0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906462"/>
          </a:xfrm>
        </p:spPr>
        <p:txBody>
          <a:bodyPr/>
          <a:lstStyle/>
          <a:p>
            <a:r>
              <a:rPr lang="ru-RU" sz="2400" b="1" dirty="0"/>
              <a:t>6. Население союзных республик в 1950-2019 гг. и прогноз на 2025-2075 гг.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32236"/>
              </p:ext>
            </p:extLst>
          </p:nvPr>
        </p:nvGraphicFramePr>
        <p:xfrm>
          <a:off x="609602" y="2017711"/>
          <a:ext cx="8334373" cy="48059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60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2075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3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Динамика населения республик, 1950 г. = 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Россия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1,5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1,4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1,3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1,3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Христианские республики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Мусульманские республики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1,0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4,4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5,5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993">
                <a:tc grid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Доля населения республик в населении СССР,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Россия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Христианские республики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Мусульманские республики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55436"/>
      </p:ext>
    </p:extLst>
  </p:cSld>
  <p:clrMapOvr>
    <a:masterClrMapping/>
  </p:clrMapOvr>
</p:sld>
</file>

<file path=ppt/theme/theme1.xml><?xml version="1.0" encoding="utf-8"?>
<a:theme xmlns:a="http://schemas.openxmlformats.org/drawingml/2006/main" name="Смесь">
  <a:themeElements>
    <a:clrScheme name="Смесь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Designs\Смесь.pot</Template>
  <TotalTime>12975</TotalTime>
  <Words>557</Words>
  <Application>Microsoft Office PowerPoint</Application>
  <PresentationFormat>Экран (4:3)</PresentationFormat>
  <Paragraphs>342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Tahoma</vt:lpstr>
      <vt:lpstr>Times New Roman</vt:lpstr>
      <vt:lpstr>Wingdings</vt:lpstr>
      <vt:lpstr>Смесь</vt:lpstr>
      <vt:lpstr>Империя наоборот:  Российская Федерация и союзные республики в 1917-1991 гг.</vt:lpstr>
      <vt:lpstr>  2. Средний индекс репрезентативности нерусских и русских в органах власти союзных республик СССР</vt:lpstr>
      <vt:lpstr>3. Средний процент русских и нерусских органов власти в союзных республиках, % </vt:lpstr>
      <vt:lpstr>4. Вытеснение русских из органов управления союзных республик, %</vt:lpstr>
      <vt:lpstr>  5. Титульный этнос среди руководителей высшего звена в народном хозяйстве союзных республик </vt:lpstr>
      <vt:lpstr>6. Население союзных республик в 1950-2019 гг. и прогноз на 2025-2075 гг.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Well-Being in Russia:</dc:title>
  <dc:creator>user</dc:creator>
  <cp:lastModifiedBy>Пономаренко Елена Николаевна</cp:lastModifiedBy>
  <cp:revision>371</cp:revision>
  <dcterms:created xsi:type="dcterms:W3CDTF">2005-01-10T10:00:33Z</dcterms:created>
  <dcterms:modified xsi:type="dcterms:W3CDTF">2023-11-24T10:06:18Z</dcterms:modified>
</cp:coreProperties>
</file>