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81" r:id="rId6"/>
    <p:sldId id="361" r:id="rId7"/>
    <p:sldId id="364" r:id="rId8"/>
    <p:sldId id="262" r:id="rId9"/>
    <p:sldId id="263" r:id="rId10"/>
    <p:sldId id="264" r:id="rId11"/>
    <p:sldId id="259" r:id="rId12"/>
    <p:sldId id="265" r:id="rId13"/>
    <p:sldId id="260" r:id="rId14"/>
    <p:sldId id="266" r:id="rId15"/>
    <p:sldId id="267" r:id="rId16"/>
    <p:sldId id="335" r:id="rId17"/>
    <p:sldId id="366" r:id="rId18"/>
    <p:sldId id="363" r:id="rId19"/>
    <p:sldId id="268" r:id="rId20"/>
    <p:sldId id="269" r:id="rId21"/>
    <p:sldId id="270" r:id="rId22"/>
    <p:sldId id="3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0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4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10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0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30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9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4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3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2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3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9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1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82662-8E64-4C24-A58D-438AF0C7B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Историческая статистика деятельности банковских учреждений Петербурга-Петрограда-Ленинграда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CFA40D-AEDE-4973-B26C-54936F2ED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Антон Леонидович Дмитриев</a:t>
            </a:r>
          </a:p>
          <a:p>
            <a:r>
              <a:rPr lang="ru-RU" dirty="0"/>
              <a:t>к.э.н., доцент</a:t>
            </a:r>
          </a:p>
          <a:p>
            <a:r>
              <a:rPr lang="ru-RU" i="1" dirty="0" err="1"/>
              <a:t>СПбГЭУ</a:t>
            </a:r>
            <a:r>
              <a:rPr lang="ru-RU" i="1" dirty="0"/>
              <a:t>/СПбГУ/</a:t>
            </a:r>
            <a:r>
              <a:rPr lang="ru-RU" i="1" dirty="0" err="1"/>
              <a:t>РАНХИГиС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7768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F3FA5-BA54-436F-A5E6-12FC6897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333A1-5822-43B4-BA2D-830C0290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«Статистика российской империи» с 1887 г.</a:t>
            </a:r>
          </a:p>
          <a:p>
            <a:r>
              <a:rPr lang="ru-RU" dirty="0"/>
              <a:t>Т. 1. Сборник сведений по России за 1884-1885 гг. СПб., 1887.</a:t>
            </a:r>
          </a:p>
          <a:p>
            <a:r>
              <a:rPr lang="ru-RU" dirty="0"/>
              <a:t>Т. 10. Сборник сведений </a:t>
            </a:r>
            <a:r>
              <a:rPr lang="ru-RU"/>
              <a:t>по России. </a:t>
            </a:r>
            <a:r>
              <a:rPr lang="ru-RU" dirty="0"/>
              <a:t>1890. СПб., 1890.</a:t>
            </a:r>
          </a:p>
          <a:p>
            <a:r>
              <a:rPr lang="ru-RU" dirty="0"/>
              <a:t>Т. 40. Сборник сведений по России. 1896. СПб., 1897.</a:t>
            </a:r>
          </a:p>
          <a:p>
            <a:r>
              <a:rPr lang="ru-RU" dirty="0"/>
              <a:t>В этих изданиях разделы «Операции и прибыли Государственного банк», «Ежемесячное состояние главных операций Госбанка», «Обороты Общества взаимного поземельного кредита».</a:t>
            </a:r>
          </a:p>
          <a:p>
            <a:r>
              <a:rPr lang="ru-RU" dirty="0">
                <a:solidFill>
                  <a:srgbClr val="00B050"/>
                </a:solidFill>
              </a:rPr>
              <a:t>«Ежегодник России» с 1905 г.</a:t>
            </a:r>
          </a:p>
          <a:p>
            <a:r>
              <a:rPr lang="ru-RU" dirty="0"/>
              <a:t>Разделы: «Государственные сберегательные кассы», «Учреждения мелкого кредита в России»,  «Операции Государственного крестьянского банка», «Операции Государственного дворянского земельного банка».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90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D42DF-1742-46F5-9C7E-1526E71E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Динамика роста частных вкладов и ссудных операций Петербургской сохранной казны, 1771-1780 гг.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C4182D-95F4-46F3-9D87-8C177D0DB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57087"/>
              </p:ext>
            </p:extLst>
          </p:nvPr>
        </p:nvGraphicFramePr>
        <p:xfrm>
          <a:off x="2589213" y="2133600"/>
          <a:ext cx="8915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83759057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1341528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352383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 вложенных денег,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Выданные в заем деньги,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9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1771-1774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63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14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4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1182,1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6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1631,5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9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2174,1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3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2248,4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2480,5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72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6383B6-E081-40D0-9C0A-EC1868B9F7D7}"/>
              </a:ext>
            </a:extLst>
          </p:cNvPr>
          <p:cNvSpPr txBox="1"/>
          <p:nvPr/>
        </p:nvSpPr>
        <p:spPr>
          <a:xfrm>
            <a:off x="2689933" y="5472176"/>
            <a:ext cx="871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Петербург. История банков / Б.В. </a:t>
            </a:r>
            <a:r>
              <a:rPr lang="ru-RU" sz="1600" dirty="0" err="1"/>
              <a:t>Ананьич</a:t>
            </a:r>
            <a:r>
              <a:rPr lang="ru-RU" sz="1600" dirty="0"/>
              <a:t>, С.Г. Беляев и др. СПб., 2001. С. 53. (РГИА. Ф. 758. Оп. 6. Д. 292. Л.10).</a:t>
            </a:r>
          </a:p>
        </p:txBody>
      </p:sp>
    </p:spTree>
    <p:extLst>
      <p:ext uri="{BB962C8B-B14F-4D97-AF65-F5344CB8AC3E}">
        <p14:creationId xmlns:p14="http://schemas.microsoft.com/office/powerpoint/2010/main" val="298606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670A1-DEC5-49A3-9B70-FBEB66B3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Ссуды, выданные в заем Петербургским воспитательным домом под залог имений, каменных домов и обязательств, 1814-1831 гг., тыс. руб.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E3D7A8-05C4-4032-8DE6-3AD66AC05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542087"/>
              </p:ext>
            </p:extLst>
          </p:nvPr>
        </p:nvGraphicFramePr>
        <p:xfrm>
          <a:off x="2589213" y="2133600"/>
          <a:ext cx="8915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39669593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64812367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76602579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856353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Выдано ссуд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Выдано ссуд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27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24222,6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155923,6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48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29206,7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186458,7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3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41009,2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193643,6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0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70574,7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228454,6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77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135615,6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4476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9310FD-ACDD-476D-A480-CF8C868FBE95}"/>
              </a:ext>
            </a:extLst>
          </p:cNvPr>
          <p:cNvSpPr/>
          <p:nvPr/>
        </p:nvSpPr>
        <p:spPr>
          <a:xfrm>
            <a:off x="2589213" y="4587240"/>
            <a:ext cx="917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Петербург. История банков / Б.В. </a:t>
            </a:r>
            <a:r>
              <a:rPr lang="ru-RU" dirty="0" err="1"/>
              <a:t>Ананьич</a:t>
            </a:r>
            <a:r>
              <a:rPr lang="ru-RU" dirty="0"/>
              <a:t>, С.Г. Беляев и др. СПб., 2001. С. 85. (РГИА. Ф.759. Оп. 30. Д.1733. Л. 2).</a:t>
            </a:r>
          </a:p>
        </p:txBody>
      </p:sp>
    </p:spTree>
    <p:extLst>
      <p:ext uri="{BB962C8B-B14F-4D97-AF65-F5344CB8AC3E}">
        <p14:creationId xmlns:p14="http://schemas.microsoft.com/office/powerpoint/2010/main" val="340250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6ECD-C2D6-4ADC-AF01-F1B0BAD9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Количество акционерных банков, 1875-1914 гг., ед. </a:t>
            </a:r>
            <a:r>
              <a:rPr lang="ru-RU" sz="1800" dirty="0"/>
              <a:t>(Гиндин И.Ф. Коммерческие банки, М., 1948. С. 215)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AAD5FEC-E75D-4AA7-A09A-48AC07278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409676"/>
              </p:ext>
            </p:extLst>
          </p:nvPr>
        </p:nvGraphicFramePr>
        <p:xfrm>
          <a:off x="2344346" y="1716347"/>
          <a:ext cx="8911683" cy="323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87">
                  <a:extLst>
                    <a:ext uri="{9D8B030D-6E8A-4147-A177-3AD203B41FA5}">
                      <a16:colId xmlns:a16="http://schemas.microsoft.com/office/drawing/2014/main" val="1629053475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4280806835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2860969690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2842375969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1020716014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3759716950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3062912484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544292606"/>
                    </a:ext>
                  </a:extLst>
                </a:gridCol>
                <a:gridCol w="990187">
                  <a:extLst>
                    <a:ext uri="{9D8B030D-6E8A-4147-A177-3AD203B41FA5}">
                      <a16:colId xmlns:a16="http://schemas.microsoft.com/office/drawing/2014/main" val="3838773731"/>
                    </a:ext>
                  </a:extLst>
                </a:gridCol>
              </a:tblGrid>
              <a:tr h="1312612">
                <a:tc>
                  <a:txBody>
                    <a:bodyPr/>
                    <a:lstStyle/>
                    <a:p>
                      <a:r>
                        <a:rPr lang="ru-RU" dirty="0" err="1"/>
                        <a:t>Акци</a:t>
                      </a:r>
                      <a:r>
                        <a:rPr lang="ru-RU" dirty="0"/>
                        <a:t>-онер-</a:t>
                      </a:r>
                      <a:r>
                        <a:rPr lang="ru-RU" dirty="0" err="1"/>
                        <a:t>ные</a:t>
                      </a:r>
                      <a:r>
                        <a:rPr lang="ru-RU" dirty="0"/>
                        <a:t> банки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</a:t>
                      </a:r>
                    </a:p>
                    <a:p>
                      <a:pPr algn="ctr"/>
                      <a:r>
                        <a:rPr lang="ru-RU" dirty="0"/>
                        <a:t>ор-</a:t>
                      </a:r>
                      <a:r>
                        <a:rPr lang="ru-RU" dirty="0" err="1"/>
                        <a:t>ганизовано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 </a:t>
                      </a:r>
                      <a:r>
                        <a:rPr lang="ru-RU" dirty="0" err="1"/>
                        <a:t>ликви-дировано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5998"/>
                  </a:ext>
                </a:extLst>
              </a:tr>
              <a:tr h="504850">
                <a:tc>
                  <a:txBody>
                    <a:bodyPr/>
                    <a:lstStyle/>
                    <a:p>
                      <a:r>
                        <a:rPr lang="ru-RU" sz="1200" dirty="0"/>
                        <a:t>Петербургские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54350"/>
                  </a:ext>
                </a:extLst>
              </a:tr>
              <a:tr h="504850">
                <a:tc>
                  <a:txBody>
                    <a:bodyPr/>
                    <a:lstStyle/>
                    <a:p>
                      <a:r>
                        <a:rPr lang="ru-RU" sz="1200" dirty="0"/>
                        <a:t>Московские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24577"/>
                  </a:ext>
                </a:extLst>
              </a:tr>
              <a:tr h="504850">
                <a:tc>
                  <a:txBody>
                    <a:bodyPr/>
                    <a:lstStyle/>
                    <a:p>
                      <a:r>
                        <a:rPr lang="ru-RU" sz="1200" dirty="0"/>
                        <a:t>Провинциальные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82172"/>
                  </a:ext>
                </a:extLst>
              </a:tr>
              <a:tr h="409490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649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2B1C50-A847-486A-8993-F06AE8A6DF39}"/>
              </a:ext>
            </a:extLst>
          </p:cNvPr>
          <p:cNvSpPr txBox="1"/>
          <p:nvPr/>
        </p:nvSpPr>
        <p:spPr>
          <a:xfrm>
            <a:off x="2423595" y="5183462"/>
            <a:ext cx="883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sz="1400" dirty="0"/>
              <a:t>Уменьшение числа провинциальных банков произошло в следствие перемены адресов Азовско-Донского и Сибирского, ставших петербургскими, и Южно-Русского промышленного, ставшим московским. Они увеличили число СПб. и М. банков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2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759FD-FE6D-4B3A-8040-1C8F29BF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Кредитная система Петербурга, 1881-1914 гг., на 1 января млн руб.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(Гиндин И.Ф. Коммерческие банки, М., 1948. С. 68, 105, 205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9F830A-BAF1-4A31-B25F-AFC73487D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01948"/>
              </p:ext>
            </p:extLst>
          </p:nvPr>
        </p:nvGraphicFramePr>
        <p:xfrm>
          <a:off x="2352584" y="1411550"/>
          <a:ext cx="9055223" cy="452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079">
                  <a:extLst>
                    <a:ext uri="{9D8B030D-6E8A-4147-A177-3AD203B41FA5}">
                      <a16:colId xmlns:a16="http://schemas.microsoft.com/office/drawing/2014/main" val="2287691675"/>
                    </a:ext>
                  </a:extLst>
                </a:gridCol>
                <a:gridCol w="1310524">
                  <a:extLst>
                    <a:ext uri="{9D8B030D-6E8A-4147-A177-3AD203B41FA5}">
                      <a16:colId xmlns:a16="http://schemas.microsoft.com/office/drawing/2014/main" val="3742319026"/>
                    </a:ext>
                  </a:extLst>
                </a:gridCol>
                <a:gridCol w="1310524">
                  <a:extLst>
                    <a:ext uri="{9D8B030D-6E8A-4147-A177-3AD203B41FA5}">
                      <a16:colId xmlns:a16="http://schemas.microsoft.com/office/drawing/2014/main" val="2813238393"/>
                    </a:ext>
                  </a:extLst>
                </a:gridCol>
                <a:gridCol w="1310524">
                  <a:extLst>
                    <a:ext uri="{9D8B030D-6E8A-4147-A177-3AD203B41FA5}">
                      <a16:colId xmlns:a16="http://schemas.microsoft.com/office/drawing/2014/main" val="2977514317"/>
                    </a:ext>
                  </a:extLst>
                </a:gridCol>
                <a:gridCol w="1310524">
                  <a:extLst>
                    <a:ext uri="{9D8B030D-6E8A-4147-A177-3AD203B41FA5}">
                      <a16:colId xmlns:a16="http://schemas.microsoft.com/office/drawing/2014/main" val="946282410"/>
                    </a:ext>
                  </a:extLst>
                </a:gridCol>
                <a:gridCol w="1310524">
                  <a:extLst>
                    <a:ext uri="{9D8B030D-6E8A-4147-A177-3AD203B41FA5}">
                      <a16:colId xmlns:a16="http://schemas.microsoft.com/office/drawing/2014/main" val="2602326659"/>
                    </a:ext>
                  </a:extLst>
                </a:gridCol>
                <a:gridCol w="1310524">
                  <a:extLst>
                    <a:ext uri="{9D8B030D-6E8A-4147-A177-3AD203B41FA5}">
                      <a16:colId xmlns:a16="http://schemas.microsoft.com/office/drawing/2014/main" val="1612740354"/>
                    </a:ext>
                  </a:extLst>
                </a:gridCol>
              </a:tblGrid>
              <a:tr h="407653">
                <a:tc>
                  <a:txBody>
                    <a:bodyPr/>
                    <a:lstStyle/>
                    <a:p>
                      <a:r>
                        <a:rPr lang="ru-RU" sz="1100" dirty="0"/>
                        <a:t>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1881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1900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25200"/>
                  </a:ext>
                </a:extLst>
              </a:tr>
              <a:tr h="47278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Всего по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 т.ч. по СПб.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Всего по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 т.ч. по СПб.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Всего по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 т.ч. по СПб.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992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r>
                        <a:rPr lang="ru-RU" sz="1200" dirty="0"/>
                        <a:t>Учетные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477,6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73,6 (15,4%)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104,8(12,3%)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2670,2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366,8(13,6%)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10897"/>
                  </a:ext>
                </a:extLst>
              </a:tr>
              <a:tr h="911793">
                <a:tc>
                  <a:txBody>
                    <a:bodyPr/>
                    <a:lstStyle/>
                    <a:p>
                      <a:r>
                        <a:rPr lang="ru-RU" sz="1200" dirty="0"/>
                        <a:t>Все учетно-ссудные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833,9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223,7(26,8%)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1498,4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265,1(17,7%)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5330,6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1101,0(20,7%)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53509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r>
                        <a:rPr lang="ru-RU" sz="1200" dirty="0"/>
                        <a:t>Основные 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971,9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290,7(29,9%)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1989,6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504,3(25,1%)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7203,0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2142,8(29,8%)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06536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Капиталы (все)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182,6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69,7(38,2%)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217,7(50,3%)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619,5(55,7%)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90385"/>
                  </a:ext>
                </a:extLst>
              </a:tr>
              <a:tr h="709173">
                <a:tc>
                  <a:txBody>
                    <a:bodyPr/>
                    <a:lstStyle/>
                    <a:p>
                      <a:r>
                        <a:rPr lang="ru-RU" sz="1200" dirty="0"/>
                        <a:t>Текущие счета и вклады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749,2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132,7(17,7%)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1046,6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206,3(19,7%)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3646,2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965,8(26,7%)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645913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r>
                        <a:rPr lang="ru-RU" sz="1200" dirty="0"/>
                        <a:t>Основные пассивы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1077,1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296,4(27,6%)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2364,5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1052,7(44,5%)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6918,9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2948,1(42,6%)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68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68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692DB-E67D-480C-AC20-C4408B50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Кредитная система Петербурга по видам кредитных операций, 1881-1914 гг.</a:t>
            </a:r>
            <a:r>
              <a:rPr lang="ru-RU" sz="2000" dirty="0">
                <a:solidFill>
                  <a:srgbClr val="FF0000"/>
                </a:solidFill>
              </a:rPr>
              <a:t> (Гиндин И.Ф. Коммерческие банки, М., 1948. С. 420-429)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597D7-91B6-456B-ABD3-9E402BD80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разрезе:</a:t>
            </a:r>
          </a:p>
          <a:p>
            <a:r>
              <a:rPr lang="ru-RU" dirty="0"/>
              <a:t>Государственный банк</a:t>
            </a:r>
          </a:p>
          <a:p>
            <a:r>
              <a:rPr lang="ru-RU" dirty="0"/>
              <a:t>Акционерные банки</a:t>
            </a:r>
          </a:p>
          <a:p>
            <a:r>
              <a:rPr lang="ru-RU" dirty="0"/>
              <a:t>Общества взаимного кредита</a:t>
            </a:r>
          </a:p>
          <a:p>
            <a:r>
              <a:rPr lang="ru-RU" dirty="0">
                <a:highlight>
                  <a:srgbClr val="FFFF00"/>
                </a:highlight>
              </a:rPr>
              <a:t>АКТИВ:</a:t>
            </a:r>
          </a:p>
          <a:p>
            <a:r>
              <a:rPr lang="ru-RU" dirty="0"/>
              <a:t>Собственные ценные бумаги, Учет векселей, Ссуды, Онколь, Корреспондентские счета лоро с обеспечением, Корреспондентские счета лоро без обеспечения, Корреспонденты ностро</a:t>
            </a:r>
          </a:p>
          <a:p>
            <a:r>
              <a:rPr lang="ru-RU" dirty="0">
                <a:highlight>
                  <a:srgbClr val="FFFF00"/>
                </a:highlight>
              </a:rPr>
              <a:t>ПАССИВ:</a:t>
            </a:r>
          </a:p>
          <a:p>
            <a:r>
              <a:rPr lang="ru-RU" dirty="0"/>
              <a:t>Основные капиталы, Вклады (всего), Текущие счета Департамента казначейства, Переучет и перезалог, Корреспонденты лоро, Корреспонденты ностро. </a:t>
            </a:r>
          </a:p>
        </p:txBody>
      </p:sp>
    </p:spTree>
    <p:extLst>
      <p:ext uri="{BB962C8B-B14F-4D97-AF65-F5344CB8AC3E}">
        <p14:creationId xmlns:p14="http://schemas.microsoft.com/office/powerpoint/2010/main" val="334315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Desktop\Мои документы\Downloads\госбанк_изображения\745645743435 (1).jpg">
            <a:extLst>
              <a:ext uri="{FF2B5EF4-FFF2-40B4-BE49-F238E27FC236}">
                <a16:creationId xmlns:a16="http://schemas.microsoft.com/office/drawing/2014/main" id="{94D08DC1-A405-4650-868E-49F435AA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02" y="865490"/>
            <a:ext cx="8042382" cy="51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04CB12D-E4D3-4B78-B1A5-B077940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Общества взаимного кредита на 1.10.1925 г. в Ленинграде </a:t>
            </a:r>
            <a:r>
              <a:rPr lang="ru-RU" sz="2000" dirty="0">
                <a:solidFill>
                  <a:srgbClr val="FF0000"/>
                </a:solidFill>
              </a:rPr>
              <a:t>(Банковский справочник. Все кредитные учреждения Союза ССР / под ред. В.В. </a:t>
            </a:r>
            <a:r>
              <a:rPr lang="ru-RU" sz="2000" dirty="0" err="1">
                <a:solidFill>
                  <a:srgbClr val="FF0000"/>
                </a:solidFill>
              </a:rPr>
              <a:t>Варзара</a:t>
            </a:r>
            <a:r>
              <a:rPr lang="ru-RU" sz="2000" dirty="0">
                <a:solidFill>
                  <a:srgbClr val="FF0000"/>
                </a:solidFill>
              </a:rPr>
              <a:t>. М., 1926. С. 316-320)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9D2802A-3051-485D-80AC-FDAF7E69B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29473"/>
              </p:ext>
            </p:extLst>
          </p:nvPr>
        </p:nvGraphicFramePr>
        <p:xfrm>
          <a:off x="2942846" y="1778493"/>
          <a:ext cx="8211844" cy="434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04">
                  <a:extLst>
                    <a:ext uri="{9D8B030D-6E8A-4147-A177-3AD203B41FA5}">
                      <a16:colId xmlns:a16="http://schemas.microsoft.com/office/drawing/2014/main" val="3592098121"/>
                    </a:ext>
                  </a:extLst>
                </a:gridCol>
                <a:gridCol w="1305468">
                  <a:extLst>
                    <a:ext uri="{9D8B030D-6E8A-4147-A177-3AD203B41FA5}">
                      <a16:colId xmlns:a16="http://schemas.microsoft.com/office/drawing/2014/main" val="1566210258"/>
                    </a:ext>
                  </a:extLst>
                </a:gridCol>
                <a:gridCol w="1305468">
                  <a:extLst>
                    <a:ext uri="{9D8B030D-6E8A-4147-A177-3AD203B41FA5}">
                      <a16:colId xmlns:a16="http://schemas.microsoft.com/office/drawing/2014/main" val="146085172"/>
                    </a:ext>
                  </a:extLst>
                </a:gridCol>
                <a:gridCol w="1305468">
                  <a:extLst>
                    <a:ext uri="{9D8B030D-6E8A-4147-A177-3AD203B41FA5}">
                      <a16:colId xmlns:a16="http://schemas.microsoft.com/office/drawing/2014/main" val="2406116098"/>
                    </a:ext>
                  </a:extLst>
                </a:gridCol>
                <a:gridCol w="1305468">
                  <a:extLst>
                    <a:ext uri="{9D8B030D-6E8A-4147-A177-3AD203B41FA5}">
                      <a16:colId xmlns:a16="http://schemas.microsoft.com/office/drawing/2014/main" val="627575281"/>
                    </a:ext>
                  </a:extLst>
                </a:gridCol>
                <a:gridCol w="1305468">
                  <a:extLst>
                    <a:ext uri="{9D8B030D-6E8A-4147-A177-3AD203B41FA5}">
                      <a16:colId xmlns:a16="http://schemas.microsoft.com/office/drawing/2014/main" val="1601200177"/>
                    </a:ext>
                  </a:extLst>
                </a:gridCol>
              </a:tblGrid>
              <a:tr h="770727">
                <a:tc>
                  <a:txBody>
                    <a:bodyPr/>
                    <a:lstStyle/>
                    <a:p>
                      <a:r>
                        <a:rPr lang="ru-RU" sz="1600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Дата открытия действий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Число членов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Состав капитала ко всему капиталу,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27555"/>
                  </a:ext>
                </a:extLst>
              </a:tr>
              <a:tr h="599454">
                <a:tc>
                  <a:txBody>
                    <a:bodyPr/>
                    <a:lstStyle/>
                    <a:p>
                      <a:r>
                        <a:rPr lang="ru-RU" sz="1200" dirty="0"/>
                        <a:t>Первое общество взаимного кредита в 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48880"/>
                  </a:ext>
                </a:extLst>
              </a:tr>
              <a:tr h="1284545">
                <a:tc>
                  <a:txBody>
                    <a:bodyPr/>
                    <a:lstStyle/>
                    <a:p>
                      <a:r>
                        <a:rPr lang="ru-RU" sz="1200" dirty="0"/>
                        <a:t>Ленинградское об-во взаимного кредита арендованной и частной промышленности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24411"/>
                  </a:ext>
                </a:extLst>
              </a:tr>
              <a:tr h="770727">
                <a:tc>
                  <a:txBody>
                    <a:bodyPr/>
                    <a:lstStyle/>
                    <a:p>
                      <a:r>
                        <a:rPr lang="ru-RU" sz="1200" dirty="0"/>
                        <a:t>Ленинградское об-во взаимного кредита средней и мелкой </a:t>
                      </a:r>
                      <a:r>
                        <a:rPr lang="ru-RU" sz="1200" dirty="0" err="1"/>
                        <a:t>пром</a:t>
                      </a:r>
                      <a:r>
                        <a:rPr lang="ru-RU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31705"/>
                  </a:ext>
                </a:extLst>
              </a:tr>
              <a:tr h="770727">
                <a:tc>
                  <a:txBody>
                    <a:bodyPr/>
                    <a:lstStyle/>
                    <a:p>
                      <a:r>
                        <a:rPr lang="ru-RU" sz="1200" dirty="0"/>
                        <a:t>Ленин. Торгово-</a:t>
                      </a:r>
                      <a:r>
                        <a:rPr lang="ru-RU" sz="1200" dirty="0" err="1"/>
                        <a:t>пром</a:t>
                      </a:r>
                      <a:r>
                        <a:rPr lang="ru-RU" sz="1200" dirty="0"/>
                        <a:t>. об-во взаимного кредита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9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53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A179B5D-87F3-4A83-965B-1C1BFBA1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Ломбарды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B6AA50-456F-46AC-914F-D3D6FEB8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1109709"/>
            <a:ext cx="8911686" cy="503363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1729 г. монетной конторе указам Петра </a:t>
            </a:r>
            <a:r>
              <a:rPr lang="en-US" dirty="0"/>
              <a:t>II </a:t>
            </a:r>
            <a:r>
              <a:rPr lang="ru-RU" dirty="0"/>
              <a:t>повелевалось выдавать ссуды под заклад золотых и серебряных вещей за проценты из 8% годовых.</a:t>
            </a:r>
          </a:p>
          <a:p>
            <a:r>
              <a:rPr lang="ru-RU" dirty="0"/>
              <a:t>1772 г., как отмечалось выше, открыты Санкт-Петербургская и Московская ссудные казны (казенные ломбарды).</a:t>
            </a:r>
          </a:p>
          <a:p>
            <a:r>
              <a:rPr lang="ru-RU" dirty="0"/>
              <a:t>1840 г. в СПб. создана Компания для хранения и залога разных движимостей и товаров.</a:t>
            </a:r>
          </a:p>
          <a:p>
            <a:r>
              <a:rPr lang="ru-RU" dirty="0"/>
              <a:t>1899 г. в СПб открылся второй городской ломбард, с основным капиталом 1 млн руб.</a:t>
            </a:r>
          </a:p>
          <a:p>
            <a:r>
              <a:rPr lang="ru-RU" dirty="0"/>
              <a:t>1913 г. На долю Петербургской ссудной казны приходилось 33,2%   от общей суммы закладов всех ломбардов России. </a:t>
            </a:r>
          </a:p>
          <a:p>
            <a:r>
              <a:rPr lang="ru-RU" dirty="0"/>
              <a:t>1919 г. все частные ломбарды переданы в ведение Совета коммунального хозяйства. В 1920 г. деятельность всех ломбардов прекращена.</a:t>
            </a:r>
          </a:p>
          <a:p>
            <a:r>
              <a:rPr lang="ru-RU" dirty="0"/>
              <a:t>1923 г. открытие в Петрограде ломбарда (НЭП). В 1924 г. – АО «Ленинградский городской ломбард». </a:t>
            </a:r>
          </a:p>
          <a:p>
            <a:r>
              <a:rPr lang="ru-RU" dirty="0"/>
              <a:t>1929 г. АО преобразовано в Ленинградский коммунальный ломбард с 7-ю отделениями.</a:t>
            </a:r>
          </a:p>
          <a:p>
            <a:r>
              <a:rPr lang="ru-RU" dirty="0"/>
              <a:t>1960 г. открытие Центрального ломбарда. </a:t>
            </a:r>
          </a:p>
          <a:p>
            <a:r>
              <a:rPr lang="ru-RU" dirty="0"/>
              <a:t>К 2002 г. в городе действовали 70 ломбардов.  </a:t>
            </a:r>
          </a:p>
        </p:txBody>
      </p:sp>
    </p:spTree>
    <p:extLst>
      <p:ext uri="{BB962C8B-B14F-4D97-AF65-F5344CB8AC3E}">
        <p14:creationId xmlns:p14="http://schemas.microsoft.com/office/powerpoint/2010/main" val="408912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C523-28F9-4107-AEC9-B5AD6DAE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Деятельность Санкт-Петербургской ссудной казны, 1772-1915 гг.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(С.-Петербургская ссудная казна (казенный ломбард). 12.01.1901. СПб., 1901. С. 7).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5075B8-4BA8-4538-95DC-79A916F86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596222"/>
              </p:ext>
            </p:extLst>
          </p:nvPr>
        </p:nvGraphicFramePr>
        <p:xfrm>
          <a:off x="2589212" y="1905000"/>
          <a:ext cx="8915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63040566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73451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15085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Годы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среднем за год выдано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0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2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1772-1820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4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1821-1830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2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1831-1840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2573,0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7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1841-1850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3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1851-1860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3897,2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1861-1870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88247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2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1871-1880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6262,6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2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1881-1890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83966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7062,8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4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1891-1900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6359,4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8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FD2C791-738F-4118-A6E6-9144EEE9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A6653F-A4BD-44D3-B872-8FFCDBD1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70" y="523875"/>
            <a:ext cx="3987430" cy="5437404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498EF6E9-0418-4265-92B3-B6FE3B493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2001-2004 гг. под редакцией И.И. Елисеевой был издан Юбилейный статистический сборник «Санкт-Петербург. 1703-2003», подготовленный к 300-летнему юбилею города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сборнике были представлены исторические статистические ряды по всем сферам городской жизни (население, промышленность, транспорт, здравоохранение, политическая жизнь и т.д.).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Большой раздел был посвящен финансам (банки, ломбарды, общества взаимного кредита, страхование).</a:t>
            </a:r>
          </a:p>
        </p:txBody>
      </p:sp>
      <p:sp>
        <p:nvSpPr>
          <p:cNvPr id="8" name="AutoShape 2" descr="C:\Users\User\Documents\%D0%93%D0%BE%D1%81%D0%B1%D0%B0%D0%BD%D0%BA\orig.webp">
            <a:extLst>
              <a:ext uri="{FF2B5EF4-FFF2-40B4-BE49-F238E27FC236}">
                <a16:creationId xmlns:a16="http://schemas.microsoft.com/office/drawing/2014/main" id="{120655ED-D404-40A3-A76F-BE6DA415E75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6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7C14C-FACF-4EB5-9F8D-4051DC54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Операции Ленинградского ломбарда, 1925/26-1990 гг.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(ЦГА СПб. Ф. 1000. Оп. 11. Д. 365; Оп. 71. Д. 65; Ф. 5384. Оп. 25. Д. 1581; Ф. 3385. Оп. 1. Д. 14, 138, 373, 561)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A5811D-351D-43F1-849B-C59E8615D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941225"/>
              </p:ext>
            </p:extLst>
          </p:nvPr>
        </p:nvGraphicFramePr>
        <p:xfrm>
          <a:off x="2500437" y="1494547"/>
          <a:ext cx="8809716" cy="455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429">
                  <a:extLst>
                    <a:ext uri="{9D8B030D-6E8A-4147-A177-3AD203B41FA5}">
                      <a16:colId xmlns:a16="http://schemas.microsoft.com/office/drawing/2014/main" val="1650302752"/>
                    </a:ext>
                  </a:extLst>
                </a:gridCol>
                <a:gridCol w="2202429">
                  <a:extLst>
                    <a:ext uri="{9D8B030D-6E8A-4147-A177-3AD203B41FA5}">
                      <a16:colId xmlns:a16="http://schemas.microsoft.com/office/drawing/2014/main" val="2426262220"/>
                    </a:ext>
                  </a:extLst>
                </a:gridCol>
                <a:gridCol w="2202429">
                  <a:extLst>
                    <a:ext uri="{9D8B030D-6E8A-4147-A177-3AD203B41FA5}">
                      <a16:colId xmlns:a16="http://schemas.microsoft.com/office/drawing/2014/main" val="3922694083"/>
                    </a:ext>
                  </a:extLst>
                </a:gridCol>
                <a:gridCol w="2202429">
                  <a:extLst>
                    <a:ext uri="{9D8B030D-6E8A-4147-A177-3AD203B41FA5}">
                      <a16:colId xmlns:a16="http://schemas.microsoft.com/office/drawing/2014/main" val="1063491146"/>
                    </a:ext>
                  </a:extLst>
                </a:gridCol>
              </a:tblGrid>
              <a:tr h="328176">
                <a:tc>
                  <a:txBody>
                    <a:bodyPr/>
                    <a:lstStyle/>
                    <a:p>
                      <a:r>
                        <a:rPr lang="ru-RU" sz="1600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59903"/>
                  </a:ext>
                </a:extLst>
              </a:tr>
              <a:tr h="399844">
                <a:tc>
                  <a:txBody>
                    <a:bodyPr/>
                    <a:lstStyle/>
                    <a:p>
                      <a:r>
                        <a:rPr lang="ru-RU" sz="1600" b="1" dirty="0"/>
                        <a:t>ВЫДАЧА ССУД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886635"/>
                  </a:ext>
                </a:extLst>
              </a:tr>
              <a:tr h="605282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Кол-во операций, </a:t>
                      </a:r>
                      <a:r>
                        <a:rPr lang="ru-RU" sz="1600" dirty="0" err="1"/>
                        <a:t>тыс.ед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2425,7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1336,6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87368"/>
                  </a:ext>
                </a:extLst>
              </a:tr>
              <a:tr h="328176">
                <a:tc>
                  <a:txBody>
                    <a:bodyPr/>
                    <a:lstStyle/>
                    <a:p>
                      <a:r>
                        <a:rPr lang="ru-RU" sz="1600" dirty="0"/>
                        <a:t>Сумма,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0,460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285,6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350846"/>
                  </a:ext>
                </a:extLst>
              </a:tr>
              <a:tr h="512495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Средний размер ссуды,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48791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r>
                        <a:rPr lang="ru-RU" sz="1600" b="1" dirty="0"/>
                        <a:t>ВОЗВРАТ ССУД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43672"/>
                  </a:ext>
                </a:extLst>
              </a:tr>
              <a:tr h="597428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Кол-во операций, </a:t>
                      </a:r>
                      <a:r>
                        <a:rPr lang="ru-RU" sz="1600" dirty="0" err="1"/>
                        <a:t>тыс.ед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10807"/>
                  </a:ext>
                </a:extLst>
              </a:tr>
              <a:tr h="328176">
                <a:tc>
                  <a:txBody>
                    <a:bodyPr/>
                    <a:lstStyle/>
                    <a:p>
                      <a:r>
                        <a:rPr lang="ru-RU" sz="1600" dirty="0"/>
                        <a:t>Сумма,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2772"/>
                  </a:ext>
                </a:extLst>
              </a:tr>
              <a:tr h="512495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Средний размер ссуды,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4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9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5A9D7-D32D-4BA0-B8A7-F799C25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FF0000"/>
                </a:solidFill>
              </a:rPr>
              <a:t>Операции Ленинградского ломбарда, 1925/26-1990 гг.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259085-137D-4760-82AE-7B096B59D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962560"/>
              </p:ext>
            </p:extLst>
          </p:nvPr>
        </p:nvGraphicFramePr>
        <p:xfrm>
          <a:off x="2388738" y="1149145"/>
          <a:ext cx="89154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26858723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400801617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2953462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551349805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84347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77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ссуд, выданных под залог вещей, </a:t>
                      </a:r>
                      <a:r>
                        <a:rPr lang="ru-RU" sz="1400" dirty="0" err="1"/>
                        <a:t>тыс.ед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5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принятых хранений, </a:t>
                      </a:r>
                      <a:r>
                        <a:rPr lang="ru-RU" sz="1400" dirty="0" err="1"/>
                        <a:t>тыс.ед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48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погашенных ссуд,  </a:t>
                      </a:r>
                      <a:r>
                        <a:rPr lang="ru-RU" sz="1400" dirty="0" err="1"/>
                        <a:t>тыс.ед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3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выданных хранений, </a:t>
                      </a:r>
                      <a:r>
                        <a:rPr lang="ru-RU" sz="1400" dirty="0" err="1"/>
                        <a:t>тыс.ед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1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Сумма выданной ссуды, 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42416,9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134150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215121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5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Средний размер выданной ссуды,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130,74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777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Сумма возвращенной ссуды,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43283,3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203801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6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54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A2E42-DD13-45C4-927C-1E6F93CB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6AA88-C096-4738-9560-D211AA27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КОНЕЦ.</a:t>
            </a:r>
          </a:p>
          <a:p>
            <a:r>
              <a:rPr lang="ru-RU" sz="3200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8536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DD026-D464-4628-A89A-8BC22C5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B2B3C-CAE3-4DE4-9008-FE7A83CD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Построение продолжительных временных рядов оказалось весьма сложным делом. </a:t>
            </a:r>
          </a:p>
          <a:p>
            <a:r>
              <a:rPr lang="ru-RU" dirty="0"/>
              <a:t>Причины: отсутствие данных, </a:t>
            </a:r>
            <a:r>
              <a:rPr lang="ru-RU" dirty="0" err="1"/>
              <a:t>разнопорядковость</a:t>
            </a:r>
            <a:r>
              <a:rPr lang="ru-RU" dirty="0"/>
              <a:t> явлений и величин </a:t>
            </a:r>
          </a:p>
          <a:p>
            <a:r>
              <a:rPr lang="ru-RU" dirty="0"/>
              <a:t>2. Источники данных и их надежность.</a:t>
            </a:r>
          </a:p>
          <a:p>
            <a:r>
              <a:rPr lang="ru-RU" dirty="0"/>
              <a:t>Различная степень достоверности данных</a:t>
            </a:r>
          </a:p>
          <a:p>
            <a:r>
              <a:rPr lang="ru-RU" dirty="0"/>
              <a:t>3. Проблема денежных измерителей: пересчитывать или нет данные по </a:t>
            </a:r>
            <a:r>
              <a:rPr lang="en-US" dirty="0"/>
              <a:t>XVIII-XX </a:t>
            </a:r>
            <a:r>
              <a:rPr lang="ru-RU" dirty="0"/>
              <a:t>вв. или нет?</a:t>
            </a:r>
          </a:p>
          <a:p>
            <a:r>
              <a:rPr lang="ru-RU" dirty="0"/>
              <a:t>4. Соединение разных периодов российской истории – дореволюционный, светский, постсоветский.</a:t>
            </a:r>
          </a:p>
        </p:txBody>
      </p:sp>
    </p:spTree>
    <p:extLst>
      <p:ext uri="{BB962C8B-B14F-4D97-AF65-F5344CB8AC3E}">
        <p14:creationId xmlns:p14="http://schemas.microsoft.com/office/powerpoint/2010/main" val="185734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95F02D-F0A5-4FE8-B76E-C0CB386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Краткая история вопроса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AFFDAB-D854-464E-8CDC-B92AC59D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40188"/>
            <a:ext cx="8911687" cy="45854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петровские времена функции банков выполняли коллегии, учреждавшиеся с 1710-х гг. С 1717 г. Берг-коллегия начала выдачу казенных ссуд, а с 1723 г. – Мануфактур-коллегия.</a:t>
            </a:r>
          </a:p>
          <a:p>
            <a:r>
              <a:rPr lang="ru-RU" dirty="0"/>
              <a:t>Первое кредитное учреждение банковского типа – Монетная контора, которая в 1733-1758 гг. осуществляла выдачу ссуд дворянству на 1 год под залог серебра и золота из расчета 8% годовых. В 1730-1750-х гг. – Адмиралтейств-коллегия, Главная канцелярия артиллерии и др.</a:t>
            </a:r>
          </a:p>
          <a:p>
            <a:r>
              <a:rPr lang="ru-RU" dirty="0"/>
              <a:t>В 1754 г. учрежден Государственный заемный банк, предельно-допустимая ставка 6% годовых. (Состоял из Дворянского заемного банка с конторами в СПб. и  М. и Купеческого банка (Банка для поправления при СПб порте коммерции и купечества.)</a:t>
            </a:r>
          </a:p>
          <a:p>
            <a:r>
              <a:rPr lang="ru-RU" dirty="0"/>
              <a:t>1758 г. – открытие Банковской конторы вексельного производства для обращения медных денег (Медный банк).</a:t>
            </a:r>
          </a:p>
          <a:p>
            <a:r>
              <a:rPr lang="ru-RU" dirty="0"/>
              <a:t>1768 г. – в СПб. и М. учреждены ассигнационные банки эмиссионного типа.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5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E52F48B5-4D74-4B59-9DFC-9D1FB2578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Ассигнационный банк в СПб, 1820-е гг., гравюра Б. </a:t>
            </a:r>
            <a:r>
              <a:rPr lang="ru-RU" altLang="ru-RU" sz="2800" dirty="0" err="1">
                <a:solidFill>
                  <a:srgbClr val="FF0000"/>
                </a:solidFill>
              </a:rPr>
              <a:t>Патерсена</a:t>
            </a:r>
            <a:r>
              <a:rPr lang="ru-RU" altLang="ru-RU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25C4947-CB71-4323-BAD2-C38C396F5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6" name="Picture 4" descr="014">
            <a:extLst>
              <a:ext uri="{FF2B5EF4-FFF2-40B4-BE49-F238E27FC236}">
                <a16:creationId xmlns:a16="http://schemas.microsoft.com/office/drawing/2014/main" id="{0CB9F94C-9524-46F8-96B4-261BAAD3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27" y="1679047"/>
            <a:ext cx="8190328" cy="45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D1F7442A-2AC6-4A7B-A2D5-63CFDBB8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71" name="Содержимое 3">
            <a:extLst>
              <a:ext uri="{FF2B5EF4-FFF2-40B4-BE49-F238E27FC236}">
                <a16:creationId xmlns:a16="http://schemas.microsoft.com/office/drawing/2014/main" id="{9F9216E0-1BA1-4B68-9AAD-D918C64BE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2" name="Picture 2" descr="C:\Documents and Settings\Desktop\Мои документы\7_3f76a4a5.jpg">
            <a:extLst>
              <a:ext uri="{FF2B5EF4-FFF2-40B4-BE49-F238E27FC236}">
                <a16:creationId xmlns:a16="http://schemas.microsoft.com/office/drawing/2014/main" id="{0633DD4E-FA24-48F1-833C-904B9DD68F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5" y="1285875"/>
            <a:ext cx="6929438" cy="51641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BA8B8-BAB3-435E-AE24-D64A63CF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Советский период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B81086-617A-48BE-B2BB-41FE9D6F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37" y="1757779"/>
            <a:ext cx="9054375" cy="41356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14.12.1917 г. декрет о национализации всех частных банков. Вливаются в Народный банк. </a:t>
            </a:r>
          </a:p>
          <a:p>
            <a:r>
              <a:rPr lang="ru-RU" dirty="0"/>
              <a:t>1922 г. образована контора Промышленного банка (затем – Ленинградская областная контора (1927)).</a:t>
            </a:r>
          </a:p>
          <a:p>
            <a:r>
              <a:rPr lang="ru-RU" dirty="0"/>
              <a:t>1922 г. Петроградское отделение банка потребительской кооперации (</a:t>
            </a:r>
            <a:r>
              <a:rPr lang="ru-RU" dirty="0" err="1"/>
              <a:t>Покобанк</a:t>
            </a:r>
            <a:r>
              <a:rPr lang="ru-RU" dirty="0"/>
              <a:t>), с 1932 г. </a:t>
            </a:r>
            <a:r>
              <a:rPr lang="ru-RU" dirty="0" err="1"/>
              <a:t>Лен.контора</a:t>
            </a:r>
            <a:r>
              <a:rPr lang="ru-RU" dirty="0"/>
              <a:t> Всесоюзного банка финансирования капитального строительства кооперации. </a:t>
            </a:r>
          </a:p>
          <a:p>
            <a:r>
              <a:rPr lang="ru-RU" dirty="0"/>
              <a:t>1922 г. Петроградское отделение Российского комм. банка (с 1924 – Банка для внешней торговли СССР).</a:t>
            </a:r>
          </a:p>
          <a:p>
            <a:r>
              <a:rPr lang="ru-RU" dirty="0"/>
              <a:t>1924 г. АО </a:t>
            </a:r>
            <a:r>
              <a:rPr lang="ru-RU" dirty="0" err="1"/>
              <a:t>Электробанк</a:t>
            </a:r>
            <a:r>
              <a:rPr lang="ru-RU" dirty="0"/>
              <a:t>.</a:t>
            </a:r>
          </a:p>
          <a:p>
            <a:r>
              <a:rPr lang="ru-RU" dirty="0"/>
              <a:t>К 1926 г.  в Ленинграде 4 общества взаимного кредита.</a:t>
            </a:r>
          </a:p>
          <a:p>
            <a:r>
              <a:rPr lang="ru-RU" dirty="0"/>
              <a:t>1932 г. реорганизация банков: Промбанк, Сельхозбанк, </a:t>
            </a:r>
            <a:r>
              <a:rPr lang="ru-RU" dirty="0" err="1"/>
              <a:t>Всекобанк</a:t>
            </a:r>
            <a:r>
              <a:rPr lang="ru-RU" dirty="0"/>
              <a:t>, </a:t>
            </a:r>
            <a:r>
              <a:rPr lang="ru-RU" dirty="0" err="1"/>
              <a:t>Цекомбанк</a:t>
            </a:r>
            <a:r>
              <a:rPr lang="ru-RU" dirty="0"/>
              <a:t>. Банки вошли в состав системы </a:t>
            </a:r>
            <a:r>
              <a:rPr lang="ru-RU" dirty="0" err="1"/>
              <a:t>Наркомфина</a:t>
            </a:r>
            <a:r>
              <a:rPr lang="ru-RU" dirty="0"/>
              <a:t> СССР.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73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024C7-D617-499E-B7CF-CDA80442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5C722-00DA-4B55-BE16-F1A961FA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1772 г. – выдача ссуд под залог драгоценностей в СПб. и М.  - сохранные ссудные казны при Воспитательных домах.</a:t>
            </a:r>
          </a:p>
          <a:p>
            <a:r>
              <a:rPr lang="ru-RU" dirty="0"/>
              <a:t>1797 г. – Вспомогательный для дворянства банк (в 1812 г. дела переданы Государственному заемному банку). </a:t>
            </a:r>
          </a:p>
          <a:p>
            <a:r>
              <a:rPr lang="ru-RU" dirty="0"/>
              <a:t>1817 г. основан Государственный коммерческий банк.</a:t>
            </a:r>
          </a:p>
          <a:p>
            <a:r>
              <a:rPr lang="ru-RU" dirty="0"/>
              <a:t>До 1860-х гг. в России не было развитой кредитной системы – почти все кредитное дело сосредоточено в нескольких казенных банках в СПб.</a:t>
            </a:r>
          </a:p>
          <a:p>
            <a:r>
              <a:rPr lang="ru-RU" dirty="0"/>
              <a:t>1860 г. – учреждение Государственного банка «для оживления торговых оборотов и для упрощения денежной кредитной системы»</a:t>
            </a:r>
          </a:p>
          <a:p>
            <a:r>
              <a:rPr lang="ru-RU" dirty="0"/>
              <a:t>1864 г. – Петербургский частный коммерческий банк – первый акционерный банк в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8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0735-A98D-4B03-BB52-9065DC2B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Публикации государственной (официальной) статистики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851B0-D8C7-4637-861A-94DE7469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«Статистический временник Российской империи. Сер. 2» </a:t>
            </a:r>
          </a:p>
          <a:p>
            <a:r>
              <a:rPr lang="ru-RU" dirty="0" err="1"/>
              <a:t>Вып</a:t>
            </a:r>
            <a:r>
              <a:rPr lang="ru-RU" dirty="0"/>
              <a:t>. 9. Статистика русских банков. Ч. 1. Обработал </a:t>
            </a:r>
            <a:r>
              <a:rPr lang="ru-RU" dirty="0" err="1"/>
              <a:t>И.Кауфман</a:t>
            </a:r>
            <a:r>
              <a:rPr lang="ru-RU" dirty="0"/>
              <a:t>. СПб.,1872</a:t>
            </a:r>
          </a:p>
          <a:p>
            <a:r>
              <a:rPr lang="ru-RU" dirty="0" err="1"/>
              <a:t>Вып</a:t>
            </a:r>
            <a:r>
              <a:rPr lang="ru-RU" dirty="0"/>
              <a:t>. 11. Статистика русских банков. Ч. 2. Обработал </a:t>
            </a:r>
            <a:r>
              <a:rPr lang="ru-RU" dirty="0" err="1"/>
              <a:t>И.Кауфман</a:t>
            </a:r>
            <a:r>
              <a:rPr lang="ru-RU" dirty="0"/>
              <a:t>. СПб.,1875</a:t>
            </a:r>
          </a:p>
          <a:p>
            <a:r>
              <a:rPr lang="ru-RU" dirty="0">
                <a:solidFill>
                  <a:srgbClr val="00B050"/>
                </a:solidFill>
              </a:rPr>
              <a:t>«Статистический временник Российской империи. Сер. 3» </a:t>
            </a:r>
          </a:p>
          <a:p>
            <a:r>
              <a:rPr lang="ru-RU" dirty="0" err="1"/>
              <a:t>Вып</a:t>
            </a:r>
            <a:r>
              <a:rPr lang="ru-RU" dirty="0"/>
              <a:t>. 15. Статистика государственных финансов России в 1862-1884 гг. Разработал И. Кауфман. СПб., 1886.</a:t>
            </a:r>
          </a:p>
          <a:p>
            <a:r>
              <a:rPr lang="ru-RU" dirty="0">
                <a:solidFill>
                  <a:srgbClr val="00B050"/>
                </a:solidFill>
              </a:rPr>
              <a:t>«Временник Центрального статистического комитета МВД»</a:t>
            </a:r>
          </a:p>
          <a:p>
            <a:r>
              <a:rPr lang="ru-RU" dirty="0"/>
              <a:t>1892, № 22 Вексельные курсы России за 50 лет. 1841-1890 гг. Сост. И. Кауфман. СПб., 1892.</a:t>
            </a:r>
          </a:p>
        </p:txBody>
      </p:sp>
    </p:spTree>
    <p:extLst>
      <p:ext uri="{BB962C8B-B14F-4D97-AF65-F5344CB8AC3E}">
        <p14:creationId xmlns:p14="http://schemas.microsoft.com/office/powerpoint/2010/main" val="31651443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1745</TotalTime>
  <Words>1887</Words>
  <Application>Microsoft Office PowerPoint</Application>
  <PresentationFormat>Широкоэкранный</PresentationFormat>
  <Paragraphs>357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Легкий дым</vt:lpstr>
      <vt:lpstr>Историческая статистика деятельности банковских учреждений Петербурга-Петрограда-Ленинграда</vt:lpstr>
      <vt:lpstr>Презентация PowerPoint</vt:lpstr>
      <vt:lpstr>Проблемы</vt:lpstr>
      <vt:lpstr>Краткая история вопроса</vt:lpstr>
      <vt:lpstr>Ассигнационный банк в СПб, 1820-е гг., гравюра Б. Патерсена.</vt:lpstr>
      <vt:lpstr>Презентация PowerPoint</vt:lpstr>
      <vt:lpstr>Советский период</vt:lpstr>
      <vt:lpstr>Презентация PowerPoint</vt:lpstr>
      <vt:lpstr>Публикации государственной (официальной) статистики</vt:lpstr>
      <vt:lpstr>Презентация PowerPoint</vt:lpstr>
      <vt:lpstr>Динамика роста частных вкладов и ссудных операций Петербургской сохранной казны, 1771-1780 гг.</vt:lpstr>
      <vt:lpstr>Ссуды, выданные в заем Петербургским воспитательным домом под залог имений, каменных домов и обязательств, 1814-1831 гг., тыс. руб.  </vt:lpstr>
      <vt:lpstr>Количество акционерных банков, 1875-1914 гг., ед. (Гиндин И.Ф. Коммерческие банки, М., 1948. С. 215)</vt:lpstr>
      <vt:lpstr>Кредитная система Петербурга, 1881-1914 гг., на 1 января млн руб. (Гиндин И.Ф. Коммерческие банки, М., 1948. С. 68, 105, 205)</vt:lpstr>
      <vt:lpstr>Кредитная система Петербурга по видам кредитных операций, 1881-1914 гг. (Гиндин И.Ф. Коммерческие банки, М., 1948. С. 420-429)</vt:lpstr>
      <vt:lpstr>Презентация PowerPoint</vt:lpstr>
      <vt:lpstr>Общества взаимного кредита на 1.10.1925 г. в Ленинграде (Банковский справочник. Все кредитные учреждения Союза ССР / под ред. В.В. Варзара. М., 1926. С. 316-320)</vt:lpstr>
      <vt:lpstr>Ломбарды </vt:lpstr>
      <vt:lpstr>Деятельность Санкт-Петербургской ссудной казны, 1772-1915 гг. (С.-Петербургская ссудная казна (казенный ломбард). 12.01.1901. СПб., 1901. С. 7).</vt:lpstr>
      <vt:lpstr>Операции Ленинградского ломбарда, 1925/26-1990 гг. (ЦГА СПб. Ф. 1000. Оп. 11. Д. 365; Оп. 71. Д. 65; Ф. 5384. Оп. 25. Д. 1581; Ф. 3385. Оп. 1. Д. 14, 138, 373, 561)</vt:lpstr>
      <vt:lpstr>Операции Ленинградского ломбарда, 1925/26-1990 гг.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статистика деятельности банковских учреждений Петербурга-Петрограда-Ленинграда</dc:title>
  <dc:creator>Пользователь</dc:creator>
  <cp:lastModifiedBy>Пономаренко Елена Николаевна</cp:lastModifiedBy>
  <cp:revision>69</cp:revision>
  <dcterms:created xsi:type="dcterms:W3CDTF">2023-11-25T09:01:22Z</dcterms:created>
  <dcterms:modified xsi:type="dcterms:W3CDTF">2023-11-26T18:01:43Z</dcterms:modified>
</cp:coreProperties>
</file>