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20"/>
  </p:notesMasterIdLst>
  <p:sldIdLst>
    <p:sldId id="271" r:id="rId2"/>
    <p:sldId id="362" r:id="rId3"/>
    <p:sldId id="350" r:id="rId4"/>
    <p:sldId id="344" r:id="rId5"/>
    <p:sldId id="352" r:id="rId6"/>
    <p:sldId id="353" r:id="rId7"/>
    <p:sldId id="361" r:id="rId8"/>
    <p:sldId id="360" r:id="rId9"/>
    <p:sldId id="355" r:id="rId10"/>
    <p:sldId id="354" r:id="rId11"/>
    <p:sldId id="357" r:id="rId12"/>
    <p:sldId id="358" r:id="rId13"/>
    <p:sldId id="364" r:id="rId14"/>
    <p:sldId id="363" r:id="rId15"/>
    <p:sldId id="349" r:id="rId16"/>
    <p:sldId id="339" r:id="rId17"/>
    <p:sldId id="351" r:id="rId18"/>
    <p:sldId id="348" r:id="rId19"/>
  </p:sldIdLst>
  <p:sldSz cx="12192000" cy="6858000"/>
  <p:notesSz cx="6797675" cy="9872663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</p:embeddedFontLst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969D"/>
    <a:srgbClr val="128C91"/>
    <a:srgbClr val="3F9F83"/>
    <a:srgbClr val="149DA4"/>
    <a:srgbClr val="9BEFF3"/>
    <a:srgbClr val="16ABB2"/>
    <a:srgbClr val="7A4684"/>
    <a:srgbClr val="51A6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E171933-4619-4E11-9A3F-F7608DF75F80}" styleName="Средний стиль 1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33" autoAdjust="0"/>
    <p:restoredTop sz="94186" autoAdjust="0"/>
  </p:normalViewPr>
  <p:slideViewPr>
    <p:cSldViewPr showGuides="1">
      <p:cViewPr varScale="1">
        <p:scale>
          <a:sx n="72" d="100"/>
          <a:sy n="72" d="100"/>
        </p:scale>
        <p:origin x="1002" y="5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4C85A3F-6AE6-46C2-9A6C-482542DB4DBA}" type="datetimeFigureOut">
              <a:rPr lang="ru-RU"/>
              <a:pPr>
                <a:defRPr/>
              </a:pPr>
              <a:t>26.11.2023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137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589B2BD-C126-4C7F-8B5C-590DCD3647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03254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FCDD76-AB61-4054-8209-B0F8E37186F9}" type="datetimeFigureOut">
              <a:rPr lang="ru-RU"/>
              <a:pPr>
                <a:defRPr/>
              </a:pPr>
              <a:t>26.11.2023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267DAF-0C67-46B2-A2A8-BEF34F1EBA6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56605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CEFCE4-AEEC-4485-9015-7825D9CC9591}" type="datetimeFigureOut">
              <a:rPr lang="ru-RU"/>
              <a:pPr>
                <a:defRPr/>
              </a:pPr>
              <a:t>26.11.2023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A5666-4A62-4720-BDD6-48E1234D311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41139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5F7D2C-615A-4452-9A26-9C0E77ED3D56}" type="datetimeFigureOut">
              <a:rPr lang="ru-RU"/>
              <a:pPr>
                <a:defRPr/>
              </a:pPr>
              <a:t>26.11.2023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1E287-44C5-4AE6-AA3F-2314225313E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89056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D1651-5FFB-4B4A-B201-90964F5B07A8}" type="datetimeFigureOut">
              <a:rPr lang="ru-RU"/>
              <a:pPr>
                <a:defRPr/>
              </a:pPr>
              <a:t>26.11.2023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32A19-F267-4BB4-A0BB-F099E3C1676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95462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A8180A-010D-43E4-9DCE-52B96367BE0A}" type="datetimeFigureOut">
              <a:rPr lang="ru-RU"/>
              <a:pPr>
                <a:defRPr/>
              </a:pPr>
              <a:t>26.11.2023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5653EE-F243-4DEF-A689-90B801F5341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71504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86DD21-AAC9-4EFE-93E0-069E8D7EB401}" type="datetimeFigureOut">
              <a:rPr lang="ru-RU"/>
              <a:pPr>
                <a:defRPr/>
              </a:pPr>
              <a:t>26.11.2023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AB1E60-AB2A-407E-8AB5-A68BFFA18EE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04575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980555-C40A-49C9-9C98-CF6E3C7DE6D1}" type="datetimeFigureOut">
              <a:rPr lang="ru-RU"/>
              <a:pPr>
                <a:defRPr/>
              </a:pPr>
              <a:t>26.11.2023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73E28-770A-430A-8409-81A8490B6A0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90742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180EDB-E0C2-4D0D-A307-9855A5A0B2BA}" type="datetimeFigureOut">
              <a:rPr lang="ru-RU"/>
              <a:pPr>
                <a:defRPr/>
              </a:pPr>
              <a:t>26.11.2023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EDFF1F-38C3-46A3-9550-18CB76F20A1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15127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AD89B-9477-4B1A-8A46-60D14FD62C3A}" type="datetimeFigureOut">
              <a:rPr lang="ru-RU"/>
              <a:pPr>
                <a:defRPr/>
              </a:pPr>
              <a:t>26.11.2023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62A73-F87A-4C5D-A8F5-135286372DE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30931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33EA8-5E6E-43D0-8395-D3A1E5CFC2F1}" type="datetimeFigureOut">
              <a:rPr lang="ru-RU"/>
              <a:pPr>
                <a:defRPr/>
              </a:pPr>
              <a:t>26.11.2023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70DD53-1FCF-4E2F-8095-44522081EA6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94305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B80900-F7BD-4B99-8CEB-E6C00EC26640}" type="datetimeFigureOut">
              <a:rPr lang="ru-RU"/>
              <a:pPr>
                <a:defRPr/>
              </a:pPr>
              <a:t>26.11.2023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E34E9-D5E0-4856-8ACE-643C0C266D0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82182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489F3F1-F150-456D-9F86-3C0EB8817AB7}" type="datetimeFigureOut">
              <a:rPr lang="ru-RU"/>
              <a:pPr>
                <a:defRPr/>
              </a:pPr>
              <a:t>26.11.2023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E777119-2EDC-4BCE-9396-7DD425CBBD8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работа UNECON\2020.02.13_презентация университет 90 лет АНГЛ\ПРЕЗЕНТАЦИЯ 2021 NEW\бок фиоле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4" y="0"/>
            <a:ext cx="121503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Заголовок 1"/>
          <p:cNvSpPr>
            <a:spLocks noGrp="1"/>
          </p:cNvSpPr>
          <p:nvPr>
            <p:ph type="ctrTitle"/>
          </p:nvPr>
        </p:nvSpPr>
        <p:spPr>
          <a:xfrm>
            <a:off x="0" y="2132856"/>
            <a:ext cx="9289032" cy="1470025"/>
          </a:xfrm>
        </p:spPr>
        <p:txBody>
          <a:bodyPr/>
          <a:lstStyle/>
          <a:p>
            <a:r>
              <a:rPr lang="ru-RU" b="1" dirty="0"/>
              <a:t>Как собирались данные о населении в годы Великой отечественной войны и в послевоенный период </a:t>
            </a:r>
            <a:br>
              <a:rPr lang="ru-RU" b="1" dirty="0"/>
            </a:br>
            <a:r>
              <a:rPr lang="ru-RU" b="1" dirty="0"/>
              <a:t>( 1941 - 1958 г.)</a:t>
            </a: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9399C6-E289-4BD0-9049-7AE29A0A0148}"/>
              </a:ext>
            </a:extLst>
          </p:cNvPr>
          <p:cNvSpPr txBox="1"/>
          <p:nvPr/>
        </p:nvSpPr>
        <p:spPr>
          <a:xfrm>
            <a:off x="2639616" y="6211669"/>
            <a:ext cx="51261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28 </a:t>
            </a:r>
            <a:r>
              <a:rPr lang="ru-RU" b="1" dirty="0"/>
              <a:t>ноября 2023 г.</a:t>
            </a:r>
          </a:p>
          <a:p>
            <a:pPr algn="ctr"/>
            <a:r>
              <a:rPr lang="ru-RU" b="1" dirty="0"/>
              <a:t>Москва</a:t>
            </a:r>
          </a:p>
        </p:txBody>
      </p:sp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id="{7F35D5A0-42D1-40C2-880A-C53300474D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325" y="4597616"/>
            <a:ext cx="8353003" cy="1351664"/>
          </a:xfrm>
        </p:spPr>
        <p:txBody>
          <a:bodyPr rtlCol="0">
            <a:normAutofit fontScale="85000" lnSpcReduction="20000"/>
          </a:bodyPr>
          <a:lstStyle/>
          <a:p>
            <a:pPr algn="r"/>
            <a:r>
              <a:rPr lang="ru-RU" sz="2000" b="1" dirty="0"/>
              <a:t>И.И. Елисеева</a:t>
            </a:r>
          </a:p>
          <a:p>
            <a:pPr algn="r">
              <a:lnSpc>
                <a:spcPct val="100000"/>
              </a:lnSpc>
            </a:pPr>
            <a:r>
              <a:rPr lang="ru-RU" sz="2000" b="1" dirty="0"/>
              <a:t>чл.-корр. РАН, д.э.н., профессор кафедры статистики и эконометрики </a:t>
            </a:r>
            <a:r>
              <a:rPr lang="ru-RU" sz="2000" b="1" dirty="0" err="1"/>
              <a:t>СПбГЭУ</a:t>
            </a:r>
            <a:r>
              <a:rPr lang="ru-RU" sz="2000" b="1" dirty="0"/>
              <a:t> /</a:t>
            </a:r>
          </a:p>
          <a:p>
            <a:pPr algn="r">
              <a:lnSpc>
                <a:spcPct val="100000"/>
              </a:lnSpc>
            </a:pPr>
            <a:r>
              <a:rPr lang="ru-RU" sz="2000" b="1" dirty="0"/>
              <a:t>СИ РАН-филиал ФНИСЦ РАН, </a:t>
            </a:r>
          </a:p>
          <a:p>
            <a:pPr algn="r">
              <a:lnSpc>
                <a:spcPct val="100000"/>
              </a:lnSpc>
            </a:pPr>
            <a:r>
              <a:rPr lang="ru-RU" sz="2000" b="1" dirty="0"/>
              <a:t>Н.Ю. Черепенина</a:t>
            </a:r>
          </a:p>
          <a:p>
            <a:pPr algn="r">
              <a:lnSpc>
                <a:spcPct val="100000"/>
              </a:lnSpc>
            </a:pPr>
            <a:r>
              <a:rPr lang="ru-RU" sz="2000" b="1" dirty="0"/>
              <a:t>Центральный государственный архив Санкт-Петербурга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80151C-5950-F85F-8DBE-81C16FA3F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Эксплуатационная длина железных дорог МПС на конец года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91D0974-3559-6AB8-4079-728C2170FE6E}"/>
              </a:ext>
            </a:extLst>
          </p:cNvPr>
          <p:cNvSpPr/>
          <p:nvPr/>
        </p:nvSpPr>
        <p:spPr>
          <a:xfrm>
            <a:off x="0" y="6351228"/>
            <a:ext cx="12192000" cy="506772"/>
          </a:xfrm>
          <a:prstGeom prst="rect">
            <a:avLst/>
          </a:prstGeom>
          <a:gradFill>
            <a:gsLst>
              <a:gs pos="0">
                <a:srgbClr val="128C91"/>
              </a:gs>
              <a:gs pos="100000">
                <a:srgbClr val="51A65D"/>
              </a:gs>
            </a:gsLst>
            <a:lin ang="498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7355" r="2673"/>
          <a:stretch/>
        </p:blipFill>
        <p:spPr>
          <a:xfrm rot="21424242">
            <a:off x="2483280" y="2118806"/>
            <a:ext cx="7301959" cy="2522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433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80151C-5950-F85F-8DBE-81C16FA3F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Перевозки грузов железнодорожным транспортом МПС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91D0974-3559-6AB8-4079-728C2170FE6E}"/>
              </a:ext>
            </a:extLst>
          </p:cNvPr>
          <p:cNvSpPr/>
          <p:nvPr/>
        </p:nvSpPr>
        <p:spPr>
          <a:xfrm>
            <a:off x="0" y="6351228"/>
            <a:ext cx="12192000" cy="506772"/>
          </a:xfrm>
          <a:prstGeom prst="rect">
            <a:avLst/>
          </a:prstGeom>
          <a:gradFill>
            <a:gsLst>
              <a:gs pos="0">
                <a:srgbClr val="128C91"/>
              </a:gs>
              <a:gs pos="100000">
                <a:srgbClr val="51A65D"/>
              </a:gs>
            </a:gsLst>
            <a:lin ang="498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717" t="7123" r="8317" b="4748"/>
          <a:stretch/>
        </p:blipFill>
        <p:spPr>
          <a:xfrm rot="21445747">
            <a:off x="2553603" y="2003063"/>
            <a:ext cx="6389711" cy="2183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2711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80151C-5950-F85F-8DBE-81C16FA3F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Перевозки пассажиров железнодорожным транспортом МПС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91D0974-3559-6AB8-4079-728C2170FE6E}"/>
              </a:ext>
            </a:extLst>
          </p:cNvPr>
          <p:cNvSpPr/>
          <p:nvPr/>
        </p:nvSpPr>
        <p:spPr>
          <a:xfrm>
            <a:off x="0" y="6351228"/>
            <a:ext cx="12192000" cy="506772"/>
          </a:xfrm>
          <a:prstGeom prst="rect">
            <a:avLst/>
          </a:prstGeom>
          <a:gradFill>
            <a:gsLst>
              <a:gs pos="0">
                <a:srgbClr val="128C91"/>
              </a:gs>
              <a:gs pos="100000">
                <a:srgbClr val="51A65D"/>
              </a:gs>
            </a:gsLst>
            <a:lin ang="498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498" t="7313" r="3198" b="4926"/>
          <a:stretch/>
        </p:blipFill>
        <p:spPr>
          <a:xfrm rot="21437268">
            <a:off x="2903667" y="2210663"/>
            <a:ext cx="6384666" cy="2220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0911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80151C-5950-F85F-8DBE-81C16FA3F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>
                <a:solidFill>
                  <a:srgbClr val="FF0000"/>
                </a:solidFill>
              </a:rPr>
              <a:t>Учеты населения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91D0974-3559-6AB8-4079-728C2170FE6E}"/>
              </a:ext>
            </a:extLst>
          </p:cNvPr>
          <p:cNvSpPr/>
          <p:nvPr/>
        </p:nvSpPr>
        <p:spPr>
          <a:xfrm>
            <a:off x="0" y="6351228"/>
            <a:ext cx="12192000" cy="506772"/>
          </a:xfrm>
          <a:prstGeom prst="rect">
            <a:avLst/>
          </a:prstGeom>
          <a:gradFill>
            <a:gsLst>
              <a:gs pos="0">
                <a:srgbClr val="128C91"/>
              </a:gs>
              <a:gs pos="100000">
                <a:srgbClr val="51A65D"/>
              </a:gs>
            </a:gsLst>
            <a:lin ang="498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7D62D2F-C46B-426C-8BA4-0780123530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66018"/>
            <a:ext cx="10972800" cy="4525963"/>
          </a:xfrm>
        </p:spPr>
        <p:txBody>
          <a:bodyPr/>
          <a:lstStyle/>
          <a:p>
            <a:r>
              <a:rPr lang="ru-RU" sz="2400" dirty="0"/>
              <a:t>1. Приказ Наркомата торговли СССР от 22.08.1941 г. «О введении карточек…»</a:t>
            </a:r>
          </a:p>
          <a:p>
            <a:r>
              <a:rPr lang="ru-RU" sz="2400" dirty="0"/>
              <a:t>2. Учет городского населения по состоянию на 20.02.1945 г. по распоряжению СНК СССР 26.12.1944 г.</a:t>
            </a:r>
          </a:p>
          <a:p>
            <a:r>
              <a:rPr lang="ru-RU" sz="2400" dirty="0"/>
              <a:t>3. Учет сельского населения по состоянию на 1.01.1947 г.</a:t>
            </a:r>
          </a:p>
          <a:p>
            <a:r>
              <a:rPr lang="ru-RU" sz="2400" dirty="0"/>
              <a:t>4. 16.11.1947 г. распоряжение Совмина СССР а) о проведении и разработки списков избирателей, проживающих в городах, б) о проведении учета детей и молодежи до 18 лет.</a:t>
            </a:r>
          </a:p>
          <a:p>
            <a:r>
              <a:rPr lang="ru-RU" sz="2400" dirty="0"/>
              <a:t>5. Составление списков избирателей для проведения выборов в Верховный совет СССР в феврале 1950 г. и июле 1954 г.</a:t>
            </a:r>
          </a:p>
          <a:p>
            <a:r>
              <a:rPr lang="ru-RU" sz="2400" dirty="0"/>
              <a:t>6. Учет детей и молодежи на 1.04.1954 г. (0-17 лет).</a:t>
            </a:r>
          </a:p>
        </p:txBody>
      </p:sp>
    </p:spTree>
    <p:extLst>
      <p:ext uri="{BB962C8B-B14F-4D97-AF65-F5344CB8AC3E}">
        <p14:creationId xmlns:p14="http://schemas.microsoft.com/office/powerpoint/2010/main" val="31578515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413950-49DA-4537-AF1A-791FC3F4D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>
                <a:solidFill>
                  <a:srgbClr val="FF0000"/>
                </a:solidFill>
              </a:rPr>
              <a:t>Решение о проведении Всесоюзной переписи 1959 г.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8076093-E3DB-41B1-AA4B-B837BAE708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Коллегия ЦСУ СССР 2.08.1956 г.</a:t>
            </a:r>
          </a:p>
          <a:p>
            <a:r>
              <a:rPr lang="ru-RU" dirty="0"/>
              <a:t>19.11.1956 г. предложение ЦСУ о проведении ВПН было вынесено на рассмотрение СМ СССР.</a:t>
            </a:r>
          </a:p>
          <a:p>
            <a:r>
              <a:rPr lang="ru-RU" dirty="0"/>
              <a:t>2.02.1957 г. решение СМ СССР о проведении ВПН.</a:t>
            </a:r>
          </a:p>
          <a:p>
            <a:r>
              <a:rPr lang="ru-RU" dirty="0"/>
              <a:t>5.05.1958 г. публикация официального Постановления СМ СССР о проведении ВПН.</a:t>
            </a:r>
          </a:p>
          <a:p>
            <a:r>
              <a:rPr lang="ru-RU" dirty="0"/>
              <a:t>4-8.07.1957 г. Всесоюзное совещание статистиков для обсуждения ВПН.</a:t>
            </a:r>
          </a:p>
        </p:txBody>
      </p:sp>
    </p:spTree>
    <p:extLst>
      <p:ext uri="{BB962C8B-B14F-4D97-AF65-F5344CB8AC3E}">
        <p14:creationId xmlns:p14="http://schemas.microsoft.com/office/powerpoint/2010/main" val="18956992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91D0974-3559-6AB8-4079-728C2170FE6E}"/>
              </a:ext>
            </a:extLst>
          </p:cNvPr>
          <p:cNvSpPr/>
          <p:nvPr/>
        </p:nvSpPr>
        <p:spPr>
          <a:xfrm>
            <a:off x="0" y="6351228"/>
            <a:ext cx="12192000" cy="506772"/>
          </a:xfrm>
          <a:prstGeom prst="rect">
            <a:avLst/>
          </a:prstGeom>
          <a:gradFill>
            <a:gsLst>
              <a:gs pos="0">
                <a:srgbClr val="128C91"/>
              </a:gs>
              <a:gs pos="100000">
                <a:srgbClr val="51A65D"/>
              </a:gs>
            </a:gsLst>
            <a:lin ang="498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t="2252"/>
          <a:stretch/>
        </p:blipFill>
        <p:spPr>
          <a:xfrm rot="192883">
            <a:off x="623392" y="1052736"/>
            <a:ext cx="5023752" cy="420032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3992" y="1124744"/>
            <a:ext cx="5868557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1984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80151C-5950-F85F-8DBE-81C16FA3F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1362926" cy="1143000"/>
          </a:xfrm>
        </p:spPr>
        <p:txBody>
          <a:bodyPr/>
          <a:lstStyle/>
          <a:p>
            <a:r>
              <a:rPr lang="ru-RU" sz="3200" dirty="0"/>
              <a:t>Итоги Всесоюзной переписи населения 1959 г., СССР, тыс. чел.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91D0974-3559-6AB8-4079-728C2170FE6E}"/>
              </a:ext>
            </a:extLst>
          </p:cNvPr>
          <p:cNvSpPr/>
          <p:nvPr/>
        </p:nvSpPr>
        <p:spPr>
          <a:xfrm>
            <a:off x="0" y="6351228"/>
            <a:ext cx="12192000" cy="506772"/>
          </a:xfrm>
          <a:prstGeom prst="rect">
            <a:avLst/>
          </a:prstGeom>
          <a:gradFill>
            <a:gsLst>
              <a:gs pos="0">
                <a:srgbClr val="128C91"/>
              </a:gs>
              <a:gs pos="100000">
                <a:srgbClr val="51A65D"/>
              </a:gs>
            </a:gsLst>
            <a:lin ang="498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Источник: Итоги Всесоюзной переписи населения 1959 г. СССР. М., 1962. С.17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9" t="6091" r="836" b="4976"/>
          <a:stretch/>
        </p:blipFill>
        <p:spPr>
          <a:xfrm rot="152804">
            <a:off x="647818" y="1993558"/>
            <a:ext cx="11274059" cy="2530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284464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80151C-5950-F85F-8DBE-81C16FA3F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Возрастная структура населения СССР по данным переписи 1959 г.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0055481"/>
              </p:ext>
            </p:extLst>
          </p:nvPr>
        </p:nvGraphicFramePr>
        <p:xfrm>
          <a:off x="407370" y="2276872"/>
          <a:ext cx="11593287" cy="1872208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1440158">
                  <a:extLst>
                    <a:ext uri="{9D8B030D-6E8A-4147-A177-3AD203B41FA5}">
                      <a16:colId xmlns:a16="http://schemas.microsoft.com/office/drawing/2014/main" val="2475922272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142820522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3814261177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3116848659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467262373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3235112072"/>
                    </a:ext>
                  </a:extLst>
                </a:gridCol>
                <a:gridCol w="1528171">
                  <a:extLst>
                    <a:ext uri="{9D8B030D-6E8A-4147-A177-3AD203B41FA5}">
                      <a16:colId xmlns:a16="http://schemas.microsoft.com/office/drawing/2014/main" val="1495810944"/>
                    </a:ext>
                  </a:extLst>
                </a:gridCol>
                <a:gridCol w="1288143">
                  <a:extLst>
                    <a:ext uri="{9D8B030D-6E8A-4147-A177-3AD203B41FA5}">
                      <a16:colId xmlns:a16="http://schemas.microsoft.com/office/drawing/2014/main" val="3543080502"/>
                    </a:ext>
                  </a:extLst>
                </a:gridCol>
                <a:gridCol w="1288143">
                  <a:extLst>
                    <a:ext uri="{9D8B030D-6E8A-4147-A177-3AD203B41FA5}">
                      <a16:colId xmlns:a16="http://schemas.microsoft.com/office/drawing/2014/main" val="2541308245"/>
                    </a:ext>
                  </a:extLst>
                </a:gridCol>
              </a:tblGrid>
              <a:tr h="936104">
                <a:tc>
                  <a:txBody>
                    <a:bodyPr/>
                    <a:lstStyle/>
                    <a:p>
                      <a:r>
                        <a:rPr lang="ru-RU" dirty="0"/>
                        <a:t>Возраст, лет</a:t>
                      </a:r>
                    </a:p>
                  </a:txBody>
                  <a:tcPr>
                    <a:solidFill>
                      <a:srgbClr val="13969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0-9</a:t>
                      </a:r>
                    </a:p>
                  </a:txBody>
                  <a:tcPr>
                    <a:solidFill>
                      <a:srgbClr val="13969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10-19</a:t>
                      </a:r>
                    </a:p>
                  </a:txBody>
                  <a:tcPr>
                    <a:solidFill>
                      <a:srgbClr val="13969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20-29</a:t>
                      </a:r>
                    </a:p>
                  </a:txBody>
                  <a:tcPr>
                    <a:solidFill>
                      <a:srgbClr val="13969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30-39</a:t>
                      </a:r>
                    </a:p>
                  </a:txBody>
                  <a:tcPr>
                    <a:solidFill>
                      <a:srgbClr val="13969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40-49</a:t>
                      </a:r>
                    </a:p>
                  </a:txBody>
                  <a:tcPr>
                    <a:solidFill>
                      <a:srgbClr val="13969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50-54</a:t>
                      </a:r>
                    </a:p>
                  </a:txBody>
                  <a:tcPr>
                    <a:solidFill>
                      <a:srgbClr val="13969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55-59</a:t>
                      </a:r>
                    </a:p>
                  </a:txBody>
                  <a:tcPr>
                    <a:solidFill>
                      <a:srgbClr val="13969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60 и старше</a:t>
                      </a:r>
                    </a:p>
                  </a:txBody>
                  <a:tcPr>
                    <a:solidFill>
                      <a:srgbClr val="13969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4823169"/>
                  </a:ext>
                </a:extLst>
              </a:tr>
              <a:tr h="936104">
                <a:tc>
                  <a:txBody>
                    <a:bodyPr/>
                    <a:lstStyle/>
                    <a:p>
                      <a:r>
                        <a:rPr lang="ru-RU" dirty="0"/>
                        <a:t>В процентах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22,2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15,2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18,4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14,7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10,9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5,0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4,2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9,4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6832456"/>
                  </a:ext>
                </a:extLst>
              </a:tr>
            </a:tbl>
          </a:graphicData>
        </a:graphic>
      </p:graphicFrame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91D0974-3559-6AB8-4079-728C2170FE6E}"/>
              </a:ext>
            </a:extLst>
          </p:cNvPr>
          <p:cNvSpPr/>
          <p:nvPr/>
        </p:nvSpPr>
        <p:spPr>
          <a:xfrm>
            <a:off x="0" y="6351228"/>
            <a:ext cx="12192000" cy="506772"/>
          </a:xfrm>
          <a:prstGeom prst="rect">
            <a:avLst/>
          </a:prstGeom>
          <a:gradFill>
            <a:gsLst>
              <a:gs pos="0">
                <a:srgbClr val="128C91"/>
              </a:gs>
              <a:gs pos="100000">
                <a:srgbClr val="51A65D"/>
              </a:gs>
            </a:gsLst>
            <a:lin ang="498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84052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работа UNECON\2020.02.13_презентация университет 90 лет АНГЛ\ПРЕЗЕНТАЦИЯ 2021 NEW\фото фон.jpg">
            <a:extLst>
              <a:ext uri="{FF2B5EF4-FFF2-40B4-BE49-F238E27FC236}">
                <a16:creationId xmlns:a16="http://schemas.microsoft.com/office/drawing/2014/main" id="{210737D7-3031-AFA1-65E7-F752B57EE1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275"/>
            <a:ext cx="12200910" cy="688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E857204F-0E02-BF09-BAB2-92BF94C96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1464" y="2766218"/>
            <a:ext cx="10515600" cy="1325563"/>
          </a:xfrm>
        </p:spPr>
        <p:txBody>
          <a:bodyPr/>
          <a:lstStyle/>
          <a:p>
            <a:r>
              <a:rPr lang="ru-RU" dirty="0"/>
              <a:t>Благодарю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9455089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EEA32807-0A2B-4A70-AB52-C4589FA10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/>
              <a:t>Переписи населения в России (Росстат), 2013, 2022 гг.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7BE25F3C-DF05-43F0-9C28-9634AF62E67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631504" y="1462666"/>
            <a:ext cx="3486209" cy="4845032"/>
          </a:xfrm>
        </p:spPr>
      </p:pic>
      <p:pic>
        <p:nvPicPr>
          <p:cNvPr id="10" name="Объект 9">
            <a:extLst>
              <a:ext uri="{FF2B5EF4-FFF2-40B4-BE49-F238E27FC236}">
                <a16:creationId xmlns:a16="http://schemas.microsoft.com/office/drawing/2014/main" id="{2FFE7381-6680-4966-86BC-EFA9AB6C2E6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248128" y="1593438"/>
            <a:ext cx="3384375" cy="4691001"/>
          </a:xfrm>
        </p:spPr>
      </p:pic>
    </p:spTree>
    <p:extLst>
      <p:ext uri="{BB962C8B-B14F-4D97-AF65-F5344CB8AC3E}">
        <p14:creationId xmlns:p14="http://schemas.microsoft.com/office/powerpoint/2010/main" val="19770473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80151C-5950-F85F-8DBE-81C16FA3F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Перепись 1939 г.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B65DA2E-158F-89AC-8B73-CAFCF9638F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078" y="1418955"/>
            <a:ext cx="10972800" cy="3705275"/>
          </a:xfrm>
        </p:spPr>
        <p:txBody>
          <a:bodyPr/>
          <a:lstStyle/>
          <a:p>
            <a:r>
              <a:rPr lang="ru-RU" dirty="0"/>
              <a:t>По переписи населения 1939 г. численность населения составила 170,6 млн чел. (на 17.01.1939 г.).</a:t>
            </a:r>
          </a:p>
          <a:p>
            <a:r>
              <a:rPr lang="ru-RU" dirty="0"/>
              <a:t>Городское население – 33%.</a:t>
            </a:r>
          </a:p>
          <a:p>
            <a:r>
              <a:rPr lang="ru-RU" dirty="0"/>
              <a:t>Лозунги: </a:t>
            </a:r>
          </a:p>
          <a:p>
            <a:pPr marL="0" indent="0">
              <a:buNone/>
            </a:pPr>
            <a:r>
              <a:rPr lang="ru-RU" dirty="0"/>
              <a:t>-«Долг каждого гражданина пройти перепись и дать правильные ответы на все вопросы переписного листа»;</a:t>
            </a:r>
          </a:p>
          <a:p>
            <a:pPr marL="0" indent="0">
              <a:buNone/>
            </a:pPr>
            <a:r>
              <a:rPr lang="ru-RU" dirty="0"/>
              <a:t>- «Любой из заполненных переписных листов будет краткой и яркой повестью о жизни замечательных советских людей».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91D0974-3559-6AB8-4079-728C2170FE6E}"/>
              </a:ext>
            </a:extLst>
          </p:cNvPr>
          <p:cNvSpPr/>
          <p:nvPr/>
        </p:nvSpPr>
        <p:spPr>
          <a:xfrm>
            <a:off x="0" y="6351228"/>
            <a:ext cx="12192000" cy="506772"/>
          </a:xfrm>
          <a:prstGeom prst="rect">
            <a:avLst/>
          </a:prstGeom>
          <a:gradFill>
            <a:gsLst>
              <a:gs pos="0">
                <a:srgbClr val="128C91"/>
              </a:gs>
              <a:gs pos="100000">
                <a:srgbClr val="51A65D"/>
              </a:gs>
            </a:gsLst>
            <a:lin ang="498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56170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FBE565-B8C5-EDEE-473E-25F71BC96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/>
              <a:t>Количество выданных продовольственных карточек (тыс.)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47528" y="1340768"/>
            <a:ext cx="8516614" cy="4675564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5B2B34F-6842-28C9-C35D-F2395982A54B}"/>
              </a:ext>
            </a:extLst>
          </p:cNvPr>
          <p:cNvSpPr/>
          <p:nvPr/>
        </p:nvSpPr>
        <p:spPr>
          <a:xfrm>
            <a:off x="0" y="6351228"/>
            <a:ext cx="12192000" cy="506772"/>
          </a:xfrm>
          <a:prstGeom prst="rect">
            <a:avLst/>
          </a:prstGeom>
          <a:gradFill>
            <a:gsLst>
              <a:gs pos="0">
                <a:srgbClr val="128C91"/>
              </a:gs>
              <a:gs pos="100000">
                <a:srgbClr val="51A65D"/>
              </a:gs>
            </a:gsLst>
            <a:lin ang="498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/>
              <a:t>По данным статистического сборника «Народное хозяйство СССР в Великой Отечественной войне 1941–1945 гг.», подготовленного под грифом «Совершенно секретно» в качестве Приложения к еже" недельному Статистическому бюллетеню ЦСУ СССР № 41 (540) от 11 ноября 1959 г. (см.: РГАЭ, ф. 1562, оп. 41, д. 239, л. 222). Цит. Савченко П.В., Блесков Д.А. Государственная система снабжения населения в годы Великой Отечественной войны // Вестник экономической безопасности. 2010. №8.</a:t>
            </a:r>
          </a:p>
        </p:txBody>
      </p:sp>
    </p:spTree>
    <p:extLst>
      <p:ext uri="{BB962C8B-B14F-4D97-AF65-F5344CB8AC3E}">
        <p14:creationId xmlns:p14="http://schemas.microsoft.com/office/powerpoint/2010/main" val="13942823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79776" y="0"/>
            <a:ext cx="47373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7617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80151C-5950-F85F-8DBE-81C16FA3F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2601"/>
            <a:ext cx="10972800" cy="1143000"/>
          </a:xfrm>
        </p:spPr>
        <p:txBody>
          <a:bodyPr/>
          <a:lstStyle/>
          <a:p>
            <a:r>
              <a:rPr lang="ru-RU" dirty="0"/>
              <a:t>Состояние железнодорожного транспорта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B65DA2E-158F-89AC-8B73-CAFCF9638F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480" y="1052736"/>
            <a:ext cx="11247040" cy="3705275"/>
          </a:xfrm>
        </p:spPr>
        <p:txBody>
          <a:bodyPr/>
          <a:lstStyle/>
          <a:p>
            <a:r>
              <a:rPr lang="ru-RU" dirty="0"/>
              <a:t>Поставка в 1940 г. новых паровозов составила 68,5% от плана, пассажирских вагонов – 47,6%, товарных вагонов в зависимости от их типа от 32 до 80%. В целом план модернизации подвижного состава был выполнен на 40%. </a:t>
            </a:r>
          </a:p>
          <a:p>
            <a:r>
              <a:rPr lang="ru-RU" dirty="0"/>
              <a:t>Накануне Великой Отечественной войны 60% пассажирского парка приходилось на вагоны, построенные еще до 1914 г. В 1940 г. на железных дорогах СССР находились в эксплуатации грузовые вагоны постройки до 1883 г. Их возраст, следовательно, превышал 57 лет, тогда как средний срок службы грузового вагона составлял 45 лет.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91D0974-3559-6AB8-4079-728C2170FE6E}"/>
              </a:ext>
            </a:extLst>
          </p:cNvPr>
          <p:cNvSpPr/>
          <p:nvPr/>
        </p:nvSpPr>
        <p:spPr>
          <a:xfrm>
            <a:off x="0" y="6351228"/>
            <a:ext cx="12192000" cy="506772"/>
          </a:xfrm>
          <a:prstGeom prst="rect">
            <a:avLst/>
          </a:prstGeom>
          <a:gradFill>
            <a:gsLst>
              <a:gs pos="0">
                <a:srgbClr val="128C91"/>
              </a:gs>
              <a:gs pos="100000">
                <a:srgbClr val="51A65D"/>
              </a:gs>
            </a:gsLst>
            <a:lin ang="498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9827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80151C-5950-F85F-8DBE-81C16FA3F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2601"/>
            <a:ext cx="10972800" cy="1143000"/>
          </a:xfrm>
        </p:spPr>
        <p:txBody>
          <a:bodyPr/>
          <a:lstStyle/>
          <a:p>
            <a:r>
              <a:rPr lang="ru-RU" dirty="0"/>
              <a:t>А. Блок. На железной дороге, 1910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B65DA2E-158F-89AC-8B73-CAFCF9638F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1704" y="1907095"/>
            <a:ext cx="8071792" cy="3705275"/>
          </a:xfrm>
        </p:spPr>
        <p:txBody>
          <a:bodyPr/>
          <a:lstStyle/>
          <a:p>
            <a:pPr marL="0" indent="0">
              <a:buNone/>
            </a:pPr>
            <a:r>
              <a:rPr lang="ru-RU" i="1" dirty="0"/>
              <a:t>Вагоны шли привычной линией,</a:t>
            </a:r>
          </a:p>
          <a:p>
            <a:pPr marL="0" indent="0">
              <a:buNone/>
            </a:pPr>
            <a:r>
              <a:rPr lang="ru-RU" i="1" dirty="0"/>
              <a:t>Подрагивали и скрипели;</a:t>
            </a:r>
          </a:p>
          <a:p>
            <a:pPr marL="0" indent="0">
              <a:buNone/>
            </a:pPr>
            <a:r>
              <a:rPr lang="ru-RU" i="1" dirty="0"/>
              <a:t>Молчали желтые и синие;</a:t>
            </a:r>
          </a:p>
          <a:p>
            <a:pPr marL="0" indent="0">
              <a:buNone/>
            </a:pPr>
            <a:r>
              <a:rPr lang="ru-RU" i="1" dirty="0"/>
              <a:t>В зеленых плакали и пели.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91D0974-3559-6AB8-4079-728C2170FE6E}"/>
              </a:ext>
            </a:extLst>
          </p:cNvPr>
          <p:cNvSpPr/>
          <p:nvPr/>
        </p:nvSpPr>
        <p:spPr>
          <a:xfrm>
            <a:off x="0" y="6351228"/>
            <a:ext cx="12192000" cy="506772"/>
          </a:xfrm>
          <a:prstGeom prst="rect">
            <a:avLst/>
          </a:prstGeom>
          <a:gradFill>
            <a:gsLst>
              <a:gs pos="0">
                <a:srgbClr val="128C91"/>
              </a:gs>
              <a:gs pos="100000">
                <a:srgbClr val="51A65D"/>
              </a:gs>
            </a:gsLst>
            <a:lin ang="498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278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80151C-5950-F85F-8DBE-81C16FA3F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2601"/>
            <a:ext cx="10972800" cy="1143000"/>
          </a:xfrm>
        </p:spPr>
        <p:txBody>
          <a:bodyPr/>
          <a:lstStyle/>
          <a:p>
            <a:r>
              <a:rPr lang="ru-RU" dirty="0"/>
              <a:t>Обновление парка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B65DA2E-158F-89AC-8B73-CAFCF9638F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480" y="1052736"/>
            <a:ext cx="11247040" cy="3705275"/>
          </a:xfrm>
        </p:spPr>
        <p:txBody>
          <a:bodyPr/>
          <a:lstStyle/>
          <a:p>
            <a:r>
              <a:rPr lang="ru-RU" dirty="0"/>
              <a:t>В целях пополнения парка паровозов Народный комиссариат путей сообщения принял решение о заказе паровозов в США.</a:t>
            </a:r>
          </a:p>
          <a:p>
            <a:r>
              <a:rPr lang="ru-RU" dirty="0"/>
              <a:t>В 1943-1944 гг. поступило 197 паровозов мощностью около 1000 </a:t>
            </a:r>
            <a:r>
              <a:rPr lang="ru-RU" dirty="0" err="1"/>
              <a:t>л.с</a:t>
            </a:r>
            <a:r>
              <a:rPr lang="ru-RU" dirty="0"/>
              <a:t>. В 1944-1946 гг. поступило 2047 паровозов, мощность которых в два раза превышала ранее полученную. </a:t>
            </a:r>
          </a:p>
          <a:p>
            <a:r>
              <a:rPr lang="ru-RU" dirty="0"/>
              <a:t>Кроме того, в это же время из США прибыло 98 тепловозов.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91D0974-3559-6AB8-4079-728C2170FE6E}"/>
              </a:ext>
            </a:extLst>
          </p:cNvPr>
          <p:cNvSpPr/>
          <p:nvPr/>
        </p:nvSpPr>
        <p:spPr>
          <a:xfrm>
            <a:off x="0" y="6351228"/>
            <a:ext cx="12192000" cy="506772"/>
          </a:xfrm>
          <a:prstGeom prst="rect">
            <a:avLst/>
          </a:prstGeom>
          <a:gradFill>
            <a:gsLst>
              <a:gs pos="0">
                <a:srgbClr val="128C91"/>
              </a:gs>
              <a:gs pos="100000">
                <a:srgbClr val="51A65D"/>
              </a:gs>
            </a:gsLst>
            <a:lin ang="498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7649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80151C-5950-F85F-8DBE-81C16FA3F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2601"/>
            <a:ext cx="10972800" cy="1143000"/>
          </a:xfrm>
        </p:spPr>
        <p:txBody>
          <a:bodyPr/>
          <a:lstStyle/>
          <a:p>
            <a:r>
              <a:rPr lang="ru-RU" dirty="0"/>
              <a:t>Состояние в 1942 г.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B65DA2E-158F-89AC-8B73-CAFCF9638F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480" y="1052736"/>
            <a:ext cx="11247040" cy="3705275"/>
          </a:xfrm>
        </p:spPr>
        <p:txBody>
          <a:bodyPr/>
          <a:lstStyle/>
          <a:p>
            <a:r>
              <a:rPr lang="ru-RU" dirty="0"/>
              <a:t>Наиболее трудным для железных дорог был 1942 г. Была оккупирована огромная территория страны, где до войны проживало около 40% всего населения СССР. С мая 1941 до сентябрь 1942 г. действующая железнодорожная сеть сократилась с 106,1 тыс. км до 61,8 тыс. км. Парк паровозов уменьшился на 14%, а товарных вагонов – на 21%.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91D0974-3559-6AB8-4079-728C2170FE6E}"/>
              </a:ext>
            </a:extLst>
          </p:cNvPr>
          <p:cNvSpPr/>
          <p:nvPr/>
        </p:nvSpPr>
        <p:spPr>
          <a:xfrm>
            <a:off x="0" y="6351228"/>
            <a:ext cx="12192000" cy="506772"/>
          </a:xfrm>
          <a:prstGeom prst="rect">
            <a:avLst/>
          </a:prstGeom>
          <a:gradFill>
            <a:gsLst>
              <a:gs pos="0">
                <a:srgbClr val="128C91"/>
              </a:gs>
              <a:gs pos="100000">
                <a:srgbClr val="51A65D"/>
              </a:gs>
            </a:gsLst>
            <a:lin ang="498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Источник: ЦА МПС. Ф. 33-а. Оп.1. Д.4. Д.203; Д.74. Л.8.</a:t>
            </a:r>
          </a:p>
        </p:txBody>
      </p:sp>
    </p:spTree>
    <p:extLst>
      <p:ext uri="{BB962C8B-B14F-4D97-AF65-F5344CB8AC3E}">
        <p14:creationId xmlns:p14="http://schemas.microsoft.com/office/powerpoint/2010/main" val="176816265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>
          <a:gsLst>
            <a:gs pos="0">
              <a:srgbClr val="128C91"/>
            </a:gs>
            <a:gs pos="100000">
              <a:srgbClr val="51A65D"/>
            </a:gs>
          </a:gsLst>
          <a:lin ang="4980000" scaled="0"/>
        </a:gradFill>
        <a:ln>
          <a:noFill/>
        </a:ln>
      </a:spPr>
      <a:bodyPr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17054</TotalTime>
  <Words>793</Words>
  <Application>Microsoft Office PowerPoint</Application>
  <PresentationFormat>Широкоэкранный</PresentationFormat>
  <Paragraphs>70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1" baseType="lpstr">
      <vt:lpstr>Calibri</vt:lpstr>
      <vt:lpstr>Arial</vt:lpstr>
      <vt:lpstr>Тема Office</vt:lpstr>
      <vt:lpstr>Как собирались данные о населении в годы Великой отечественной войны и в послевоенный период  ( 1941 - 1958 г.)</vt:lpstr>
      <vt:lpstr>Переписи населения в России (Росстат), 2013, 2022 гг.</vt:lpstr>
      <vt:lpstr>Перепись 1939 г.</vt:lpstr>
      <vt:lpstr>Количество выданных продовольственных карточек (тыс.)</vt:lpstr>
      <vt:lpstr>Презентация PowerPoint</vt:lpstr>
      <vt:lpstr>Состояние железнодорожного транспорта</vt:lpstr>
      <vt:lpstr>А. Блок. На железной дороге, 1910</vt:lpstr>
      <vt:lpstr>Обновление парка </vt:lpstr>
      <vt:lpstr>Состояние в 1942 г.</vt:lpstr>
      <vt:lpstr>Эксплуатационная длина железных дорог МПС на конец года</vt:lpstr>
      <vt:lpstr>Перевозки грузов железнодорожным транспортом МПС</vt:lpstr>
      <vt:lpstr>Перевозки пассажиров железнодорожным транспортом МПС</vt:lpstr>
      <vt:lpstr>Учеты населения</vt:lpstr>
      <vt:lpstr>Решение о проведении Всесоюзной переписи 1959 г.</vt:lpstr>
      <vt:lpstr>Презентация PowerPoint</vt:lpstr>
      <vt:lpstr>Итоги Всесоюзной переписи населения 1959 г., СССР, тыс. чел.</vt:lpstr>
      <vt:lpstr>Возрастная структура населения СССР по данным переписи 1959 г.</vt:lpstr>
      <vt:lpstr>Благодарю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sidorova.v</dc:creator>
  <cp:lastModifiedBy>Пономаренко Елена Николаевна</cp:lastModifiedBy>
  <cp:revision>736</cp:revision>
  <cp:lastPrinted>2023-11-24T14:48:25Z</cp:lastPrinted>
  <dcterms:created xsi:type="dcterms:W3CDTF">2016-07-14T12:34:36Z</dcterms:created>
  <dcterms:modified xsi:type="dcterms:W3CDTF">2023-11-26T19:20:55Z</dcterms:modified>
</cp:coreProperties>
</file>