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1" r:id="rId2"/>
    <p:sldId id="376" r:id="rId3"/>
    <p:sldId id="374" r:id="rId4"/>
    <p:sldId id="375" r:id="rId5"/>
    <p:sldId id="379" r:id="rId6"/>
    <p:sldId id="378" r:id="rId7"/>
    <p:sldId id="372" r:id="rId8"/>
    <p:sldId id="366" r:id="rId9"/>
    <p:sldId id="367" r:id="rId10"/>
    <p:sldId id="368" r:id="rId11"/>
    <p:sldId id="373" r:id="rId12"/>
    <p:sldId id="380" r:id="rId13"/>
    <p:sldId id="370" r:id="rId14"/>
    <p:sldId id="3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3469" autoAdjust="0"/>
  </p:normalViewPr>
  <p:slideViewPr>
    <p:cSldViewPr>
      <p:cViewPr varScale="1">
        <p:scale>
          <a:sx n="71" d="100"/>
          <a:sy n="71" d="100"/>
        </p:scale>
        <p:origin x="85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32284-0F1A-4A9E-82C2-A9DD62129BDF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2DD6E-E970-4BBE-B610-25424B7E57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5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DD6E-E970-4BBE-B610-25424B7E573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95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0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80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17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8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3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9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2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6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7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46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65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340E9-7956-4DF5-BAB7-6D7FA83815A2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A540A-E828-4E61-AF2C-C2F6946CA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1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ота UNECON\2020.02.13_презентация университет 90 лет АНГЛ\ПРЕЗЕНТАЦИЯ 2021 NEW\бок фио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" y="0"/>
            <a:ext cx="12150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0" y="2132856"/>
            <a:ext cx="9289032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 собирались данные о населении в годы </a:t>
            </a:r>
            <a:r>
              <a:rPr lang="ru-RU" b="1"/>
              <a:t>Великой Отечественной </a:t>
            </a:r>
            <a:r>
              <a:rPr lang="ru-RU" b="1" dirty="0"/>
              <a:t>войны </a:t>
            </a:r>
            <a:br>
              <a:rPr lang="ru-RU" b="1" dirty="0"/>
            </a:br>
            <a:r>
              <a:rPr lang="ru-RU" b="1" dirty="0"/>
              <a:t>и в послевоенный период </a:t>
            </a:r>
            <a:br>
              <a:rPr lang="ru-RU" b="1" dirty="0"/>
            </a:br>
            <a:r>
              <a:rPr lang="ru-RU" b="1" dirty="0"/>
              <a:t>( 1941 - 1958 г.)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399C6-E289-4BD0-9049-7AE29A0A0148}"/>
              </a:ext>
            </a:extLst>
          </p:cNvPr>
          <p:cNvSpPr txBox="1"/>
          <p:nvPr/>
        </p:nvSpPr>
        <p:spPr>
          <a:xfrm>
            <a:off x="2639616" y="6211669"/>
            <a:ext cx="512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28 </a:t>
            </a:r>
            <a:r>
              <a:rPr lang="ru-RU" b="1" dirty="0"/>
              <a:t>ноября 2023 г.</a:t>
            </a:r>
          </a:p>
          <a:p>
            <a:pPr algn="ctr"/>
            <a:r>
              <a:rPr lang="ru-RU" b="1" dirty="0"/>
              <a:t>Москва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F35D5A0-42D1-40C2-880A-C53300474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597616"/>
            <a:ext cx="8353003" cy="1351664"/>
          </a:xfrm>
        </p:spPr>
        <p:txBody>
          <a:bodyPr rtlCol="0">
            <a:normAutofit fontScale="85000" lnSpcReduction="20000"/>
          </a:bodyPr>
          <a:lstStyle/>
          <a:p>
            <a:pPr algn="r"/>
            <a:r>
              <a:rPr lang="ru-RU" sz="2000" b="1" dirty="0"/>
              <a:t>И.И. Елисеева</a:t>
            </a:r>
          </a:p>
          <a:p>
            <a:pPr algn="r">
              <a:lnSpc>
                <a:spcPct val="100000"/>
              </a:lnSpc>
            </a:pPr>
            <a:r>
              <a:rPr lang="ru-RU" sz="2000" b="1" dirty="0"/>
              <a:t>чл.-корр. РАН, д.э.н., профессор кафедры статистики и эконометрики </a:t>
            </a:r>
            <a:r>
              <a:rPr lang="ru-RU" sz="2000" b="1" dirty="0" err="1"/>
              <a:t>СПбГЭУ</a:t>
            </a:r>
            <a:r>
              <a:rPr lang="ru-RU" sz="2000" b="1" dirty="0"/>
              <a:t> /</a:t>
            </a:r>
          </a:p>
          <a:p>
            <a:pPr algn="r">
              <a:lnSpc>
                <a:spcPct val="100000"/>
              </a:lnSpc>
            </a:pPr>
            <a:r>
              <a:rPr lang="ru-RU" sz="2000" b="1" dirty="0"/>
              <a:t>СИ РАН-филиал ФНИСЦ РАН, </a:t>
            </a:r>
          </a:p>
          <a:p>
            <a:pPr algn="r">
              <a:lnSpc>
                <a:spcPct val="100000"/>
              </a:lnSpc>
            </a:pPr>
            <a:r>
              <a:rPr lang="ru-RU" sz="2000" b="1" dirty="0"/>
              <a:t>Н.Ю. Черепенина</a:t>
            </a:r>
          </a:p>
          <a:p>
            <a:pPr algn="r">
              <a:lnSpc>
                <a:spcPct val="100000"/>
              </a:lnSpc>
            </a:pPr>
            <a:r>
              <a:rPr lang="ru-RU" sz="2000" b="1" dirty="0"/>
              <a:t>Центральный государственный архив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234789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Перерегистрация была проведена в пригородных районах Ленинграда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24744"/>
            <a:ext cx="7596000" cy="55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05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31431"/>
            <a:ext cx="4572000" cy="66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40016" y="1412776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Для балансового расчета численности населения по Ленинградской области за 1941 – 1945 гг. использованы документы 7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28486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04664"/>
            <a:ext cx="3742963" cy="58531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408" y="1124744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После войны в связи с отказом о проведении переписи населения для получения данных о возрастном и половом составе взрослого населения (18 лет и старше) стали использовать списки избирателей по выборам в Верховные Советы союзных республик.</a:t>
            </a:r>
          </a:p>
        </p:txBody>
      </p:sp>
    </p:spTree>
    <p:extLst>
      <p:ext uri="{BB962C8B-B14F-4D97-AF65-F5344CB8AC3E}">
        <p14:creationId xmlns:p14="http://schemas.microsoft.com/office/powerpoint/2010/main" val="39129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1" t="4861"/>
          <a:stretch/>
        </p:blipFill>
        <p:spPr>
          <a:xfrm>
            <a:off x="4094468" y="1970703"/>
            <a:ext cx="3221971" cy="4563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7" y="1002221"/>
            <a:ext cx="3312000" cy="4661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692696"/>
            <a:ext cx="2988000" cy="4606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9593" y="0"/>
            <a:ext cx="3905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Также проводилась работы по подсчеты детей и молодежи в возрасте до 18 лет по городам и городским поселениям</a:t>
            </a:r>
          </a:p>
        </p:txBody>
      </p:sp>
    </p:spTree>
    <p:extLst>
      <p:ext uri="{BB962C8B-B14F-4D97-AF65-F5344CB8AC3E}">
        <p14:creationId xmlns:p14="http://schemas.microsoft.com/office/powerpoint/2010/main" val="113191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44" y="2348880"/>
            <a:ext cx="7652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0651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9951" r="4448" b="8652"/>
          <a:stretch/>
        </p:blipFill>
        <p:spPr>
          <a:xfrm>
            <a:off x="5015880" y="1196752"/>
            <a:ext cx="6299736" cy="5095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400" y="764704"/>
            <a:ext cx="39604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 1941 году ЦСУ Госплана СССР оказалось разделенной на три части.</a:t>
            </a:r>
          </a:p>
          <a:p>
            <a:pPr algn="ctr"/>
            <a:r>
              <a:rPr lang="ru-RU" sz="2400" dirty="0"/>
              <a:t>С июля 1941 г. свыше ста сотрудников были направлены в г. Томск.</a:t>
            </a:r>
          </a:p>
          <a:p>
            <a:pPr algn="ctr"/>
            <a:r>
              <a:rPr lang="ru-RU" sz="2400" dirty="0"/>
              <a:t>В октябре – ЦСУ было эвакуировано в г. Куйбышев.</a:t>
            </a:r>
          </a:p>
          <a:p>
            <a:pPr algn="ctr"/>
            <a:r>
              <a:rPr lang="ru-RU" sz="2400" dirty="0"/>
              <a:t>В Москве осталась оперативная группа </a:t>
            </a:r>
          </a:p>
          <a:p>
            <a:pPr algn="ctr"/>
            <a:r>
              <a:rPr lang="ru-RU" sz="2400" dirty="0"/>
              <a:t>из 40 человек.</a:t>
            </a:r>
          </a:p>
          <a:p>
            <a:pPr algn="ctr"/>
            <a:r>
              <a:rPr lang="ru-RU" sz="2400" dirty="0"/>
              <a:t>Только к марту 1942 г. большая часть  сотрудников ЦСУ вернулось в столицу, но в Томске осталась оперативная группа.</a:t>
            </a:r>
          </a:p>
        </p:txBody>
      </p:sp>
    </p:spTree>
    <p:extLst>
      <p:ext uri="{BB962C8B-B14F-4D97-AF65-F5344CB8AC3E}">
        <p14:creationId xmlns:p14="http://schemas.microsoft.com/office/powerpoint/2010/main" val="92063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96752"/>
            <a:ext cx="3240000" cy="4847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730" r="1506" b="497"/>
          <a:stretch/>
        </p:blipFill>
        <p:spPr>
          <a:xfrm>
            <a:off x="335360" y="476671"/>
            <a:ext cx="3191611" cy="4792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6781" r="2127" b="3391"/>
          <a:stretch/>
        </p:blipFill>
        <p:spPr>
          <a:xfrm>
            <a:off x="4007768" y="2875775"/>
            <a:ext cx="7992888" cy="3816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3672" y="37504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Естественное движение населения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6080" y="1397215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Основным источником сведений об естественном движении населения были органы </a:t>
            </a:r>
            <a:r>
              <a:rPr lang="ru-RU" b="1" dirty="0" err="1"/>
              <a:t>ЗАГСа</a:t>
            </a:r>
            <a:r>
              <a:rPr lang="ru-RU" b="1" dirty="0"/>
              <a:t>, которые подчинялись НКВД</a:t>
            </a:r>
          </a:p>
        </p:txBody>
      </p:sp>
    </p:spTree>
    <p:extLst>
      <p:ext uri="{BB962C8B-B14F-4D97-AF65-F5344CB8AC3E}">
        <p14:creationId xmlns:p14="http://schemas.microsoft.com/office/powerpoint/2010/main" val="265004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88640"/>
            <a:ext cx="4716000" cy="6482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11424" y="404664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Механическое движение населения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440" y="1268760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Первоначально учет огромной массы эвакуированных должно было осуществлять  Переселенческое управление при СНК СССР. Кроме того, в городах создавались эвакуационные комиссии.</a:t>
            </a:r>
          </a:p>
          <a:p>
            <a:pPr algn="ctr"/>
            <a:r>
              <a:rPr lang="ru-RU" b="1" dirty="0"/>
              <a:t>В январе 1942 г. учет был возложен на Управление по эвакуации населения при Совете по эвакуации.</a:t>
            </a:r>
          </a:p>
          <a:p>
            <a:pPr algn="ctr"/>
            <a:r>
              <a:rPr lang="ru-RU" b="1" dirty="0"/>
              <a:t>Учет механического движения населения осуществлялся также милицией.</a:t>
            </a:r>
          </a:p>
          <a:p>
            <a:pPr algn="ctr"/>
            <a:r>
              <a:rPr lang="ru-RU" b="1" dirty="0"/>
              <a:t>Весной 1942 г. вся работа фактически была сосредоточена в органах НКВД.</a:t>
            </a:r>
          </a:p>
        </p:txBody>
      </p:sp>
    </p:spTree>
    <p:extLst>
      <p:ext uri="{BB962C8B-B14F-4D97-AF65-F5344CB8AC3E}">
        <p14:creationId xmlns:p14="http://schemas.microsoft.com/office/powerpoint/2010/main" val="38809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382283"/>
            <a:ext cx="4320000" cy="6046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1504" y="382283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Расчеты численности населения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4595" r="5252" b="1985"/>
          <a:stretch/>
        </p:blipFill>
        <p:spPr>
          <a:xfrm>
            <a:off x="896649" y="2562402"/>
            <a:ext cx="2268000" cy="3952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7312" y="2371228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14 мая 1942 г. ЦСУ направил в статистические управления циркулярное письмо, где указал, что некоторые управления определение численности населения подменяют простым заимствованием данных органов Наркомата торговли о числе выданных карточек. Не совпадают данные: 1) загородники (работают в городе, живут в селе); 2) колхозники, живущие в городе, но карточки не получающие; 3) некоторые другие граждане. Возможен двойной счет. Число карточек больше фактической численности населения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384" y="964511"/>
            <a:ext cx="6506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 января 1942 г. установлено предоставление в ЦСУ расчетов численности наличного населения на 1 число месяца.</a:t>
            </a:r>
          </a:p>
          <a:p>
            <a:r>
              <a:rPr lang="ru-RU" b="1" dirty="0"/>
              <a:t>Источники: сведения о выдаче продовольственных карточек, о числе эвакуированных (от </a:t>
            </a:r>
            <a:r>
              <a:rPr lang="ru-RU" b="1" dirty="0" err="1"/>
              <a:t>эвакоотделов</a:t>
            </a:r>
            <a:r>
              <a:rPr lang="ru-RU" b="1" dirty="0"/>
              <a:t>), предположительные данные о естественном приросте, «все другие материалы».</a:t>
            </a:r>
          </a:p>
        </p:txBody>
      </p:sp>
    </p:spTree>
    <p:extLst>
      <p:ext uri="{BB962C8B-B14F-4D97-AF65-F5344CB8AC3E}">
        <p14:creationId xmlns:p14="http://schemas.microsoft.com/office/powerpoint/2010/main" val="51615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583853"/>
            <a:ext cx="1692000" cy="29954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789040"/>
            <a:ext cx="2016000" cy="2861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448" y="908720"/>
            <a:ext cx="10441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мая 1942г.начальник ЦСУ В. Н. </a:t>
            </a:r>
            <a:r>
              <a:rPr lang="ru-RU" dirty="0" err="1"/>
              <a:t>Старовский</a:t>
            </a:r>
            <a:r>
              <a:rPr lang="ru-RU" dirty="0"/>
              <a:t> обратился к заместителю председателя СНК Л. П. Берии с обширной запиской «Об улучшении работы органов милиции по статистке населения».</a:t>
            </a:r>
          </a:p>
          <a:p>
            <a:r>
              <a:rPr lang="ru-RU" dirty="0"/>
              <a:t>В записке констатировалось, что в Главном управлении милиции НКВД СССР «сосредоточена регистрация всех важнейших изменений в составе населения (кроме учета, осуществляемого органами Наркомата обороны), а именно регистрация актов гражданского состояния, прописки и выписки граждан, текущих изменений в составе эвакуированного населения…Вопросы эти решаются различными частями ГУМ  и организационно разобщены. отсюда вытекает желательность объединения различных видов регистрации населения. Для это цели, по мнению ЦСУ,  необходимо организовать отдел, который объединил бы руководство всеми вопросами регистрации и статистики населения»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704" y="414908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27 мая 1942 г. Главное управление милиции НКВД СССР отправило в ЦСУ письмо о нецелесообразности создания такого отдела, так как «органы милиции только помогают учету населения, но сами заниматься обобщением этих данных не могут»</a:t>
            </a:r>
          </a:p>
        </p:txBody>
      </p:sp>
    </p:spTree>
    <p:extLst>
      <p:ext uri="{BB962C8B-B14F-4D97-AF65-F5344CB8AC3E}">
        <p14:creationId xmlns:p14="http://schemas.microsoft.com/office/powerpoint/2010/main" val="85449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1989" b="31906"/>
          <a:stretch/>
        </p:blipFill>
        <p:spPr>
          <a:xfrm>
            <a:off x="8256240" y="2924945"/>
            <a:ext cx="3528392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" t="898" r="2115" b="1"/>
          <a:stretch/>
        </p:blipFill>
        <p:spPr>
          <a:xfrm>
            <a:off x="356838" y="814038"/>
            <a:ext cx="3578521" cy="5440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622" b="3357"/>
          <a:stretch/>
        </p:blipFill>
        <p:spPr>
          <a:xfrm>
            <a:off x="4367808" y="1268760"/>
            <a:ext cx="3566060" cy="532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1834" y="349205"/>
            <a:ext cx="5508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Расхождения между данными государственной статистики и милиции</a:t>
            </a:r>
          </a:p>
        </p:txBody>
      </p:sp>
    </p:spTree>
    <p:extLst>
      <p:ext uri="{BB962C8B-B14F-4D97-AF65-F5344CB8AC3E}">
        <p14:creationId xmlns:p14="http://schemas.microsoft.com/office/powerpoint/2010/main" val="2030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347638"/>
          </a:xfrm>
        </p:spPr>
        <p:txBody>
          <a:bodyPr>
            <a:noAutofit/>
          </a:bodyPr>
          <a:lstStyle/>
          <a:p>
            <a:r>
              <a:rPr lang="ru-RU" sz="2400" dirty="0"/>
              <a:t>Перерегистрация паспортов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25" y="950944"/>
            <a:ext cx="6192012" cy="44973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0887" y="1412776"/>
            <a:ext cx="4608511" cy="4691063"/>
          </a:xfrm>
        </p:spPr>
        <p:txBody>
          <a:bodyPr>
            <a:normAutofit/>
          </a:bodyPr>
          <a:lstStyle/>
          <a:p>
            <a:r>
              <a:rPr lang="ru-RU" sz="2000" b="1" dirty="0"/>
              <a:t>21 февраля 1942 г. ГКО  принял решение «О перерегистрации паспортов у граждан, проживающих в режимных  местностях, закрытых зонах и пограничной полосе Союза ССР и наклейке на них контрольных листков»</a:t>
            </a:r>
          </a:p>
          <a:p>
            <a:endParaRPr lang="ru-RU" sz="2000" b="1" dirty="0"/>
          </a:p>
          <a:p>
            <a:r>
              <a:rPr lang="ru-RU" sz="2000" b="1" dirty="0"/>
              <a:t>Проверены паспорта  12 795 928 чел.</a:t>
            </a:r>
          </a:p>
        </p:txBody>
      </p:sp>
    </p:spTree>
    <p:extLst>
      <p:ext uri="{BB962C8B-B14F-4D97-AF65-F5344CB8AC3E}">
        <p14:creationId xmlns:p14="http://schemas.microsoft.com/office/powerpoint/2010/main" val="242380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96752"/>
            <a:ext cx="7668691" cy="55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1504" y="9486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Ленинградские статистики провели разработку  материалов  перерегистрации паспортов по нескольким показателям</a:t>
            </a:r>
          </a:p>
        </p:txBody>
      </p:sp>
    </p:spTree>
    <p:extLst>
      <p:ext uri="{BB962C8B-B14F-4D97-AF65-F5344CB8AC3E}">
        <p14:creationId xmlns:p14="http://schemas.microsoft.com/office/powerpoint/2010/main" val="352228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1394</TotalTime>
  <Words>650</Words>
  <Application>Microsoft Office PowerPoint</Application>
  <PresentationFormat>Широкоэкранный</PresentationFormat>
  <Paragraphs>40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Как собирались данные о населении в годы Великой Отечественной войны  и в послевоенный период  ( 1941 - 1958 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Перерегистрация паспортов</vt:lpstr>
      <vt:lpstr>Презентация PowerPoint</vt:lpstr>
      <vt:lpstr>Перерегистрация была проведена в пригородных районах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передачи текста и археографическая обработка документов</dc:title>
  <dc:creator>Надя</dc:creator>
  <cp:lastModifiedBy>Пономаренко Елена Николаевна</cp:lastModifiedBy>
  <cp:revision>347</cp:revision>
  <dcterms:created xsi:type="dcterms:W3CDTF">2013-08-07T17:32:56Z</dcterms:created>
  <dcterms:modified xsi:type="dcterms:W3CDTF">2023-11-26T19:22:37Z</dcterms:modified>
</cp:coreProperties>
</file>