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71" r:id="rId5"/>
    <p:sldId id="272" r:id="rId6"/>
    <p:sldId id="286" r:id="rId7"/>
    <p:sldId id="287" r:id="rId8"/>
    <p:sldId id="288" r:id="rId9"/>
    <p:sldId id="289" r:id="rId10"/>
    <p:sldId id="273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5" r:id="rId19"/>
    <p:sldId id="284" r:id="rId20"/>
    <p:sldId id="285" r:id="rId21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952" y="19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11/16/23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11/16/23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dirty="0"/>
              <a:t>Международная конференция</a:t>
            </a:r>
          </a:p>
          <a:p>
            <a:r>
              <a:rPr lang="ru-RU" dirty="0"/>
              <a:t>«Долгосрочные тренды изменения благосостояния населения России и стран СНГ»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Москва, 27 ноября</a:t>
            </a:r>
          </a:p>
          <a:p>
            <a:r>
              <a:rPr lang="ru-RU" dirty="0"/>
              <a:t>2023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ПОНОМАРЕНКО А.Н.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978245"/>
            <a:ext cx="9942765" cy="415926"/>
          </a:xfrm>
        </p:spPr>
        <p:txBody>
          <a:bodyPr/>
          <a:lstStyle/>
          <a:p>
            <a:r>
              <a:rPr lang="ru-RU" dirty="0"/>
              <a:t>О чем говорят результаты международных сопоставлений СЭВ?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504502"/>
            <a:ext cx="11262113" cy="481259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algn="just"/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чем говорят результаты сопоставлений? </a:t>
            </a:r>
          </a:p>
        </p:txBody>
      </p:sp>
      <p:graphicFrame>
        <p:nvGraphicFramePr>
          <p:cNvPr id="2" name="Таблица 7">
            <a:extLst>
              <a:ext uri="{FF2B5EF4-FFF2-40B4-BE49-F238E27FC236}">
                <a16:creationId xmlns:a16="http://schemas.microsoft.com/office/drawing/2014/main" id="{4E88B77E-36BF-4562-29F1-EAFE1D88E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14355"/>
              </p:ext>
            </p:extLst>
          </p:nvPr>
        </p:nvGraphicFramePr>
        <p:xfrm>
          <a:off x="834511" y="2312355"/>
          <a:ext cx="93895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080">
                  <a:extLst>
                    <a:ext uri="{9D8B030D-6E8A-4147-A177-3AD203B41FA5}">
                      <a16:colId xmlns:a16="http://schemas.microsoft.com/office/drawing/2014/main" val="627232656"/>
                    </a:ext>
                  </a:extLst>
                </a:gridCol>
                <a:gridCol w="1437908">
                  <a:extLst>
                    <a:ext uri="{9D8B030D-6E8A-4147-A177-3AD203B41FA5}">
                      <a16:colId xmlns:a16="http://schemas.microsoft.com/office/drawing/2014/main" val="993361478"/>
                    </a:ext>
                  </a:extLst>
                </a:gridCol>
                <a:gridCol w="1471107">
                  <a:extLst>
                    <a:ext uri="{9D8B030D-6E8A-4147-A177-3AD203B41FA5}">
                      <a16:colId xmlns:a16="http://schemas.microsoft.com/office/drawing/2014/main" val="1440466049"/>
                    </a:ext>
                  </a:extLst>
                </a:gridCol>
                <a:gridCol w="1358904">
                  <a:extLst>
                    <a:ext uri="{9D8B030D-6E8A-4147-A177-3AD203B41FA5}">
                      <a16:colId xmlns:a16="http://schemas.microsoft.com/office/drawing/2014/main" val="3494597838"/>
                    </a:ext>
                  </a:extLst>
                </a:gridCol>
                <a:gridCol w="1321503">
                  <a:extLst>
                    <a:ext uri="{9D8B030D-6E8A-4147-A177-3AD203B41FA5}">
                      <a16:colId xmlns:a16="http://schemas.microsoft.com/office/drawing/2014/main" val="478240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Страны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1966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1978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1983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2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Болгария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106.0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112.0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121.4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123.0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7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Венгрия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125.0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122.0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132.6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50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ГДР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153.2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152.0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140.5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174.0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6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Куба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49.0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68.8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11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Монголия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40.1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42.0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44.5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1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Польша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111.6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102.7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105.0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27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Румыния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93.9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107.0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81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СССР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9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Чехословакия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147.1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137.0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141.3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151.0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8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87258"/>
                  </a:ext>
                </a:extLst>
              </a:tr>
            </a:tbl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0F1CB901-35FB-0733-033B-2206C871DDD9}"/>
              </a:ext>
            </a:extLst>
          </p:cNvPr>
          <p:cNvSpPr txBox="1">
            <a:spLocks/>
          </p:cNvSpPr>
          <p:nvPr/>
        </p:nvSpPr>
        <p:spPr>
          <a:xfrm>
            <a:off x="-98347" y="1531840"/>
            <a:ext cx="9942765" cy="81898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Фонд потребления в расчёте на душу населения в странах СЭВ, на Кубе и в Монголии 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рублей на душу населения, СССР=100</a:t>
            </a:r>
            <a:r>
              <a:rPr lang="ru-RU" sz="1600" b="1" dirty="0">
                <a:effectLst/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3976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978245"/>
            <a:ext cx="9942765" cy="415926"/>
          </a:xfrm>
        </p:spPr>
        <p:txBody>
          <a:bodyPr/>
          <a:lstStyle/>
          <a:p>
            <a:r>
              <a:rPr lang="ru-RU" dirty="0"/>
              <a:t>О чем говорят результаты международных сопоставлений СЭВ?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878" y="1909451"/>
            <a:ext cx="11262113" cy="481259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Экономика СССР доминировала в СЭВ благодаря своим масштабам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При этом она не была самой эффективной (в терминах НД на душу населения). Возможно, отчасти это было связано с заниженными ценами на топливо и сырье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Уровень жизни/доходов граждан СССР был намного ниже, чем практически во всех европейских странах СЭВ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чем говорят результаты сопоставлений? 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0F1CB901-35FB-0733-033B-2206C871DDD9}"/>
              </a:ext>
            </a:extLst>
          </p:cNvPr>
          <p:cNvSpPr txBox="1">
            <a:spLocks/>
          </p:cNvSpPr>
          <p:nvPr/>
        </p:nvSpPr>
        <p:spPr>
          <a:xfrm>
            <a:off x="557879" y="1539656"/>
            <a:ext cx="11262113" cy="47696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ВЫВОДЫ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00612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1153651"/>
            <a:ext cx="9942765" cy="41592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Что мы намерены делать дальше?</a:t>
            </a:r>
            <a:br>
              <a:rPr lang="ru-RU" sz="2400" dirty="0"/>
            </a:b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835" y="1361614"/>
            <a:ext cx="11262113" cy="481259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Увязать данные ПМС СЭВ и ПМС ООН</a:t>
            </a:r>
          </a:p>
          <a:p>
            <a:pPr lvl="1" algn="just"/>
            <a:r>
              <a:rPr lang="ru-RU" sz="2000" dirty="0"/>
              <a:t>Увязка результатов ПМС СЭВ и ПМС ООН возможна через Польшу и Венгрию, то есть две страны, которые одновременно участвовали в обеих программах сопоставлений. В случае успеха можно будет сравнить уровень жизни в бывших социалистических странах не только между собой, но и с какой-то знаковой западной страной (например, с США). Используя уровень потребления в США в качестве «мобильного эталона», можно проследить, каким образом изменялся уровень жизни в бывших социалистических странах по сравнению с этим «эталоном» на протяжении полувека, включая период социально-экономической турбулентности, через который прошли все наши страны.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Конвертировать данные БНХ в данные СНС (по потреблению)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Оценить относительные изменения в уроне жизни стран СЭВ (включая бывшие республики СССР) в результате трансформации социалистической экономики в рыночную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Что мы намерены делать дальше? </a:t>
            </a:r>
          </a:p>
        </p:txBody>
      </p:sp>
    </p:spTree>
    <p:extLst>
      <p:ext uri="{BB962C8B-B14F-4D97-AF65-F5344CB8AC3E}">
        <p14:creationId xmlns:p14="http://schemas.microsoft.com/office/powerpoint/2010/main" val="1336829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1153651"/>
            <a:ext cx="9942765" cy="41592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Что мы намерены делать дальше?</a:t>
            </a:r>
            <a:br>
              <a:rPr lang="ru-RU" sz="2400" dirty="0"/>
            </a:b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835" y="1361614"/>
            <a:ext cx="11262113" cy="481259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Увязать данные ПМС СЭВ и ПМС ООН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Конвертировать данные БНХ в данные СНС</a:t>
            </a:r>
          </a:p>
          <a:p>
            <a:pPr lvl="1" algn="just"/>
            <a:r>
              <a:rPr lang="ru-RU" sz="2000" dirty="0"/>
              <a:t>Конвертация необходима, чтобы увязать современные и исторические данные для построения длинных динамических рядов. При этом на первом этапе предлагается не пытаться конвертировать макро-экономические показатели (национальный доход), потому что при этом пришлось столкнуться с проблемой военных расходов, экспорта и импорта, капитальных вложений и другими вопросами. Предлагается ограничится конвертацией показателей расходов конечного потребления населения и т.н. общего потребления населения, которые во многом совпадают с показателями СНС Расходы ДХ на конечное потребление и Фактического конечного потребления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Оценить относительные изменения в уроне жизни стран СЭВ (включая бывшие республики СССР) в результате трансформации социалистической экономики в рыночную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Что мы намерены делать дальше? </a:t>
            </a:r>
          </a:p>
        </p:txBody>
      </p:sp>
    </p:spTree>
    <p:extLst>
      <p:ext uri="{BB962C8B-B14F-4D97-AF65-F5344CB8AC3E}">
        <p14:creationId xmlns:p14="http://schemas.microsoft.com/office/powerpoint/2010/main" val="2991574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1153651"/>
            <a:ext cx="9942765" cy="41592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Что мы намерены делать дальше?</a:t>
            </a:r>
            <a:br>
              <a:rPr lang="ru-RU" sz="2400" dirty="0"/>
            </a:b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835" y="1361614"/>
            <a:ext cx="11262113" cy="481259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Увязать данные ПМС СЭВ и ПМС ООН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Конвертировать данные БНХ в данные СНС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Оценить относительные изменения в уроне жизни стран СЭВ (включая бывшие республики СССР) в результате трансформации социалистической экономики в рыночную </a:t>
            </a:r>
          </a:p>
          <a:p>
            <a:pPr lvl="1" algn="just"/>
            <a:r>
              <a:rPr lang="ru-RU" sz="2000" dirty="0"/>
              <a:t>Для перехода от данных по СССР к данным по бывшим Союзным Республикам необходима поддержка экспертов и исследователей из этих республик. Технически эта работа может быть проделана на основа данных республиканских межотраслевых балансов и данных о потребительских ценах в республиках. В настоящее время ведется работа по поиску этих данных в архивах.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Что мы намерены делать дальше? </a:t>
            </a:r>
          </a:p>
        </p:txBody>
      </p:sp>
    </p:spTree>
    <p:extLst>
      <p:ext uri="{BB962C8B-B14F-4D97-AF65-F5344CB8AC3E}">
        <p14:creationId xmlns:p14="http://schemas.microsoft.com/office/powerpoint/2010/main" val="77427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835" y="1361614"/>
            <a:ext cx="11262113" cy="481259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ru-RU" sz="2800" b="1" dirty="0">
                <a:solidFill>
                  <a:srgbClr val="007AC5"/>
                </a:solidFill>
              </a:rPr>
              <a:t>Организация альманаха по исторической статистике Ретроспектива</a:t>
            </a:r>
          </a:p>
          <a:p>
            <a:pPr algn="just"/>
            <a:r>
              <a:rPr lang="ru-RU" sz="2800" b="1" dirty="0">
                <a:solidFill>
                  <a:srgbClr val="007AC5"/>
                </a:solidFill>
              </a:rPr>
              <a:t>В настоящее время в НИУ ВШЭ рассматривается вопрос об организации издания альманаха по исторической статистике РЕТРОСПЕКТИВА.</a:t>
            </a:r>
          </a:p>
          <a:p>
            <a:pPr algn="just"/>
            <a:r>
              <a:rPr lang="ru-RU" sz="2800" b="1" dirty="0">
                <a:solidFill>
                  <a:srgbClr val="007AC5"/>
                </a:solidFill>
              </a:rPr>
              <a:t>Предполагается, что альманах будет содержать работы по использованию данных исторической статистики в исследованиях по истории, экономике, социологии, демографии и в других предметных областях.</a:t>
            </a:r>
          </a:p>
          <a:p>
            <a:pPr algn="just"/>
            <a:r>
              <a:rPr lang="ru-RU" sz="2800" b="1" dirty="0">
                <a:solidFill>
                  <a:srgbClr val="007AC5"/>
                </a:solidFill>
              </a:rPr>
              <a:t>УЧАСТНИКИ КОНФЕРЕНЦИИ ПРИГЛАШАЮТСЯ ПРЕДОСТАВИТЬ СВОИ РАБОТЫ ДЛЯ ПУБЛИКАЦИИ В АЛЬМАНАХЕ</a:t>
            </a:r>
          </a:p>
          <a:p>
            <a:pPr algn="just"/>
            <a:endParaRPr lang="ru-RU" sz="2000" b="1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чем говорят результаты сопоставлений? </a:t>
            </a:r>
          </a:p>
        </p:txBody>
      </p:sp>
    </p:spTree>
    <p:extLst>
      <p:ext uri="{BB962C8B-B14F-4D97-AF65-F5344CB8AC3E}">
        <p14:creationId xmlns:p14="http://schemas.microsoft.com/office/powerpoint/2010/main" val="281704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AC8064E-5791-204C-B92F-A018279494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A111DD-C00C-2D48-9F7A-4E23C5BA0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B3E517-ED8B-0241-AB87-BE49B315EE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26588-C15B-F11A-2241-7AE1E9526402}"/>
              </a:ext>
            </a:extLst>
          </p:cNvPr>
          <p:cNvSpPr txBox="1"/>
          <p:nvPr/>
        </p:nvSpPr>
        <p:spPr>
          <a:xfrm>
            <a:off x="3202329" y="2721114"/>
            <a:ext cx="5787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>
                <a:latin typeface="HSE Sans" panose="02000000000000000000" pitchFamily="2" charset="0"/>
              </a:rPr>
              <a:t>Благодарю за Внимание!</a:t>
            </a:r>
          </a:p>
          <a:p>
            <a:pPr algn="ctr"/>
            <a:r>
              <a:rPr lang="en-US" sz="2000" dirty="0" err="1">
                <a:latin typeface="HSE Sans" panose="02000000000000000000" pitchFamily="2" charset="0"/>
              </a:rPr>
              <a:t>ponomarenko@hse.ru</a:t>
            </a:r>
            <a:endParaRPr lang="ru-RU" sz="2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63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4584" y="1917736"/>
            <a:ext cx="5465308" cy="4251570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342900" indent="-342900">
              <a:buAutoNum type="arabicPeriod"/>
            </a:pPr>
            <a:r>
              <a:rPr lang="ru-RU" sz="2000" dirty="0"/>
              <a:t>О программе международных сопоставлений СЭВ: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/>
              <a:t>История;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/>
              <a:t>Методология;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/>
              <a:t>Охват;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/>
              <a:t>Ограничения.</a:t>
            </a:r>
          </a:p>
          <a:p>
            <a:pPr marL="342900" indent="-342900">
              <a:buAutoNum type="arabicPeriod"/>
            </a:pPr>
            <a:r>
              <a:rPr lang="ru-RU" sz="2000" dirty="0"/>
              <a:t>О чем говорят результаты сопоставлений?</a:t>
            </a:r>
          </a:p>
          <a:p>
            <a:pPr marL="342900" indent="-342900">
              <a:buAutoNum type="arabicPeriod"/>
            </a:pPr>
            <a:r>
              <a:rPr lang="ru-RU" sz="2000" dirty="0"/>
              <a:t>Что мы намерены делать дальше?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2DB6D7-2579-61F0-C953-4204CBCA5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53" y="1447790"/>
            <a:ext cx="4422427" cy="298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202309"/>
            <a:ext cx="5245560" cy="777025"/>
          </a:xfrm>
        </p:spPr>
        <p:txBody>
          <a:bodyPr/>
          <a:lstStyle/>
          <a:p>
            <a:r>
              <a:rPr lang="ru-RU" dirty="0"/>
              <a:t>История международных сопоставлений СЭВ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73401"/>
            <a:ext cx="11020204" cy="4084465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100" dirty="0"/>
              <a:t>До середины 1990-х годов Советский Союз и большинство так называемых социалистических стран не принимали участие в ПМС ООН по политическим соображениям. Программа международных сопоставлений СЭВ (ПМС СЭВ) являлась альтернативой ПМС ООН.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000" dirty="0"/>
              <a:t>Всего за период с 1959 по 1988 год были проведены несколько раундов сопоставлений в 1959, 1966, 1973, 1978, 1983 и 1988 годах.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000" dirty="0"/>
              <a:t>Результаты ПМС СЭВ официально никогда не публиковались. Однако, они сохранились и в настоящее время находятся в Российском государственном архиве экономики (РГАЭ). Гриф секретности с документов снят. Они доступны. </a:t>
            </a:r>
          </a:p>
          <a:p>
            <a:pPr marL="342900" indent="-342900">
              <a:buAutoNum type="arabicPeriod"/>
            </a:pPr>
            <a:r>
              <a:rPr lang="ru-RU" sz="2000" dirty="0"/>
              <a:t>Инициативный проект НИУ ВШЭ по исторической статистике Ретроспектива. Доступные документы оцифрованы. Методологические документы и доклады размещены на сайте МИСО на странице проекта Ретроспектива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программе международных сопоставлений СЭВ: история</a:t>
            </a:r>
          </a:p>
        </p:txBody>
      </p:sp>
    </p:spTree>
    <p:extLst>
      <p:ext uri="{BB962C8B-B14F-4D97-AF65-F5344CB8AC3E}">
        <p14:creationId xmlns:p14="http://schemas.microsoft.com/office/powerpoint/2010/main" val="135157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202309"/>
            <a:ext cx="5245560" cy="777025"/>
          </a:xfrm>
        </p:spPr>
        <p:txBody>
          <a:bodyPr/>
          <a:lstStyle/>
          <a:p>
            <a:r>
              <a:rPr lang="ru-RU" dirty="0"/>
              <a:t>Методология международных сопоставлений СЭВ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3715" y="1590821"/>
            <a:ext cx="11020204" cy="4812594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2000" dirty="0"/>
              <a:t>Для сопоставлений использовались показатели советской системы макроэкономической статистики, так называемого Баланса народного хозяйства (БНХ ). Сопоставления проводились с использованием показателей произведенного и использованного национального дохода (так называемые фонд потребление и фонд накопления, а также чистый экспорт). Для сопоставлений использовались только два компонента из трех, что связано с проблемами, связанными с сопоставлениями чистого экспорта. Помимо НД, сопоставления проводились с использованием показателей валовой и чистой продукции промышленности и сельского хозяйства, а также по специально рассчитанным показателям инвестиций в основной капитал и общего потребления населения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2000" dirty="0"/>
              <a:t>Сопоставления проводились на основе подхода, связанного с использованием ППС. Применялся метод парных сопоставлений, то есть сопоставлений каждой страны с СССР. Многосторонние сопоставления не применялись. При обработке данных последнего раунда сопоставлений в экспериментальном порядке использовался метод Гири-</a:t>
            </a:r>
            <a:r>
              <a:rPr lang="ru-RU" sz="2000" dirty="0" err="1"/>
              <a:t>Камиса</a:t>
            </a:r>
            <a:r>
              <a:rPr lang="ru-RU" sz="2000" dirty="0"/>
              <a:t>, результаты должны были быть опубликованы в 1991 году.  Но, к сожалению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программе международных сопоставлений СЭВ: методология</a:t>
            </a:r>
          </a:p>
        </p:txBody>
      </p:sp>
      <p:pic>
        <p:nvPicPr>
          <p:cNvPr id="8" name="Рисунок 7" descr="Плачущее лицо (со сплошной заливкой)">
            <a:extLst>
              <a:ext uri="{FF2B5EF4-FFF2-40B4-BE49-F238E27FC236}">
                <a16:creationId xmlns:a16="http://schemas.microsoft.com/office/drawing/2014/main" id="{9E155A31-0D0A-00C5-1D20-A4BF1F62E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9546" y="6018934"/>
            <a:ext cx="580691" cy="58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202309"/>
            <a:ext cx="5245560" cy="777025"/>
          </a:xfrm>
        </p:spPr>
        <p:txBody>
          <a:bodyPr/>
          <a:lstStyle/>
          <a:p>
            <a:r>
              <a:rPr lang="ru-RU" dirty="0"/>
              <a:t>Методология международных сопоставлений СЭВ (исходные данные)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734512"/>
            <a:ext cx="11020204" cy="4812594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457200" indent="-457200" algn="just">
              <a:buFont typeface="+mj-lt"/>
              <a:buAutoNum type="arabicPeriod" startAt="3"/>
            </a:pPr>
            <a:r>
              <a:rPr lang="ru-RU" sz="2000" dirty="0"/>
              <a:t>Исходные данные. Сначала формировался самый широкий список товаров и услуг-представителей по каждому из исследуемых показателей (промышленное и сельскохозяйственное производство, конечное потребление и накопление) для СССР. Затем каждая из стран формировала свой собственный список на основе списка для СССР, включая в него товары и услуги, репрезентативные для данной страны. Эти весьма развернутые списки включали, например, 900-1300 репрезентативных товаров для промышленности и 700-900 товаров для конечного потребления по каждой стране. Но количество репрезентативных товаров для каждой из стран было различным. Например, список для польской промышленности в 1987 году включал 1310 репрезентативных товаров, тогда как аналогичный список для Венгрии включал 1052 товара. Количество товаров-представителей для других показателей было примерно таким же.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программе международных сопоставлений СЭВ: методология</a:t>
            </a:r>
          </a:p>
        </p:txBody>
      </p:sp>
    </p:spTree>
    <p:extLst>
      <p:ext uri="{BB962C8B-B14F-4D97-AF65-F5344CB8AC3E}">
        <p14:creationId xmlns:p14="http://schemas.microsoft.com/office/powerpoint/2010/main" val="315269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202309"/>
            <a:ext cx="9942765" cy="532203"/>
          </a:xfrm>
        </p:spPr>
        <p:txBody>
          <a:bodyPr/>
          <a:lstStyle/>
          <a:p>
            <a:r>
              <a:rPr lang="ru-RU" dirty="0"/>
              <a:t>Охват программы международных сопоставлений СЭВ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504502"/>
            <a:ext cx="11262113" cy="481259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программе международных сопоставлений СЭВ: охват</a:t>
            </a:r>
          </a:p>
        </p:txBody>
      </p:sp>
      <p:graphicFrame>
        <p:nvGraphicFramePr>
          <p:cNvPr id="2" name="Таблица 7">
            <a:extLst>
              <a:ext uri="{FF2B5EF4-FFF2-40B4-BE49-F238E27FC236}">
                <a16:creationId xmlns:a16="http://schemas.microsoft.com/office/drawing/2014/main" id="{4E88B77E-36BF-4562-29F1-EAFE1D88E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6518"/>
              </p:ext>
            </p:extLst>
          </p:nvPr>
        </p:nvGraphicFramePr>
        <p:xfrm>
          <a:off x="837233" y="1800764"/>
          <a:ext cx="1076886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662">
                  <a:extLst>
                    <a:ext uri="{9D8B030D-6E8A-4147-A177-3AD203B41FA5}">
                      <a16:colId xmlns:a16="http://schemas.microsoft.com/office/drawing/2014/main" val="627232656"/>
                    </a:ext>
                  </a:extLst>
                </a:gridCol>
                <a:gridCol w="1493498">
                  <a:extLst>
                    <a:ext uri="{9D8B030D-6E8A-4147-A177-3AD203B41FA5}">
                      <a16:colId xmlns:a16="http://schemas.microsoft.com/office/drawing/2014/main" val="993361478"/>
                    </a:ext>
                  </a:extLst>
                </a:gridCol>
                <a:gridCol w="1506262">
                  <a:extLst>
                    <a:ext uri="{9D8B030D-6E8A-4147-A177-3AD203B41FA5}">
                      <a16:colId xmlns:a16="http://schemas.microsoft.com/office/drawing/2014/main" val="1440466049"/>
                    </a:ext>
                  </a:extLst>
                </a:gridCol>
                <a:gridCol w="1391378">
                  <a:extLst>
                    <a:ext uri="{9D8B030D-6E8A-4147-A177-3AD203B41FA5}">
                      <a16:colId xmlns:a16="http://schemas.microsoft.com/office/drawing/2014/main" val="3494597838"/>
                    </a:ext>
                  </a:extLst>
                </a:gridCol>
                <a:gridCol w="1353083">
                  <a:extLst>
                    <a:ext uri="{9D8B030D-6E8A-4147-A177-3AD203B41FA5}">
                      <a16:colId xmlns:a16="http://schemas.microsoft.com/office/drawing/2014/main" val="478240439"/>
                    </a:ext>
                  </a:extLst>
                </a:gridCol>
                <a:gridCol w="1154986">
                  <a:extLst>
                    <a:ext uri="{9D8B030D-6E8A-4147-A177-3AD203B41FA5}">
                      <a16:colId xmlns:a16="http://schemas.microsoft.com/office/drawing/2014/main" val="3726041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Страны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1966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1978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1988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2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Болгария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Венгрия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50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ГДР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6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Монголия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1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Польша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71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СССР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7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Чехословакия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1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Румыния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9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Югославия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8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Куба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8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7051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Вьетнам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3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3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Ограничения, связанные с использованием результатов программы международных сопоставлений СЭВ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1800" dirty="0"/>
              <a:t>БНХ/СНС</a:t>
            </a:r>
          </a:p>
          <a:p>
            <a:r>
              <a:rPr lang="ru-RU" sz="1800" dirty="0"/>
              <a:t>Для достижения сопоставимости с данными современной статистики, основанной на СНС, тем, где это необходимо, нужно сделать </a:t>
            </a:r>
            <a:r>
              <a:rPr lang="ru-RU" sz="1800" dirty="0" err="1"/>
              <a:t>досчеты</a:t>
            </a:r>
            <a:r>
              <a:rPr lang="ru-RU" sz="1800" dirty="0"/>
              <a:t>, то есть конвертировать показатели БНХ в СНС. </a:t>
            </a:r>
          </a:p>
          <a:p>
            <a:r>
              <a:rPr lang="ru-RU" sz="1800" dirty="0"/>
              <a:t>В принципе, подобные алгоритмы отработаны, но они применимы не ко всем показателям.</a:t>
            </a:r>
          </a:p>
          <a:p>
            <a:endParaRPr lang="ru-RU" sz="1800" dirty="0"/>
          </a:p>
          <a:p>
            <a:r>
              <a:rPr lang="ru-RU" sz="1800" dirty="0"/>
              <a:t>РАСХОДЫ НА ОБОРОНУ/ВОЕННАЯ ПРОМЫШЛЕННОСТЬ</a:t>
            </a:r>
          </a:p>
          <a:p>
            <a:r>
              <a:rPr lang="ru-RU" sz="1800" dirty="0"/>
              <a:t>Ничего сделать нельзя. Придется или игнорировать проблему, или использовать для сопоставлений показатели, для которых влияние этого фактора минимально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r>
              <a:rPr lang="ru-RU" sz="1800" dirty="0"/>
              <a:t>НЕНАБЛЮДАЕМАЯ ЭКОНОМИКА</a:t>
            </a:r>
          </a:p>
          <a:p>
            <a:r>
              <a:rPr lang="ru-RU" sz="1800" dirty="0" err="1"/>
              <a:t>Досчеты</a:t>
            </a:r>
            <a:r>
              <a:rPr lang="ru-RU" sz="1800" dirty="0"/>
              <a:t> на неформальное производство в сельском хозяйстве и некоторых других отраслях проводились. Влияние оставшейся части (незаконная деятельность и скрытое производство нематериальных услуг) на макроэкономические пропорции невелико</a:t>
            </a:r>
          </a:p>
          <a:p>
            <a:r>
              <a:rPr lang="ru-RU" dirty="0"/>
              <a:t>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программе международных сопоставлений СЭВ: Ограничения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978245"/>
            <a:ext cx="9942765" cy="415926"/>
          </a:xfrm>
        </p:spPr>
        <p:txBody>
          <a:bodyPr/>
          <a:lstStyle/>
          <a:p>
            <a:r>
              <a:rPr lang="ru-RU" dirty="0"/>
              <a:t>О чем говорят результаты международных сопоставлений СЭВ?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504502"/>
            <a:ext cx="11262113" cy="481259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чем говорят результаты сопоставлений? </a:t>
            </a:r>
          </a:p>
        </p:txBody>
      </p:sp>
      <p:graphicFrame>
        <p:nvGraphicFramePr>
          <p:cNvPr id="2" name="Таблица 7">
            <a:extLst>
              <a:ext uri="{FF2B5EF4-FFF2-40B4-BE49-F238E27FC236}">
                <a16:creationId xmlns:a16="http://schemas.microsoft.com/office/drawing/2014/main" id="{4E88B77E-36BF-4562-29F1-EAFE1D88E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49413"/>
              </p:ext>
            </p:extLst>
          </p:nvPr>
        </p:nvGraphicFramePr>
        <p:xfrm>
          <a:off x="837234" y="2226023"/>
          <a:ext cx="9389502" cy="410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080">
                  <a:extLst>
                    <a:ext uri="{9D8B030D-6E8A-4147-A177-3AD203B41FA5}">
                      <a16:colId xmlns:a16="http://schemas.microsoft.com/office/drawing/2014/main" val="627232656"/>
                    </a:ext>
                  </a:extLst>
                </a:gridCol>
                <a:gridCol w="1437908">
                  <a:extLst>
                    <a:ext uri="{9D8B030D-6E8A-4147-A177-3AD203B41FA5}">
                      <a16:colId xmlns:a16="http://schemas.microsoft.com/office/drawing/2014/main" val="993361478"/>
                    </a:ext>
                  </a:extLst>
                </a:gridCol>
                <a:gridCol w="1471107">
                  <a:extLst>
                    <a:ext uri="{9D8B030D-6E8A-4147-A177-3AD203B41FA5}">
                      <a16:colId xmlns:a16="http://schemas.microsoft.com/office/drawing/2014/main" val="1440466049"/>
                    </a:ext>
                  </a:extLst>
                </a:gridCol>
                <a:gridCol w="1358904">
                  <a:extLst>
                    <a:ext uri="{9D8B030D-6E8A-4147-A177-3AD203B41FA5}">
                      <a16:colId xmlns:a16="http://schemas.microsoft.com/office/drawing/2014/main" val="3494597838"/>
                    </a:ext>
                  </a:extLst>
                </a:gridCol>
                <a:gridCol w="1321503">
                  <a:extLst>
                    <a:ext uri="{9D8B030D-6E8A-4147-A177-3AD203B41FA5}">
                      <a16:colId xmlns:a16="http://schemas.microsoft.com/office/drawing/2014/main" val="478240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Страны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1966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1978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2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Болгария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7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Венгрия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50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ГДР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58.4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6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Куба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11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Монголия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1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Польша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88.0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27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Румыния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81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СССР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349.8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426.5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540.5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621.9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9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Чехословакия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38.5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8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518.7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653.2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749.4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850.3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87258"/>
                  </a:ext>
                </a:extLst>
              </a:tr>
            </a:tbl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0F1CB901-35FB-0733-033B-2206C871DDD9}"/>
              </a:ext>
            </a:extLst>
          </p:cNvPr>
          <p:cNvSpPr txBox="1">
            <a:spLocks/>
          </p:cNvSpPr>
          <p:nvPr/>
        </p:nvSpPr>
        <p:spPr>
          <a:xfrm>
            <a:off x="837234" y="1394171"/>
            <a:ext cx="9942765" cy="4159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Национальный доход, использованный на конечное потребление и на накопление стран СЭВ, Монголии и Кубы  (млрд. рублей)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4186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80" y="978245"/>
            <a:ext cx="9942765" cy="415926"/>
          </a:xfrm>
        </p:spPr>
        <p:txBody>
          <a:bodyPr/>
          <a:lstStyle/>
          <a:p>
            <a:r>
              <a:rPr lang="ru-RU" dirty="0"/>
              <a:t>О чем говорят результаты международных сопоставлений СЭВ?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1504502"/>
            <a:ext cx="11262113" cy="481259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Международный институт профессионального статистического образования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программы международных сопоставлений СЭВ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чем говорят результаты сопоставлений? </a:t>
            </a:r>
          </a:p>
        </p:txBody>
      </p:sp>
      <p:graphicFrame>
        <p:nvGraphicFramePr>
          <p:cNvPr id="2" name="Таблица 7">
            <a:extLst>
              <a:ext uri="{FF2B5EF4-FFF2-40B4-BE49-F238E27FC236}">
                <a16:creationId xmlns:a16="http://schemas.microsoft.com/office/drawing/2014/main" id="{4E88B77E-36BF-4562-29F1-EAFE1D88E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52876"/>
              </p:ext>
            </p:extLst>
          </p:nvPr>
        </p:nvGraphicFramePr>
        <p:xfrm>
          <a:off x="837234" y="2461154"/>
          <a:ext cx="9389502" cy="410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080">
                  <a:extLst>
                    <a:ext uri="{9D8B030D-6E8A-4147-A177-3AD203B41FA5}">
                      <a16:colId xmlns:a16="http://schemas.microsoft.com/office/drawing/2014/main" val="627232656"/>
                    </a:ext>
                  </a:extLst>
                </a:gridCol>
                <a:gridCol w="1437908">
                  <a:extLst>
                    <a:ext uri="{9D8B030D-6E8A-4147-A177-3AD203B41FA5}">
                      <a16:colId xmlns:a16="http://schemas.microsoft.com/office/drawing/2014/main" val="993361478"/>
                    </a:ext>
                  </a:extLst>
                </a:gridCol>
                <a:gridCol w="1471107">
                  <a:extLst>
                    <a:ext uri="{9D8B030D-6E8A-4147-A177-3AD203B41FA5}">
                      <a16:colId xmlns:a16="http://schemas.microsoft.com/office/drawing/2014/main" val="1440466049"/>
                    </a:ext>
                  </a:extLst>
                </a:gridCol>
                <a:gridCol w="1358904">
                  <a:extLst>
                    <a:ext uri="{9D8B030D-6E8A-4147-A177-3AD203B41FA5}">
                      <a16:colId xmlns:a16="http://schemas.microsoft.com/office/drawing/2014/main" val="3494597838"/>
                    </a:ext>
                  </a:extLst>
                </a:gridCol>
                <a:gridCol w="1321503">
                  <a:extLst>
                    <a:ext uri="{9D8B030D-6E8A-4147-A177-3AD203B41FA5}">
                      <a16:colId xmlns:a16="http://schemas.microsoft.com/office/drawing/2014/main" val="478240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Страны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1966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1978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23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Болгария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100.2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106.1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113.0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116.6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77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Венгрия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110.5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122.3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114.4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50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ГДР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139.8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145.0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131.0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161.4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66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Куба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55.1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68.0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56.6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11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Монголия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48.1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66.7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55.6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47.9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1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Польша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107.7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117.3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92.9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107.1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27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Румыния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96.3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113.3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81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СССР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100.0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9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Чехословакия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132.3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131.5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125.9</a:t>
                      </a:r>
                      <a:endParaRPr lang="ru-RU" sz="20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131.7</a:t>
                      </a: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8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87258"/>
                  </a:ext>
                </a:extLst>
              </a:tr>
            </a:tbl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0F1CB901-35FB-0733-033B-2206C871DDD9}"/>
              </a:ext>
            </a:extLst>
          </p:cNvPr>
          <p:cNvSpPr txBox="1">
            <a:spLocks/>
          </p:cNvSpPr>
          <p:nvPr/>
        </p:nvSpPr>
        <p:spPr>
          <a:xfrm>
            <a:off x="837234" y="1394171"/>
            <a:ext cx="9942765" cy="4159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Национальный доход, использованный на конечное потребление и на накопление стран СЭВ, Монголии и Кубы, в расчете на душу населения </a:t>
            </a: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(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рублей на душу населения, СССР=100</a:t>
            </a:r>
            <a:r>
              <a:rPr lang="ru-RU" sz="1600" b="1" dirty="0">
                <a:effectLst/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2602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16437</TotalTime>
  <Words>1608</Words>
  <Application>Microsoft Macintosh PowerPoint</Application>
  <PresentationFormat>Широкоэкранный</PresentationFormat>
  <Paragraphs>296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HSE Sans</vt:lpstr>
      <vt:lpstr>Times New Roman</vt:lpstr>
      <vt:lpstr>Office Theme</vt:lpstr>
      <vt:lpstr>О результатах программы международных сопоставлений СЭВ</vt:lpstr>
      <vt:lpstr>Содержание</vt:lpstr>
      <vt:lpstr>История международных сопоставлений СЭВ</vt:lpstr>
      <vt:lpstr>Методология международных сопоставлений СЭВ</vt:lpstr>
      <vt:lpstr>Методология международных сопоставлений СЭВ (исходные данные)</vt:lpstr>
      <vt:lpstr>Охват программы международных сопоставлений СЭВ</vt:lpstr>
      <vt:lpstr>Ограничения, связанные с использованием результатов программы международных сопоставлений СЭВ</vt:lpstr>
      <vt:lpstr>О чем говорят результаты международных сопоставлений СЭВ?</vt:lpstr>
      <vt:lpstr>О чем говорят результаты международных сопоставлений СЭВ?</vt:lpstr>
      <vt:lpstr>О чем говорят результаты международных сопоставлений СЭВ?</vt:lpstr>
      <vt:lpstr>О чем говорят результаты международных сопоставлений СЭВ?</vt:lpstr>
      <vt:lpstr>Что мы намерены делать дальше? </vt:lpstr>
      <vt:lpstr>Что мы намерены делать дальше? </vt:lpstr>
      <vt:lpstr>Что мы намерены делать дальше?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alexey ponomarenko</cp:lastModifiedBy>
  <cp:revision>20</cp:revision>
  <cp:lastPrinted>2021-11-11T13:08:42Z</cp:lastPrinted>
  <dcterms:created xsi:type="dcterms:W3CDTF">2021-11-11T08:52:47Z</dcterms:created>
  <dcterms:modified xsi:type="dcterms:W3CDTF">2023-11-27T10:45:53Z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